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69" r:id="rId2"/>
    <p:sldId id="359" r:id="rId3"/>
    <p:sldId id="371" r:id="rId4"/>
    <p:sldId id="401" r:id="rId5"/>
    <p:sldId id="404" r:id="rId6"/>
    <p:sldId id="384" r:id="rId7"/>
    <p:sldId id="402" r:id="rId8"/>
    <p:sldId id="403" r:id="rId9"/>
    <p:sldId id="405" r:id="rId10"/>
    <p:sldId id="406" r:id="rId11"/>
    <p:sldId id="393" r:id="rId12"/>
    <p:sldId id="373"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11" autoAdjust="0"/>
    <p:restoredTop sz="90866" autoAdjust="0"/>
  </p:normalViewPr>
  <p:slideViewPr>
    <p:cSldViewPr>
      <p:cViewPr varScale="1">
        <p:scale>
          <a:sx n="81" d="100"/>
          <a:sy n="81" d="100"/>
        </p:scale>
        <p:origin x="512" y="19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C2169-2A67-C449-A1AB-596AA4E41F7B}" type="doc">
      <dgm:prSet loTypeId="urn:microsoft.com/office/officeart/2005/8/layout/hProcess9" loCatId="list" qsTypeId="urn:microsoft.com/office/officeart/2005/8/quickstyle/simple1" qsCatId="simple" csTypeId="urn:microsoft.com/office/officeart/2005/8/colors/accent1_2" csCatId="accent1"/>
      <dgm:spPr/>
      <dgm:t>
        <a:bodyPr/>
        <a:lstStyle/>
        <a:p>
          <a:endParaRPr lang="en-US"/>
        </a:p>
      </dgm:t>
    </dgm:pt>
    <dgm:pt modelId="{31228671-D0DD-1D4F-AC82-F0F92F67718A}">
      <dgm:prSet/>
      <dgm:spPr/>
      <dgm:t>
        <a:bodyPr/>
        <a:lstStyle/>
        <a:p>
          <a:r>
            <a:rPr lang="en-GB"/>
            <a:t>Research shows a strong link between self-awareness and high-performance in managers.</a:t>
          </a:r>
        </a:p>
      </dgm:t>
    </dgm:pt>
    <dgm:pt modelId="{C361FD62-20DC-F54A-A944-C86D95B2EC89}" type="parTrans" cxnId="{40ECE405-4C8D-3445-AA6A-62A498E20772}">
      <dgm:prSet/>
      <dgm:spPr/>
      <dgm:t>
        <a:bodyPr/>
        <a:lstStyle/>
        <a:p>
          <a:endParaRPr lang="en-US"/>
        </a:p>
      </dgm:t>
    </dgm:pt>
    <dgm:pt modelId="{FAFC1CC8-8A3D-874A-8426-8833DBB3B8EA}" type="sibTrans" cxnId="{40ECE405-4C8D-3445-AA6A-62A498E20772}">
      <dgm:prSet/>
      <dgm:spPr/>
      <dgm:t>
        <a:bodyPr/>
        <a:lstStyle/>
        <a:p>
          <a:endParaRPr lang="en-US"/>
        </a:p>
      </dgm:t>
    </dgm:pt>
    <dgm:pt modelId="{05208C9C-42EF-FD49-9D45-4FC877A42697}">
      <dgm:prSet/>
      <dgm:spPr/>
      <dgm:t>
        <a:bodyPr/>
        <a:lstStyle/>
        <a:p>
          <a:r>
            <a:rPr lang="en-GB"/>
            <a:t>If you're aware of your own strengths and weaknesses, you have the power to use your strengths intentionally, and to manage or eliminate your weaknesses. </a:t>
          </a:r>
        </a:p>
      </dgm:t>
    </dgm:pt>
    <dgm:pt modelId="{6B143219-C512-674F-B2AA-AFB93FE3BDA7}" type="parTrans" cxnId="{6FB56CC0-DB66-5648-B152-4F9F1EE48EF3}">
      <dgm:prSet/>
      <dgm:spPr/>
      <dgm:t>
        <a:bodyPr/>
        <a:lstStyle/>
        <a:p>
          <a:endParaRPr lang="en-US"/>
        </a:p>
      </dgm:t>
    </dgm:pt>
    <dgm:pt modelId="{2E76595D-456A-F544-816E-4CA1BF320FBA}" type="sibTrans" cxnId="{6FB56CC0-DB66-5648-B152-4F9F1EE48EF3}">
      <dgm:prSet/>
      <dgm:spPr/>
      <dgm:t>
        <a:bodyPr/>
        <a:lstStyle/>
        <a:p>
          <a:endParaRPr lang="en-US"/>
        </a:p>
      </dgm:t>
    </dgm:pt>
    <dgm:pt modelId="{9E7916F5-0FBA-3644-AAC6-9A3D8BD5CB57}">
      <dgm:prSet/>
      <dgm:spPr/>
      <dgm:t>
        <a:bodyPr/>
        <a:lstStyle/>
        <a:p>
          <a:r>
            <a:rPr lang="en-GB"/>
            <a:t>Researchers found that leaders who were aware of their strengths were more self-confident, were more highly paid, and were happier at work.</a:t>
          </a:r>
        </a:p>
      </dgm:t>
    </dgm:pt>
    <dgm:pt modelId="{147CD518-B858-D348-822F-9F526E5C68F6}" type="parTrans" cxnId="{796D150D-E425-E04E-8918-3FD5D6C1878D}">
      <dgm:prSet/>
      <dgm:spPr/>
      <dgm:t>
        <a:bodyPr/>
        <a:lstStyle/>
        <a:p>
          <a:endParaRPr lang="en-US"/>
        </a:p>
      </dgm:t>
    </dgm:pt>
    <dgm:pt modelId="{DA21192F-2070-1449-964C-E94CE262C23B}" type="sibTrans" cxnId="{796D150D-E425-E04E-8918-3FD5D6C1878D}">
      <dgm:prSet/>
      <dgm:spPr/>
      <dgm:t>
        <a:bodyPr/>
        <a:lstStyle/>
        <a:p>
          <a:endParaRPr lang="en-US"/>
        </a:p>
      </dgm:t>
    </dgm:pt>
    <dgm:pt modelId="{71F42163-FDD5-6442-AD7A-4A7E72B2936C}">
      <dgm:prSet/>
      <dgm:spPr/>
      <dgm:t>
        <a:bodyPr/>
        <a:lstStyle/>
        <a:p>
          <a:r>
            <a:rPr lang="en-GB"/>
            <a:t>Having self-awareness allows you to approach people and situations with confidence. In turn, this means that you gain control of your own life, direction, and experiences.</a:t>
          </a:r>
        </a:p>
      </dgm:t>
    </dgm:pt>
    <dgm:pt modelId="{4FAC3ED2-A5CA-B24E-B595-EA57A96BA0B3}" type="parTrans" cxnId="{2D810DB7-8C85-1441-B3F8-0BF6FD60D5FD}">
      <dgm:prSet/>
      <dgm:spPr/>
      <dgm:t>
        <a:bodyPr/>
        <a:lstStyle/>
        <a:p>
          <a:endParaRPr lang="en-US"/>
        </a:p>
      </dgm:t>
    </dgm:pt>
    <dgm:pt modelId="{95A07351-0E17-C140-A60E-75389BE9EC4E}" type="sibTrans" cxnId="{2D810DB7-8C85-1441-B3F8-0BF6FD60D5FD}">
      <dgm:prSet/>
      <dgm:spPr/>
      <dgm:t>
        <a:bodyPr/>
        <a:lstStyle/>
        <a:p>
          <a:endParaRPr lang="en-US"/>
        </a:p>
      </dgm:t>
    </dgm:pt>
    <dgm:pt modelId="{2393D22B-F4F3-AB45-B23A-BE7F1EDE6CC5}" type="pres">
      <dgm:prSet presAssocID="{382C2169-2A67-C449-A1AB-596AA4E41F7B}" presName="CompostProcess" presStyleCnt="0">
        <dgm:presLayoutVars>
          <dgm:dir/>
          <dgm:resizeHandles val="exact"/>
        </dgm:presLayoutVars>
      </dgm:prSet>
      <dgm:spPr/>
    </dgm:pt>
    <dgm:pt modelId="{BF2F3C3C-C70E-8149-A7CB-793D8C259C24}" type="pres">
      <dgm:prSet presAssocID="{382C2169-2A67-C449-A1AB-596AA4E41F7B}" presName="arrow" presStyleLbl="bgShp" presStyleIdx="0" presStyleCnt="1"/>
      <dgm:spPr/>
    </dgm:pt>
    <dgm:pt modelId="{5250A408-7F17-2742-9138-63A36011C56D}" type="pres">
      <dgm:prSet presAssocID="{382C2169-2A67-C449-A1AB-596AA4E41F7B}" presName="linearProcess" presStyleCnt="0"/>
      <dgm:spPr/>
    </dgm:pt>
    <dgm:pt modelId="{AFEDDF6B-7BD1-FA4E-91B3-ADE151B85EAD}" type="pres">
      <dgm:prSet presAssocID="{31228671-D0DD-1D4F-AC82-F0F92F67718A}" presName="textNode" presStyleLbl="node1" presStyleIdx="0" presStyleCnt="4">
        <dgm:presLayoutVars>
          <dgm:bulletEnabled val="1"/>
        </dgm:presLayoutVars>
      </dgm:prSet>
      <dgm:spPr/>
    </dgm:pt>
    <dgm:pt modelId="{ACEDCC49-803C-2243-9244-C37B8211F294}" type="pres">
      <dgm:prSet presAssocID="{FAFC1CC8-8A3D-874A-8426-8833DBB3B8EA}" presName="sibTrans" presStyleCnt="0"/>
      <dgm:spPr/>
    </dgm:pt>
    <dgm:pt modelId="{D30BDC9F-BA89-7944-8BF2-2DC1E20A19A5}" type="pres">
      <dgm:prSet presAssocID="{05208C9C-42EF-FD49-9D45-4FC877A42697}" presName="textNode" presStyleLbl="node1" presStyleIdx="1" presStyleCnt="4">
        <dgm:presLayoutVars>
          <dgm:bulletEnabled val="1"/>
        </dgm:presLayoutVars>
      </dgm:prSet>
      <dgm:spPr/>
    </dgm:pt>
    <dgm:pt modelId="{27887B26-7D5A-7D4E-AEB7-66A488452CA1}" type="pres">
      <dgm:prSet presAssocID="{2E76595D-456A-F544-816E-4CA1BF320FBA}" presName="sibTrans" presStyleCnt="0"/>
      <dgm:spPr/>
    </dgm:pt>
    <dgm:pt modelId="{4BB14271-1A50-B841-B69B-36DA88E460BE}" type="pres">
      <dgm:prSet presAssocID="{9E7916F5-0FBA-3644-AAC6-9A3D8BD5CB57}" presName="textNode" presStyleLbl="node1" presStyleIdx="2" presStyleCnt="4">
        <dgm:presLayoutVars>
          <dgm:bulletEnabled val="1"/>
        </dgm:presLayoutVars>
      </dgm:prSet>
      <dgm:spPr/>
    </dgm:pt>
    <dgm:pt modelId="{3EF8AC4F-376F-524F-B208-23D9B6AF0D2E}" type="pres">
      <dgm:prSet presAssocID="{DA21192F-2070-1449-964C-E94CE262C23B}" presName="sibTrans" presStyleCnt="0"/>
      <dgm:spPr/>
    </dgm:pt>
    <dgm:pt modelId="{61FEAA8C-33AC-A74C-B109-801ABB9E5919}" type="pres">
      <dgm:prSet presAssocID="{71F42163-FDD5-6442-AD7A-4A7E72B2936C}" presName="textNode" presStyleLbl="node1" presStyleIdx="3" presStyleCnt="4">
        <dgm:presLayoutVars>
          <dgm:bulletEnabled val="1"/>
        </dgm:presLayoutVars>
      </dgm:prSet>
      <dgm:spPr/>
    </dgm:pt>
  </dgm:ptLst>
  <dgm:cxnLst>
    <dgm:cxn modelId="{40ECE405-4C8D-3445-AA6A-62A498E20772}" srcId="{382C2169-2A67-C449-A1AB-596AA4E41F7B}" destId="{31228671-D0DD-1D4F-AC82-F0F92F67718A}" srcOrd="0" destOrd="0" parTransId="{C361FD62-20DC-F54A-A944-C86D95B2EC89}" sibTransId="{FAFC1CC8-8A3D-874A-8426-8833DBB3B8EA}"/>
    <dgm:cxn modelId="{796D150D-E425-E04E-8918-3FD5D6C1878D}" srcId="{382C2169-2A67-C449-A1AB-596AA4E41F7B}" destId="{9E7916F5-0FBA-3644-AAC6-9A3D8BD5CB57}" srcOrd="2" destOrd="0" parTransId="{147CD518-B858-D348-822F-9F526E5C68F6}" sibTransId="{DA21192F-2070-1449-964C-E94CE262C23B}"/>
    <dgm:cxn modelId="{7FAD4065-9DBF-E94D-BF22-9FA940226A20}" type="presOf" srcId="{05208C9C-42EF-FD49-9D45-4FC877A42697}" destId="{D30BDC9F-BA89-7944-8BF2-2DC1E20A19A5}" srcOrd="0" destOrd="0" presId="urn:microsoft.com/office/officeart/2005/8/layout/hProcess9"/>
    <dgm:cxn modelId="{24AEFB65-EC41-894A-8996-8166E9910D0B}" type="presOf" srcId="{31228671-D0DD-1D4F-AC82-F0F92F67718A}" destId="{AFEDDF6B-7BD1-FA4E-91B3-ADE151B85EAD}" srcOrd="0" destOrd="0" presId="urn:microsoft.com/office/officeart/2005/8/layout/hProcess9"/>
    <dgm:cxn modelId="{FFFED16D-2B70-D249-AD9B-16CB1012C1C8}" type="presOf" srcId="{9E7916F5-0FBA-3644-AAC6-9A3D8BD5CB57}" destId="{4BB14271-1A50-B841-B69B-36DA88E460BE}" srcOrd="0" destOrd="0" presId="urn:microsoft.com/office/officeart/2005/8/layout/hProcess9"/>
    <dgm:cxn modelId="{6443B982-715A-6547-B9A2-F30F1B555231}" type="presOf" srcId="{382C2169-2A67-C449-A1AB-596AA4E41F7B}" destId="{2393D22B-F4F3-AB45-B23A-BE7F1EDE6CC5}" srcOrd="0" destOrd="0" presId="urn:microsoft.com/office/officeart/2005/8/layout/hProcess9"/>
    <dgm:cxn modelId="{2D810DB7-8C85-1441-B3F8-0BF6FD60D5FD}" srcId="{382C2169-2A67-C449-A1AB-596AA4E41F7B}" destId="{71F42163-FDD5-6442-AD7A-4A7E72B2936C}" srcOrd="3" destOrd="0" parTransId="{4FAC3ED2-A5CA-B24E-B595-EA57A96BA0B3}" sibTransId="{95A07351-0E17-C140-A60E-75389BE9EC4E}"/>
    <dgm:cxn modelId="{7AE812BC-FB68-8946-983E-A9B81D117D81}" type="presOf" srcId="{71F42163-FDD5-6442-AD7A-4A7E72B2936C}" destId="{61FEAA8C-33AC-A74C-B109-801ABB9E5919}" srcOrd="0" destOrd="0" presId="urn:microsoft.com/office/officeart/2005/8/layout/hProcess9"/>
    <dgm:cxn modelId="{6FB56CC0-DB66-5648-B152-4F9F1EE48EF3}" srcId="{382C2169-2A67-C449-A1AB-596AA4E41F7B}" destId="{05208C9C-42EF-FD49-9D45-4FC877A42697}" srcOrd="1" destOrd="0" parTransId="{6B143219-C512-674F-B2AA-AFB93FE3BDA7}" sibTransId="{2E76595D-456A-F544-816E-4CA1BF320FBA}"/>
    <dgm:cxn modelId="{49FF07BE-73C3-0E46-9DE5-D06C0C851024}" type="presParOf" srcId="{2393D22B-F4F3-AB45-B23A-BE7F1EDE6CC5}" destId="{BF2F3C3C-C70E-8149-A7CB-793D8C259C24}" srcOrd="0" destOrd="0" presId="urn:microsoft.com/office/officeart/2005/8/layout/hProcess9"/>
    <dgm:cxn modelId="{4B4BCF90-36E4-CB41-A0A3-CF0B43B11699}" type="presParOf" srcId="{2393D22B-F4F3-AB45-B23A-BE7F1EDE6CC5}" destId="{5250A408-7F17-2742-9138-63A36011C56D}" srcOrd="1" destOrd="0" presId="urn:microsoft.com/office/officeart/2005/8/layout/hProcess9"/>
    <dgm:cxn modelId="{62042FCF-AA93-8148-839D-EDA9B47EFD5F}" type="presParOf" srcId="{5250A408-7F17-2742-9138-63A36011C56D}" destId="{AFEDDF6B-7BD1-FA4E-91B3-ADE151B85EAD}" srcOrd="0" destOrd="0" presId="urn:microsoft.com/office/officeart/2005/8/layout/hProcess9"/>
    <dgm:cxn modelId="{2A2F44BD-A41A-DB42-A64F-A51246C2D326}" type="presParOf" srcId="{5250A408-7F17-2742-9138-63A36011C56D}" destId="{ACEDCC49-803C-2243-9244-C37B8211F294}" srcOrd="1" destOrd="0" presId="urn:microsoft.com/office/officeart/2005/8/layout/hProcess9"/>
    <dgm:cxn modelId="{9890BA05-5F48-854F-8450-F73B8334D24E}" type="presParOf" srcId="{5250A408-7F17-2742-9138-63A36011C56D}" destId="{D30BDC9F-BA89-7944-8BF2-2DC1E20A19A5}" srcOrd="2" destOrd="0" presId="urn:microsoft.com/office/officeart/2005/8/layout/hProcess9"/>
    <dgm:cxn modelId="{44CA964F-6CF4-0E45-B7C6-F04015C4B0D9}" type="presParOf" srcId="{5250A408-7F17-2742-9138-63A36011C56D}" destId="{27887B26-7D5A-7D4E-AEB7-66A488452CA1}" srcOrd="3" destOrd="0" presId="urn:microsoft.com/office/officeart/2005/8/layout/hProcess9"/>
    <dgm:cxn modelId="{41A2E8E4-2829-2B4F-9AA9-A614BF728E51}" type="presParOf" srcId="{5250A408-7F17-2742-9138-63A36011C56D}" destId="{4BB14271-1A50-B841-B69B-36DA88E460BE}" srcOrd="4" destOrd="0" presId="urn:microsoft.com/office/officeart/2005/8/layout/hProcess9"/>
    <dgm:cxn modelId="{522E3115-ECD6-A647-8C06-2F7D684D67B9}" type="presParOf" srcId="{5250A408-7F17-2742-9138-63A36011C56D}" destId="{3EF8AC4F-376F-524F-B208-23D9B6AF0D2E}" srcOrd="5" destOrd="0" presId="urn:microsoft.com/office/officeart/2005/8/layout/hProcess9"/>
    <dgm:cxn modelId="{B28FF634-CACD-514D-B6B3-C09D53D360E2}" type="presParOf" srcId="{5250A408-7F17-2742-9138-63A36011C56D}" destId="{61FEAA8C-33AC-A74C-B109-801ABB9E591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F3C3C-C70E-8149-A7CB-793D8C259C24}">
      <dsp:nvSpPr>
        <dsp:cNvPr id="0" name=""/>
        <dsp:cNvSpPr/>
      </dsp:nvSpPr>
      <dsp:spPr>
        <a:xfrm>
          <a:off x="668654" y="0"/>
          <a:ext cx="757809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EDDF6B-7BD1-FA4E-91B3-ADE151B85EAD}">
      <dsp:nvSpPr>
        <dsp:cNvPr id="0" name=""/>
        <dsp:cNvSpPr/>
      </dsp:nvSpPr>
      <dsp:spPr>
        <a:xfrm>
          <a:off x="4462" y="1257299"/>
          <a:ext cx="2146138"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Research shows a strong link between self-awareness and high-performance in managers.</a:t>
          </a:r>
        </a:p>
      </dsp:txBody>
      <dsp:txXfrm>
        <a:off x="86297" y="1339134"/>
        <a:ext cx="1982468" cy="1512730"/>
      </dsp:txXfrm>
    </dsp:sp>
    <dsp:sp modelId="{D30BDC9F-BA89-7944-8BF2-2DC1E20A19A5}">
      <dsp:nvSpPr>
        <dsp:cNvPr id="0" name=""/>
        <dsp:cNvSpPr/>
      </dsp:nvSpPr>
      <dsp:spPr>
        <a:xfrm>
          <a:off x="2257907" y="1257299"/>
          <a:ext cx="2146138"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If you're aware of your own strengths and weaknesses, you have the power to use your strengths intentionally, and to manage or eliminate your weaknesses. </a:t>
          </a:r>
        </a:p>
      </dsp:txBody>
      <dsp:txXfrm>
        <a:off x="2339742" y="1339134"/>
        <a:ext cx="1982468" cy="1512730"/>
      </dsp:txXfrm>
    </dsp:sp>
    <dsp:sp modelId="{4BB14271-1A50-B841-B69B-36DA88E460BE}">
      <dsp:nvSpPr>
        <dsp:cNvPr id="0" name=""/>
        <dsp:cNvSpPr/>
      </dsp:nvSpPr>
      <dsp:spPr>
        <a:xfrm>
          <a:off x="4511353" y="1257299"/>
          <a:ext cx="2146138"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Researchers found that leaders who were aware of their strengths were more self-confident, were more highly paid, and were happier at work.</a:t>
          </a:r>
        </a:p>
      </dsp:txBody>
      <dsp:txXfrm>
        <a:off x="4593188" y="1339134"/>
        <a:ext cx="1982468" cy="1512730"/>
      </dsp:txXfrm>
    </dsp:sp>
    <dsp:sp modelId="{61FEAA8C-33AC-A74C-B109-801ABB9E5919}">
      <dsp:nvSpPr>
        <dsp:cNvPr id="0" name=""/>
        <dsp:cNvSpPr/>
      </dsp:nvSpPr>
      <dsp:spPr>
        <a:xfrm>
          <a:off x="6764799" y="1257299"/>
          <a:ext cx="2146138"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Having self-awareness allows you to approach people and situations with confidence. In turn, this means that you gain control of your own life, direction, and experiences.</a:t>
          </a:r>
        </a:p>
      </dsp:txBody>
      <dsp:txXfrm>
        <a:off x="6846634" y="1339134"/>
        <a:ext cx="1982468" cy="151273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03/01/2019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a:p>
        </p:txBody>
      </p:sp>
    </p:spTree>
    <p:extLst>
      <p:ext uri="{BB962C8B-B14F-4D97-AF65-F5344CB8AC3E}">
        <p14:creationId xmlns:p14="http://schemas.microsoft.com/office/powerpoint/2010/main" val="131492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3</a:t>
            </a:fld>
            <a:endParaRPr lang="en-GB" altLang="en-US" dirty="0"/>
          </a:p>
        </p:txBody>
      </p:sp>
    </p:spTree>
    <p:extLst>
      <p:ext uri="{BB962C8B-B14F-4D97-AF65-F5344CB8AC3E}">
        <p14:creationId xmlns:p14="http://schemas.microsoft.com/office/powerpoint/2010/main" val="193929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11</a:t>
            </a:fld>
            <a:endParaRPr lang="en-GB" altLang="en-US" dirty="0"/>
          </a:p>
        </p:txBody>
      </p:sp>
    </p:spTree>
    <p:extLst>
      <p:ext uri="{BB962C8B-B14F-4D97-AF65-F5344CB8AC3E}">
        <p14:creationId xmlns:p14="http://schemas.microsoft.com/office/powerpoint/2010/main" val="335033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dirty="0"/>
          </a:p>
        </p:txBody>
      </p:sp>
    </p:spTree>
    <p:extLst>
      <p:ext uri="{BB962C8B-B14F-4D97-AF65-F5344CB8AC3E}">
        <p14:creationId xmlns:p14="http://schemas.microsoft.com/office/powerpoint/2010/main" val="425636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dirty="0"/>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dirty="0"/>
              <a:t>© Mind Gym  </a:t>
            </a:r>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1/3/19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mindtools.com/community/pages/article/JohariWindow.php"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hyperlink" Target="https://www.mindtools.com/community/pages/article/newTMM_88.ph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ndtools.com/community/pages/article/newTMC_05_1.php" TargetMode="External"/><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www.mindtools.com/community/pages/article/newCDV_51.php" TargetMode="External"/><Relationship Id="rId5" Type="http://schemas.openxmlformats.org/officeDocument/2006/relationships/hyperlink" Target="https://www.mindtools.com/community/pages/article/newCDV_22.php" TargetMode="External"/><Relationship Id="rId4" Type="http://schemas.openxmlformats.org/officeDocument/2006/relationships/hyperlink" Target="https://www.mindtools.com/community/pages/article/newCDV_25.ph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indtools.com/community/pages/article/newTCS_79.php"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www.mindtools.com/community/pages/article/newCDV_41.php"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hyperlink" Target="https://www.mindtools.com/community/pages/article/newLDR_69.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57700" y="1966490"/>
            <a:ext cx="4648200" cy="3718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62822"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LEAD Myself</a:t>
            </a:r>
          </a:p>
        </p:txBody>
      </p:sp>
      <p:sp>
        <p:nvSpPr>
          <p:cNvPr id="3" name="TextBox 2"/>
          <p:cNvSpPr txBox="1"/>
          <p:nvPr/>
        </p:nvSpPr>
        <p:spPr>
          <a:xfrm>
            <a:off x="275650" y="3400610"/>
            <a:ext cx="3762952" cy="3539430"/>
          </a:xfrm>
          <a:prstGeom prst="rect">
            <a:avLst/>
          </a:prstGeom>
          <a:noFill/>
        </p:spPr>
        <p:txBody>
          <a:bodyPr wrap="square" rtlCol="0">
            <a:spAutoFit/>
          </a:bodyPr>
          <a:lstStyle/>
          <a:p>
            <a:r>
              <a:rPr lang="en-GB" sz="3200" b="1" dirty="0">
                <a:solidFill>
                  <a:schemeClr val="bg1"/>
                </a:solidFill>
              </a:rPr>
              <a:t>Personal Effectiveness</a:t>
            </a:r>
          </a:p>
          <a:p>
            <a:endParaRPr lang="en-GB" sz="3200" b="1" i="1" dirty="0">
              <a:solidFill>
                <a:schemeClr val="bg1"/>
              </a:solidFill>
            </a:endParaRPr>
          </a:p>
          <a:p>
            <a:endParaRPr lang="en-GB" sz="3200" b="1" i="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pic>
        <p:nvPicPr>
          <p:cNvPr id="1026" name="Picture 2" descr="Image result for self awareness">
            <a:extLst>
              <a:ext uri="{FF2B5EF4-FFF2-40B4-BE49-F238E27FC236}">
                <a16:creationId xmlns:a16="http://schemas.microsoft.com/office/drawing/2014/main" id="{0174548D-568F-8644-B5D3-98FC45D7AE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327" y="1837116"/>
            <a:ext cx="5133948" cy="384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ll logo white-01.png">
            <a:extLst>
              <a:ext uri="{FF2B5EF4-FFF2-40B4-BE49-F238E27FC236}">
                <a16:creationId xmlns:a16="http://schemas.microsoft.com/office/drawing/2014/main" id="{334A235A-2FDA-4E4B-AB21-3642FBF569D0}"/>
              </a:ext>
            </a:extLst>
          </p:cNvPr>
          <p:cNvPicPr>
            <a:picLocks noChangeAspect="1"/>
          </p:cNvPicPr>
          <p:nvPr/>
        </p:nvPicPr>
        <p:blipFill>
          <a:blip r:embed="rId2"/>
          <a:stretch>
            <a:fillRect/>
          </a:stretch>
        </p:blipFill>
        <p:spPr>
          <a:xfrm>
            <a:off x="8305800" y="12032"/>
            <a:ext cx="1600200" cy="655652"/>
          </a:xfrm>
          <a:prstGeom prst="rect">
            <a:avLst/>
          </a:prstGeom>
        </p:spPr>
      </p:pic>
      <p:sp>
        <p:nvSpPr>
          <p:cNvPr id="4" name="Title 7">
            <a:extLst>
              <a:ext uri="{FF2B5EF4-FFF2-40B4-BE49-F238E27FC236}">
                <a16:creationId xmlns:a16="http://schemas.microsoft.com/office/drawing/2014/main" id="{0937D6D3-9BBB-8E44-91E1-8E8B681F7040}"/>
              </a:ext>
            </a:extLst>
          </p:cNvPr>
          <p:cNvSpPr txBox="1">
            <a:spLocks/>
          </p:cNvSpPr>
          <p:nvPr/>
        </p:nvSpPr>
        <p:spPr>
          <a:xfrm>
            <a:off x="228600" y="344559"/>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sp>
        <p:nvSpPr>
          <p:cNvPr id="5" name="Rectangle 4">
            <a:extLst>
              <a:ext uri="{FF2B5EF4-FFF2-40B4-BE49-F238E27FC236}">
                <a16:creationId xmlns:a16="http://schemas.microsoft.com/office/drawing/2014/main" id="{87621F91-6DB3-EB43-BCD5-984DB253B907}"/>
              </a:ext>
            </a:extLst>
          </p:cNvPr>
          <p:cNvSpPr/>
          <p:nvPr/>
        </p:nvSpPr>
        <p:spPr>
          <a:xfrm>
            <a:off x="228600" y="1305342"/>
            <a:ext cx="9067800" cy="4401205"/>
          </a:xfrm>
          <a:prstGeom prst="rect">
            <a:avLst/>
          </a:prstGeom>
        </p:spPr>
        <p:txBody>
          <a:bodyPr wrap="square">
            <a:spAutoFit/>
          </a:bodyPr>
          <a:lstStyle/>
          <a:p>
            <a:r>
              <a:rPr lang="en-GB" sz="2000" b="1" dirty="0">
                <a:solidFill>
                  <a:schemeClr val="bg1"/>
                </a:solidFill>
              </a:rPr>
              <a:t>4. Ask for Feedback</a:t>
            </a:r>
          </a:p>
          <a:p>
            <a:endParaRPr lang="en-GB" sz="2000" b="1" dirty="0">
              <a:solidFill>
                <a:schemeClr val="bg1"/>
              </a:solidFill>
            </a:endParaRPr>
          </a:p>
          <a:p>
            <a:r>
              <a:rPr lang="en-GB" sz="2000" dirty="0">
                <a:solidFill>
                  <a:schemeClr val="bg1"/>
                </a:solidFill>
              </a:rPr>
              <a:t>Getting feedback is important for developing self-awareness – after all, this is often the only way that you can find out about issues that you may not be able to face directly. (See our article on the </a:t>
            </a:r>
            <a:r>
              <a:rPr lang="en-GB" sz="2000" dirty="0">
                <a:solidFill>
                  <a:schemeClr val="bg1"/>
                </a:solidFill>
                <a:hlinkClick r:id="rId3">
                  <a:extLst>
                    <a:ext uri="{A12FA001-AC4F-418D-AE19-62706E023703}">
                      <ahyp:hlinkClr xmlns:ahyp="http://schemas.microsoft.com/office/drawing/2018/hyperlinkcolor" val="tx"/>
                    </a:ext>
                  </a:extLst>
                </a:hlinkClick>
              </a:rPr>
              <a:t>Johari Window</a:t>
            </a:r>
            <a:r>
              <a:rPr lang="en-GB" sz="2000" dirty="0">
                <a:solidFill>
                  <a:schemeClr val="bg1"/>
                </a:solidFill>
              </a:rPr>
              <a:t> for more on this.)</a:t>
            </a:r>
          </a:p>
          <a:p>
            <a:endParaRPr lang="en-GB" sz="2000" dirty="0">
              <a:solidFill>
                <a:schemeClr val="bg1"/>
              </a:solidFill>
            </a:endParaRPr>
          </a:p>
          <a:p>
            <a:endParaRPr lang="en-GB" sz="2000" dirty="0">
              <a:solidFill>
                <a:schemeClr val="bg1"/>
              </a:solidFill>
            </a:endParaRPr>
          </a:p>
          <a:p>
            <a:r>
              <a:rPr lang="en-GB" sz="2000" dirty="0">
                <a:solidFill>
                  <a:schemeClr val="bg1"/>
                </a:solidFill>
              </a:rPr>
              <a:t>You can get feedback from your colleagues and team members, either with direct questions or with </a:t>
            </a:r>
            <a:r>
              <a:rPr lang="en-GB" sz="2000" dirty="0">
                <a:solidFill>
                  <a:schemeClr val="bg1"/>
                </a:solidFill>
                <a:hlinkClick r:id="rId4">
                  <a:extLst>
                    <a:ext uri="{A12FA001-AC4F-418D-AE19-62706E023703}">
                      <ahyp:hlinkClr xmlns:ahyp="http://schemas.microsoft.com/office/drawing/2018/hyperlinkcolor" val="tx"/>
                    </a:ext>
                  </a:extLst>
                </a:hlinkClick>
              </a:rPr>
              <a:t>360° Feedback </a:t>
            </a:r>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r>
              <a:rPr lang="en-GB" sz="2000" dirty="0">
                <a:solidFill>
                  <a:schemeClr val="bg1"/>
                </a:solidFill>
              </a:rPr>
              <a:t>. When you ask for feedback from the people around you, this gives you a chance to see your </a:t>
            </a:r>
            <a:r>
              <a:rPr lang="en-GB" sz="2000" dirty="0" err="1">
                <a:solidFill>
                  <a:schemeClr val="bg1"/>
                </a:solidFill>
              </a:rPr>
              <a:t>behavior</a:t>
            </a:r>
            <a:r>
              <a:rPr lang="en-GB" sz="2000" dirty="0">
                <a:solidFill>
                  <a:schemeClr val="bg1"/>
                </a:solidFill>
              </a:rPr>
              <a:t> from their point of view. What's more, it can help you identify weaknesses that you can't see, or that you'd prefer to ignore.</a:t>
            </a:r>
            <a:endParaRPr lang="en-US" sz="2000" dirty="0">
              <a:solidFill>
                <a:schemeClr val="bg1"/>
              </a:solidFill>
            </a:endParaRPr>
          </a:p>
        </p:txBody>
      </p:sp>
      <p:sp>
        <p:nvSpPr>
          <p:cNvPr id="2" name="AutoShape 2" descr="Image result for feedback">
            <a:extLst>
              <a:ext uri="{FF2B5EF4-FFF2-40B4-BE49-F238E27FC236}">
                <a16:creationId xmlns:a16="http://schemas.microsoft.com/office/drawing/2014/main" id="{1CA3D99A-E099-C44D-97C8-6DB3B2968AFC}"/>
              </a:ext>
            </a:extLst>
          </p:cNvPr>
          <p:cNvSpPr>
            <a:spLocks noChangeAspect="1" noChangeArrowheads="1"/>
          </p:cNvSpPr>
          <p:nvPr/>
        </p:nvSpPr>
        <p:spPr bwMode="auto">
          <a:xfrm>
            <a:off x="184150" y="1714500"/>
            <a:ext cx="9537700" cy="3429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Related image">
            <a:extLst>
              <a:ext uri="{FF2B5EF4-FFF2-40B4-BE49-F238E27FC236}">
                <a16:creationId xmlns:a16="http://schemas.microsoft.com/office/drawing/2014/main" id="{3A9915D1-EB1E-914C-93EE-D8BA397BC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976702"/>
            <a:ext cx="1263290" cy="94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6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7869795" cy="696384"/>
          </a:xfrm>
        </p:spPr>
        <p:txBody>
          <a:bodyPr>
            <a:noAutofit/>
          </a:bodyPr>
          <a:lstStyle/>
          <a:p>
            <a:pPr algn="l"/>
            <a:r>
              <a:rPr lang="en-GB" sz="3800" b="1" dirty="0">
                <a:solidFill>
                  <a:schemeClr val="bg1"/>
                </a:solidFill>
              </a:rPr>
              <a:t>LEAD Myself – Self Awareness</a:t>
            </a:r>
            <a:endParaRPr lang="en-US" sz="38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2" name="TextBox 1"/>
          <p:cNvSpPr txBox="1"/>
          <p:nvPr/>
        </p:nvSpPr>
        <p:spPr>
          <a:xfrm>
            <a:off x="345289" y="4390787"/>
            <a:ext cx="9088995" cy="615553"/>
          </a:xfrm>
          <a:prstGeom prst="rect">
            <a:avLst/>
          </a:prstGeom>
          <a:noFill/>
          <a:ln>
            <a:noFill/>
          </a:ln>
        </p:spPr>
        <p:txBody>
          <a:bodyPr wrap="square" rtlCol="0">
            <a:spAutoFit/>
          </a:bodyPr>
          <a:lstStyle/>
          <a:p>
            <a:endParaRPr lang="en-GB" sz="1600" dirty="0">
              <a:solidFill>
                <a:schemeClr val="bg1"/>
              </a:solidFill>
            </a:endParaRPr>
          </a:p>
          <a:p>
            <a:endParaRPr lang="en-GB" dirty="0">
              <a:solidFill>
                <a:schemeClr val="bg1"/>
              </a:solidFill>
            </a:endParaRPr>
          </a:p>
        </p:txBody>
      </p:sp>
      <p:sp>
        <p:nvSpPr>
          <p:cNvPr id="3" name="TextBox 2">
            <a:extLst>
              <a:ext uri="{FF2B5EF4-FFF2-40B4-BE49-F238E27FC236}">
                <a16:creationId xmlns:a16="http://schemas.microsoft.com/office/drawing/2014/main" id="{0C8EC874-B571-124F-8DE1-809C593E7793}"/>
              </a:ext>
            </a:extLst>
          </p:cNvPr>
          <p:cNvSpPr txBox="1"/>
          <p:nvPr/>
        </p:nvSpPr>
        <p:spPr>
          <a:xfrm>
            <a:off x="533400" y="1371600"/>
            <a:ext cx="8900884" cy="830997"/>
          </a:xfrm>
          <a:prstGeom prst="rect">
            <a:avLst/>
          </a:prstGeom>
          <a:noFill/>
        </p:spPr>
        <p:txBody>
          <a:bodyPr wrap="square" rtlCol="0">
            <a:spAutoFit/>
          </a:bodyPr>
          <a:lstStyle/>
          <a:p>
            <a:r>
              <a:rPr lang="en-US" sz="2400" dirty="0">
                <a:solidFill>
                  <a:srgbClr val="FFC000"/>
                </a:solidFill>
              </a:rPr>
              <a:t>Video Series (20 minutes)</a:t>
            </a:r>
          </a:p>
          <a:p>
            <a:r>
              <a:rPr lang="en-US" sz="2400" dirty="0">
                <a:solidFill>
                  <a:srgbClr val="FFC000"/>
                </a:solidFill>
              </a:rPr>
              <a:t>Self Awareness, Authenticity and Leadership ( Video by Bill George)</a:t>
            </a:r>
          </a:p>
        </p:txBody>
      </p:sp>
      <p:pic>
        <p:nvPicPr>
          <p:cNvPr id="7170" name="Picture 2" descr="Image result for leader">
            <a:extLst>
              <a:ext uri="{FF2B5EF4-FFF2-40B4-BE49-F238E27FC236}">
                <a16:creationId xmlns:a16="http://schemas.microsoft.com/office/drawing/2014/main" id="{F45CDD31-C7B9-0F48-8C65-04AA97CC8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768" y="2880252"/>
            <a:ext cx="5366036" cy="302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16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10" name="Title 7">
            <a:extLst>
              <a:ext uri="{FF2B5EF4-FFF2-40B4-BE49-F238E27FC236}">
                <a16:creationId xmlns:a16="http://schemas.microsoft.com/office/drawing/2014/main" id="{60268777-0CD8-074B-BA8C-E0E55DC7F81B}"/>
              </a:ext>
            </a:extLst>
          </p:cNvPr>
          <p:cNvSpPr txBox="1">
            <a:spLocks/>
          </p:cNvSpPr>
          <p:nvPr/>
        </p:nvSpPr>
        <p:spPr>
          <a:xfrm>
            <a:off x="359804" y="182245"/>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a:solidFill>
                  <a:schemeClr val="bg1"/>
                </a:solidFill>
              </a:rPr>
              <a:t>LEAD Myself – Self Awareness</a:t>
            </a:r>
            <a:endParaRPr lang="en-US" sz="3800" b="1" dirty="0">
              <a:solidFill>
                <a:schemeClr val="bg1"/>
              </a:solidFill>
            </a:endParaRPr>
          </a:p>
        </p:txBody>
      </p:sp>
      <p:sp>
        <p:nvSpPr>
          <p:cNvPr id="2" name="TextBox 1">
            <a:extLst>
              <a:ext uri="{FF2B5EF4-FFF2-40B4-BE49-F238E27FC236}">
                <a16:creationId xmlns:a16="http://schemas.microsoft.com/office/drawing/2014/main" id="{019DF13D-CB2F-3343-B99C-18C980EEEA19}"/>
              </a:ext>
            </a:extLst>
          </p:cNvPr>
          <p:cNvSpPr txBox="1"/>
          <p:nvPr/>
        </p:nvSpPr>
        <p:spPr>
          <a:xfrm>
            <a:off x="396764" y="1043444"/>
            <a:ext cx="8671035" cy="5478423"/>
          </a:xfrm>
          <a:prstGeom prst="rect">
            <a:avLst/>
          </a:prstGeom>
          <a:noFill/>
        </p:spPr>
        <p:txBody>
          <a:bodyPr wrap="square" rtlCol="0">
            <a:spAutoFit/>
          </a:bodyPr>
          <a:lstStyle/>
          <a:p>
            <a:r>
              <a:rPr lang="en-US" dirty="0">
                <a:solidFill>
                  <a:schemeClr val="bg1"/>
                </a:solidFill>
              </a:rPr>
              <a:t>The Johari Window - </a:t>
            </a:r>
            <a:r>
              <a:rPr lang="en-GB" b="1" dirty="0">
                <a:solidFill>
                  <a:schemeClr val="bg1"/>
                </a:solidFill>
              </a:rPr>
              <a:t>Building Self-Awareness and Trust</a:t>
            </a:r>
          </a:p>
          <a:p>
            <a:endParaRPr lang="en-GB" b="1" dirty="0">
              <a:solidFill>
                <a:schemeClr val="bg1"/>
              </a:solidFill>
            </a:endParaRPr>
          </a:p>
          <a:p>
            <a:r>
              <a:rPr lang="en-GB" b="1" i="1" dirty="0">
                <a:solidFill>
                  <a:schemeClr val="bg1"/>
                </a:solidFill>
              </a:rPr>
              <a:t>Key Points</a:t>
            </a:r>
          </a:p>
          <a:p>
            <a:r>
              <a:rPr lang="en-GB" dirty="0">
                <a:solidFill>
                  <a:schemeClr val="bg1"/>
                </a:solidFill>
              </a:rPr>
              <a:t>Joseph </a:t>
            </a:r>
            <a:r>
              <a:rPr lang="en-GB" dirty="0" err="1">
                <a:solidFill>
                  <a:schemeClr val="bg1"/>
                </a:solidFill>
              </a:rPr>
              <a:t>Luft</a:t>
            </a:r>
            <a:r>
              <a:rPr lang="en-GB" dirty="0">
                <a:solidFill>
                  <a:schemeClr val="bg1"/>
                </a:solidFill>
              </a:rPr>
              <a:t> and Harry </a:t>
            </a:r>
            <a:r>
              <a:rPr lang="en-GB" dirty="0" err="1">
                <a:solidFill>
                  <a:schemeClr val="bg1"/>
                </a:solidFill>
              </a:rPr>
              <a:t>Ingham</a:t>
            </a:r>
            <a:r>
              <a:rPr lang="en-GB" dirty="0">
                <a:solidFill>
                  <a:schemeClr val="bg1"/>
                </a:solidFill>
              </a:rPr>
              <a:t> developed the Johari Window in 1955. It's a simple but powerful visual tool for developing self-awareness, and for building trust and better workplace relationships.</a:t>
            </a:r>
          </a:p>
          <a:p>
            <a:r>
              <a:rPr lang="en-GB" dirty="0">
                <a:solidFill>
                  <a:schemeClr val="bg1"/>
                </a:solidFill>
              </a:rPr>
              <a:t>It is divided into four quadrants: Open Area, Blind Area, Hidden Area, and Unknown Area. These represent what a person knows about herself, and what others know about her.</a:t>
            </a:r>
          </a:p>
          <a:p>
            <a:r>
              <a:rPr lang="en-GB" dirty="0">
                <a:solidFill>
                  <a:schemeClr val="bg1"/>
                </a:solidFill>
              </a:rPr>
              <a:t>The Johari Window shows how self-disclosure and feedback can help you to grow, both personally and professionally. It demonstrates the importance of open communication and its effect on group trust.</a:t>
            </a:r>
          </a:p>
          <a:p>
            <a:r>
              <a:rPr lang="en-GB" dirty="0">
                <a:solidFill>
                  <a:schemeClr val="bg1"/>
                </a:solidFill>
              </a:rPr>
              <a:t>Your Open Area expands vertically with self-disclosure, and horizontally with feedback from other people. By encouraging healthy self-disclosure and sensitive feedback, you can build a stronger and more effective team.</a:t>
            </a:r>
          </a:p>
          <a:p>
            <a:endParaRPr lang="en-GB" sz="2000" dirty="0">
              <a:solidFill>
                <a:schemeClr val="bg1"/>
              </a:solidFill>
            </a:endParaRPr>
          </a:p>
          <a:p>
            <a:endParaRPr lang="en-US" sz="2000" dirty="0">
              <a:solidFill>
                <a:schemeClr val="bg1"/>
              </a:solidFill>
            </a:endParaRPr>
          </a:p>
          <a:p>
            <a:r>
              <a:rPr lang="en-US" sz="2000" dirty="0">
                <a:solidFill>
                  <a:srgbClr val="FFC000"/>
                </a:solidFill>
              </a:rPr>
              <a:t>Refer to  article on Johari Window</a:t>
            </a:r>
          </a:p>
          <a:p>
            <a:r>
              <a:rPr lang="en-US" sz="2000" dirty="0">
                <a:solidFill>
                  <a:srgbClr val="FFC000"/>
                </a:solidFill>
              </a:rPr>
              <a:t>Johari Exercise </a:t>
            </a:r>
          </a:p>
          <a:p>
            <a:endParaRPr lang="en-US" dirty="0"/>
          </a:p>
        </p:txBody>
      </p:sp>
      <p:pic>
        <p:nvPicPr>
          <p:cNvPr id="6146" name="Picture 2" descr="Image result for johari window">
            <a:extLst>
              <a:ext uri="{FF2B5EF4-FFF2-40B4-BE49-F238E27FC236}">
                <a16:creationId xmlns:a16="http://schemas.microsoft.com/office/drawing/2014/main" id="{606FDF54-51E8-1542-9E70-23ABDD850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281" y="4783710"/>
            <a:ext cx="2753710" cy="173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2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8250795" cy="696384"/>
          </a:xfrm>
        </p:spPr>
        <p:txBody>
          <a:bodyPr>
            <a:noAutofit/>
          </a:bodyPr>
          <a:lstStyle/>
          <a:p>
            <a:pPr algn="l"/>
            <a:r>
              <a:rPr lang="en-GB" sz="4000" b="1" dirty="0">
                <a:solidFill>
                  <a:schemeClr val="bg1"/>
                </a:solidFill>
              </a:rPr>
              <a:t>LEAD Myself </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nvPr>
        </p:nvGraphicFramePr>
        <p:xfrm>
          <a:off x="359806" y="1066800"/>
          <a:ext cx="9393794" cy="4236720"/>
        </p:xfrm>
        <a:graphic>
          <a:graphicData uri="http://schemas.openxmlformats.org/drawingml/2006/table">
            <a:tbl>
              <a:tblPr firstRow="1" bandRow="1">
                <a:tableStyleId>{F2DE63D5-997A-4646-A377-4702673A728D}</a:tableStyleId>
              </a:tblPr>
              <a:tblGrid>
                <a:gridCol w="2078594">
                  <a:extLst>
                    <a:ext uri="{9D8B030D-6E8A-4147-A177-3AD203B41FA5}">
                      <a16:colId xmlns:a16="http://schemas.microsoft.com/office/drawing/2014/main" val="1489069672"/>
                    </a:ext>
                  </a:extLst>
                </a:gridCol>
                <a:gridCol w="3048001">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r>
                        <a:rPr lang="en-GB" dirty="0">
                          <a:solidFill>
                            <a:schemeClr val="bg1"/>
                          </a:solidFill>
                        </a:rPr>
                        <a:t>LEAD MYSELF - PERSONAL</a:t>
                      </a:r>
                      <a:r>
                        <a:rPr lang="en-GB" baseline="0" dirty="0">
                          <a:solidFill>
                            <a:schemeClr val="bg1"/>
                          </a:solidFill>
                        </a:rPr>
                        <a:t> EFFECTIVENESS</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a:t>
                      </a: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59436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Awareness and management of self and others</a:t>
                      </a:r>
                    </a:p>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Managing your</a:t>
                      </a:r>
                      <a:r>
                        <a:rPr lang="en-GB" sz="1800" kern="1200" baseline="0" dirty="0">
                          <a:solidFill>
                            <a:schemeClr val="bg1"/>
                          </a:solidFill>
                          <a:effectLst/>
                          <a:latin typeface="+mn-lt"/>
                          <a:ea typeface="+mn-ea"/>
                          <a:cs typeface="+mn-cs"/>
                        </a:rPr>
                        <a:t> time strategically</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optimise the relationship</a:t>
                      </a:r>
                      <a:r>
                        <a:rPr lang="en-GB" sz="1800" kern="1200" baseline="0" dirty="0">
                          <a:solidFill>
                            <a:schemeClr val="bg1"/>
                          </a:solidFill>
                          <a:effectLst/>
                          <a:latin typeface="+mn-lt"/>
                          <a:ea typeface="+mn-ea"/>
                          <a:cs typeface="+mn-cs"/>
                        </a:rPr>
                        <a:t> between efficiency and effort</a:t>
                      </a:r>
                    </a:p>
                    <a:p>
                      <a:r>
                        <a:rPr lang="en-GB" sz="1800" kern="1200" baseline="0" dirty="0">
                          <a:solidFill>
                            <a:schemeClr val="bg1"/>
                          </a:solidFill>
                          <a:effectLst/>
                          <a:latin typeface="+mn-lt"/>
                          <a:ea typeface="+mn-ea"/>
                          <a:cs typeface="+mn-cs"/>
                        </a:rPr>
                        <a:t>To prioritise events according to their level of importance</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337068940"/>
                  </a:ext>
                </a:extLst>
              </a:tr>
              <a:tr h="594360">
                <a:tc vMerge="1">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Clarifying and managing your priorities</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 obstacles to excellent time management</a:t>
                      </a:r>
                    </a:p>
                  </a:txBody>
                  <a:tcPr/>
                </a:tc>
                <a:extLst>
                  <a:ext uri="{0D108BD9-81ED-4DB2-BD59-A6C34878D82A}">
                    <a16:rowId xmlns:a16="http://schemas.microsoft.com/office/drawing/2014/main" val="1875560108"/>
                  </a:ext>
                </a:extLst>
              </a:tr>
              <a:tr h="76200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Understand</a:t>
                      </a:r>
                      <a:r>
                        <a:rPr lang="en-GB" sz="1800" kern="1200" baseline="0" dirty="0">
                          <a:solidFill>
                            <a:schemeClr val="bg1"/>
                          </a:solidFill>
                          <a:effectLst/>
                          <a:latin typeface="+mn-lt"/>
                          <a:ea typeface="+mn-ea"/>
                          <a:cs typeface="+mn-cs"/>
                        </a:rPr>
                        <a:t> how you deal with stress</a:t>
                      </a:r>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 how you deal</a:t>
                      </a:r>
                      <a:r>
                        <a:rPr lang="en-GB" sz="1800" kern="1200" baseline="0" dirty="0">
                          <a:solidFill>
                            <a:schemeClr val="bg1"/>
                          </a:solidFill>
                          <a:effectLst/>
                          <a:latin typeface="+mn-lt"/>
                          <a:ea typeface="+mn-ea"/>
                          <a:cs typeface="+mn-cs"/>
                        </a:rPr>
                        <a:t> with stress and its consequences on the organisation and your work</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3670760852"/>
                  </a:ext>
                </a:extLst>
              </a:tr>
              <a:tr h="762000">
                <a:tc vMerge="1">
                  <a:txBody>
                    <a:bodyPr/>
                    <a:lstStyle/>
                    <a:p>
                      <a:endParaRPr lang="en-GB"/>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Knowing yourself better to communicate better</a:t>
                      </a:r>
                    </a:p>
                  </a:txBody>
                  <a:tcPr/>
                </a:tc>
                <a:tc>
                  <a:txBody>
                    <a:bodyPr/>
                    <a:lstStyle/>
                    <a:p>
                      <a:r>
                        <a:rPr lang="en-GB" sz="1800" kern="1200" dirty="0">
                          <a:solidFill>
                            <a:schemeClr val="bg1"/>
                          </a:solidFill>
                          <a:effectLst/>
                          <a:latin typeface="+mn-lt"/>
                          <a:ea typeface="+mn-ea"/>
                          <a:cs typeface="+mn-cs"/>
                        </a:rPr>
                        <a:t>To develop self-knowledge for better communication</a:t>
                      </a:r>
                    </a:p>
                  </a:txBody>
                  <a:tcPr/>
                </a:tc>
                <a:extLst>
                  <a:ext uri="{0D108BD9-81ED-4DB2-BD59-A6C34878D82A}">
                    <a16:rowId xmlns:a16="http://schemas.microsoft.com/office/drawing/2014/main" val="3766944723"/>
                  </a:ext>
                </a:extLst>
              </a:tr>
            </a:tbl>
          </a:graphicData>
        </a:graphic>
      </p:graphicFrame>
    </p:spTree>
    <p:extLst>
      <p:ext uri="{BB962C8B-B14F-4D97-AF65-F5344CB8AC3E}">
        <p14:creationId xmlns:p14="http://schemas.microsoft.com/office/powerpoint/2010/main" val="47755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sp>
        <p:nvSpPr>
          <p:cNvPr id="7" name="TextBox 6">
            <a:extLst>
              <a:ext uri="{FF2B5EF4-FFF2-40B4-BE49-F238E27FC236}">
                <a16:creationId xmlns:a16="http://schemas.microsoft.com/office/drawing/2014/main" id="{0DBD3401-9F53-CD4D-9CB2-FBCFE83A1A26}"/>
              </a:ext>
            </a:extLst>
          </p:cNvPr>
          <p:cNvSpPr txBox="1"/>
          <p:nvPr/>
        </p:nvSpPr>
        <p:spPr>
          <a:xfrm>
            <a:off x="284742" y="1115229"/>
            <a:ext cx="9316458" cy="1015663"/>
          </a:xfrm>
          <a:prstGeom prst="rect">
            <a:avLst/>
          </a:prstGeom>
          <a:noFill/>
        </p:spPr>
        <p:txBody>
          <a:bodyPr wrap="square" rtlCol="0">
            <a:spAutoFit/>
          </a:bodyPr>
          <a:lstStyle/>
          <a:p>
            <a:pPr algn="ctr"/>
            <a:r>
              <a:rPr lang="en-GB" sz="2000" dirty="0">
                <a:solidFill>
                  <a:schemeClr val="bg1"/>
                </a:solidFill>
              </a:rPr>
              <a:t>"It is wisdom to know others; it is enlightenment to know one's self.”</a:t>
            </a:r>
          </a:p>
          <a:p>
            <a:pPr algn="ctr"/>
            <a:r>
              <a:rPr lang="en-GB" sz="2000" i="1" dirty="0">
                <a:solidFill>
                  <a:schemeClr val="bg1"/>
                </a:solidFill>
              </a:rPr>
              <a:t>– Lao-Tzu, Chinese philosopher</a:t>
            </a:r>
          </a:p>
          <a:p>
            <a:pPr algn="ctr"/>
            <a:endParaRPr lang="en-GB" sz="2000" i="1" dirty="0">
              <a:solidFill>
                <a:schemeClr val="bg1"/>
              </a:solidFill>
            </a:endParaRPr>
          </a:p>
        </p:txBody>
      </p:sp>
      <p:pic>
        <p:nvPicPr>
          <p:cNvPr id="1026" name="Picture 2" descr="Image result for self awareness">
            <a:extLst>
              <a:ext uri="{FF2B5EF4-FFF2-40B4-BE49-F238E27FC236}">
                <a16:creationId xmlns:a16="http://schemas.microsoft.com/office/drawing/2014/main" id="{10937F26-80EE-374A-9DB9-4906B0260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25566"/>
            <a:ext cx="5556250" cy="369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91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5AD34-247E-AE4A-BE5E-88001FCF9591}"/>
              </a:ext>
            </a:extLst>
          </p:cNvPr>
          <p:cNvSpPr txBox="1"/>
          <p:nvPr/>
        </p:nvSpPr>
        <p:spPr>
          <a:xfrm>
            <a:off x="503183" y="2959694"/>
            <a:ext cx="8915400" cy="3693319"/>
          </a:xfrm>
          <a:prstGeom prst="rect">
            <a:avLst/>
          </a:prstGeom>
          <a:noFill/>
        </p:spPr>
        <p:txBody>
          <a:bodyPr wrap="square" rtlCol="0">
            <a:spAutoFit/>
          </a:bodyPr>
          <a:lstStyle/>
          <a:p>
            <a:r>
              <a:rPr lang="en-GB" sz="2400" dirty="0">
                <a:solidFill>
                  <a:schemeClr val="bg1"/>
                </a:solidFill>
              </a:rPr>
              <a:t>Self-awareness is one of the most important qualities that you can have as a leader, and developing self-awareness is important in both your personal and professional life.</a:t>
            </a:r>
          </a:p>
          <a:p>
            <a:endParaRPr lang="en-GB" sz="2400" dirty="0">
              <a:solidFill>
                <a:schemeClr val="bg1"/>
              </a:solidFill>
            </a:endParaRPr>
          </a:p>
          <a:p>
            <a:r>
              <a:rPr lang="en-GB" sz="2400" dirty="0">
                <a:solidFill>
                  <a:schemeClr val="bg1"/>
                </a:solidFill>
              </a:rPr>
              <a:t>Researchers Shelley Duval and Robert </a:t>
            </a:r>
            <a:r>
              <a:rPr lang="en-GB" sz="2400" dirty="0" err="1">
                <a:solidFill>
                  <a:schemeClr val="bg1"/>
                </a:solidFill>
              </a:rPr>
              <a:t>Wicklund</a:t>
            </a:r>
            <a:r>
              <a:rPr lang="en-GB" sz="2400" dirty="0">
                <a:solidFill>
                  <a:schemeClr val="bg1"/>
                </a:solidFill>
              </a:rPr>
              <a:t> published the first major theory of self-awareness in the early 1970s. They said that self-awareness is the ability to look inward, think deeply about your </a:t>
            </a:r>
            <a:r>
              <a:rPr lang="en-GB" sz="2400" dirty="0" err="1">
                <a:solidFill>
                  <a:schemeClr val="bg1"/>
                </a:solidFill>
              </a:rPr>
              <a:t>behavior</a:t>
            </a:r>
            <a:r>
              <a:rPr lang="en-GB" sz="2400" dirty="0">
                <a:solidFill>
                  <a:schemeClr val="bg1"/>
                </a:solidFill>
              </a:rPr>
              <a:t>, and consider how it aligns with your moral standards and values.</a:t>
            </a:r>
          </a:p>
          <a:p>
            <a:endParaRPr lang="en-US" dirty="0"/>
          </a:p>
        </p:txBody>
      </p:sp>
      <p:sp>
        <p:nvSpPr>
          <p:cNvPr id="4" name="Title 7">
            <a:extLst>
              <a:ext uri="{FF2B5EF4-FFF2-40B4-BE49-F238E27FC236}">
                <a16:creationId xmlns:a16="http://schemas.microsoft.com/office/drawing/2014/main" id="{F67D9036-F39C-8D47-85BF-4FE79FCE4130}"/>
              </a:ext>
            </a:extLst>
          </p:cNvPr>
          <p:cNvSpPr txBox="1">
            <a:spLocks/>
          </p:cNvSpPr>
          <p:nvPr/>
        </p:nvSpPr>
        <p:spPr>
          <a:xfrm>
            <a:off x="503183" y="1469992"/>
            <a:ext cx="6388976"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pic>
        <p:nvPicPr>
          <p:cNvPr id="5" name="Picture 4" descr="full logo white-01.png">
            <a:extLst>
              <a:ext uri="{FF2B5EF4-FFF2-40B4-BE49-F238E27FC236}">
                <a16:creationId xmlns:a16="http://schemas.microsoft.com/office/drawing/2014/main" id="{8D745F92-4398-A947-AB09-695506B74425}"/>
              </a:ext>
            </a:extLst>
          </p:cNvPr>
          <p:cNvPicPr>
            <a:picLocks noChangeAspect="1"/>
          </p:cNvPicPr>
          <p:nvPr/>
        </p:nvPicPr>
        <p:blipFill>
          <a:blip r:embed="rId2"/>
          <a:stretch>
            <a:fillRect/>
          </a:stretch>
        </p:blipFill>
        <p:spPr>
          <a:xfrm>
            <a:off x="8249307" y="21021"/>
            <a:ext cx="1600200" cy="655652"/>
          </a:xfrm>
          <a:prstGeom prst="rect">
            <a:avLst/>
          </a:prstGeom>
        </p:spPr>
      </p:pic>
      <p:pic>
        <p:nvPicPr>
          <p:cNvPr id="1026" name="Picture 2" descr="Image result for self-awareness">
            <a:extLst>
              <a:ext uri="{FF2B5EF4-FFF2-40B4-BE49-F238E27FC236}">
                <a16:creationId xmlns:a16="http://schemas.microsoft.com/office/drawing/2014/main" id="{DDE3CA6A-4A03-584C-9C10-B0AA69A6E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718" y="1066799"/>
            <a:ext cx="1986281" cy="178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13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ll logo white-01.png">
            <a:extLst>
              <a:ext uri="{FF2B5EF4-FFF2-40B4-BE49-F238E27FC236}">
                <a16:creationId xmlns:a16="http://schemas.microsoft.com/office/drawing/2014/main" id="{44C98D8C-5A46-AE48-9252-08EC2FF5E071}"/>
              </a:ext>
            </a:extLst>
          </p:cNvPr>
          <p:cNvPicPr>
            <a:picLocks noChangeAspect="1"/>
          </p:cNvPicPr>
          <p:nvPr/>
        </p:nvPicPr>
        <p:blipFill>
          <a:blip r:embed="rId2"/>
          <a:stretch>
            <a:fillRect/>
          </a:stretch>
        </p:blipFill>
        <p:spPr>
          <a:xfrm>
            <a:off x="8305800" y="-12032"/>
            <a:ext cx="1600200" cy="655652"/>
          </a:xfrm>
          <a:prstGeom prst="rect">
            <a:avLst/>
          </a:prstGeom>
        </p:spPr>
      </p:pic>
      <p:sp>
        <p:nvSpPr>
          <p:cNvPr id="4" name="Rectangle 3">
            <a:extLst>
              <a:ext uri="{FF2B5EF4-FFF2-40B4-BE49-F238E27FC236}">
                <a16:creationId xmlns:a16="http://schemas.microsoft.com/office/drawing/2014/main" id="{F57DF7ED-CDAB-2C45-9F56-0562BB6C0F7D}"/>
              </a:ext>
            </a:extLst>
          </p:cNvPr>
          <p:cNvSpPr/>
          <p:nvPr/>
        </p:nvSpPr>
        <p:spPr>
          <a:xfrm>
            <a:off x="1600200" y="2223890"/>
            <a:ext cx="4433265" cy="461665"/>
          </a:xfrm>
          <a:prstGeom prst="rect">
            <a:avLst/>
          </a:prstGeom>
        </p:spPr>
        <p:txBody>
          <a:bodyPr wrap="none">
            <a:spAutoFit/>
          </a:bodyPr>
          <a:lstStyle/>
          <a:p>
            <a:r>
              <a:rPr lang="en-GB" sz="2400" b="1" dirty="0">
                <a:solidFill>
                  <a:schemeClr val="bg1"/>
                </a:solidFill>
              </a:rPr>
              <a:t>Why Self-Awareness Is Important</a:t>
            </a:r>
          </a:p>
        </p:txBody>
      </p:sp>
      <p:sp>
        <p:nvSpPr>
          <p:cNvPr id="5" name="Title 7">
            <a:extLst>
              <a:ext uri="{FF2B5EF4-FFF2-40B4-BE49-F238E27FC236}">
                <a16:creationId xmlns:a16="http://schemas.microsoft.com/office/drawing/2014/main" id="{B4E64FFF-6C53-6546-8994-9EEEF1781CA5}"/>
              </a:ext>
            </a:extLst>
          </p:cNvPr>
          <p:cNvSpPr txBox="1">
            <a:spLocks/>
          </p:cNvSpPr>
          <p:nvPr/>
        </p:nvSpPr>
        <p:spPr>
          <a:xfrm>
            <a:off x="228600" y="344559"/>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graphicFrame>
        <p:nvGraphicFramePr>
          <p:cNvPr id="8" name="Diagram 7">
            <a:extLst>
              <a:ext uri="{FF2B5EF4-FFF2-40B4-BE49-F238E27FC236}">
                <a16:creationId xmlns:a16="http://schemas.microsoft.com/office/drawing/2014/main" id="{EDF54D0C-7309-444A-A617-AD9957D0EB16}"/>
              </a:ext>
            </a:extLst>
          </p:cNvPr>
          <p:cNvGraphicFramePr/>
          <p:nvPr>
            <p:extLst>
              <p:ext uri="{D42A27DB-BD31-4B8C-83A1-F6EECF244321}">
                <p14:modId xmlns:p14="http://schemas.microsoft.com/office/powerpoint/2010/main" val="1279060931"/>
              </p:ext>
            </p:extLst>
          </p:nvPr>
        </p:nvGraphicFramePr>
        <p:xfrm>
          <a:off x="381000" y="2057400"/>
          <a:ext cx="8915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120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ll logo white-01.png"/>
          <p:cNvPicPr>
            <a:picLocks noChangeAspect="1"/>
          </p:cNvPicPr>
          <p:nvPr/>
        </p:nvPicPr>
        <p:blipFill>
          <a:blip r:embed="rId2"/>
          <a:stretch>
            <a:fillRect/>
          </a:stretch>
        </p:blipFill>
        <p:spPr>
          <a:xfrm>
            <a:off x="31531" y="6202348"/>
            <a:ext cx="1600200" cy="655652"/>
          </a:xfrm>
          <a:prstGeom prst="rect">
            <a:avLst/>
          </a:prstGeom>
        </p:spPr>
      </p:pic>
      <p:pic>
        <p:nvPicPr>
          <p:cNvPr id="9" name="Picture 8">
            <a:extLst>
              <a:ext uri="{FF2B5EF4-FFF2-40B4-BE49-F238E27FC236}">
                <a16:creationId xmlns:a16="http://schemas.microsoft.com/office/drawing/2014/main" id="{4EEFE318-80AD-E249-8692-2A4C52935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288" y="0"/>
            <a:ext cx="8602967" cy="6080925"/>
          </a:xfrm>
          <a:prstGeom prst="rect">
            <a:avLst/>
          </a:prstGeom>
        </p:spPr>
      </p:pic>
    </p:spTree>
    <p:extLst>
      <p:ext uri="{BB962C8B-B14F-4D97-AF65-F5344CB8AC3E}">
        <p14:creationId xmlns:p14="http://schemas.microsoft.com/office/powerpoint/2010/main" val="299733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ll logo white-01.png">
            <a:extLst>
              <a:ext uri="{FF2B5EF4-FFF2-40B4-BE49-F238E27FC236}">
                <a16:creationId xmlns:a16="http://schemas.microsoft.com/office/drawing/2014/main" id="{F9FC5384-661E-D54C-AB4B-9BAE6E506D25}"/>
              </a:ext>
            </a:extLst>
          </p:cNvPr>
          <p:cNvPicPr>
            <a:picLocks noChangeAspect="1"/>
          </p:cNvPicPr>
          <p:nvPr/>
        </p:nvPicPr>
        <p:blipFill>
          <a:blip r:embed="rId2"/>
          <a:stretch>
            <a:fillRect/>
          </a:stretch>
        </p:blipFill>
        <p:spPr>
          <a:xfrm>
            <a:off x="8293768" y="0"/>
            <a:ext cx="1600200" cy="655652"/>
          </a:xfrm>
          <a:prstGeom prst="rect">
            <a:avLst/>
          </a:prstGeom>
        </p:spPr>
      </p:pic>
      <p:sp>
        <p:nvSpPr>
          <p:cNvPr id="4" name="Rectangle 3">
            <a:extLst>
              <a:ext uri="{FF2B5EF4-FFF2-40B4-BE49-F238E27FC236}">
                <a16:creationId xmlns:a16="http://schemas.microsoft.com/office/drawing/2014/main" id="{DF62A0DA-C1CD-C444-8960-06B71C86943F}"/>
              </a:ext>
            </a:extLst>
          </p:cNvPr>
          <p:cNvSpPr/>
          <p:nvPr/>
        </p:nvSpPr>
        <p:spPr>
          <a:xfrm>
            <a:off x="495300" y="1600200"/>
            <a:ext cx="8648700" cy="4093428"/>
          </a:xfrm>
          <a:prstGeom prst="rect">
            <a:avLst/>
          </a:prstGeom>
        </p:spPr>
        <p:txBody>
          <a:bodyPr wrap="square">
            <a:spAutoFit/>
          </a:bodyPr>
          <a:lstStyle/>
          <a:p>
            <a:pPr marL="457200" indent="-457200">
              <a:buAutoNum type="arabicPeriod"/>
            </a:pPr>
            <a:r>
              <a:rPr lang="en-GB" sz="2000" b="1" dirty="0">
                <a:solidFill>
                  <a:schemeClr val="bg1"/>
                </a:solidFill>
              </a:rPr>
              <a:t>Know Your Strengths and Weaknesses</a:t>
            </a:r>
          </a:p>
          <a:p>
            <a:endParaRPr lang="en-GB" sz="2000" b="1" dirty="0">
              <a:solidFill>
                <a:schemeClr val="bg1"/>
              </a:solidFill>
            </a:endParaRPr>
          </a:p>
          <a:p>
            <a:r>
              <a:rPr lang="en-GB" sz="2000" dirty="0">
                <a:solidFill>
                  <a:schemeClr val="bg1"/>
                </a:solidFill>
              </a:rPr>
              <a:t>You can start building self-awareness by learning where you are strongest and weakest. Conduct a </a:t>
            </a:r>
            <a:r>
              <a:rPr lang="en-GB" sz="2000" dirty="0">
                <a:solidFill>
                  <a:schemeClr val="bg1"/>
                </a:solidFill>
                <a:hlinkClick r:id="rId3">
                  <a:extLst>
                    <a:ext uri="{A12FA001-AC4F-418D-AE19-62706E023703}">
                      <ahyp:hlinkClr xmlns:ahyp="http://schemas.microsoft.com/office/drawing/2018/hyperlinkcolor" val="tx"/>
                    </a:ext>
                  </a:extLst>
                </a:hlinkClick>
              </a:rPr>
              <a:t>Personal SWOT Analysis</a:t>
            </a:r>
            <a:r>
              <a:rPr lang="en-GB" sz="2000" dirty="0">
                <a:solidFill>
                  <a:schemeClr val="bg1"/>
                </a:solidFill>
              </a:rPr>
              <a:t> to get a better understanding of this. You might also want to take the </a:t>
            </a:r>
            <a:r>
              <a:rPr lang="en-GB" sz="2000" dirty="0">
                <a:solidFill>
                  <a:schemeClr val="bg1"/>
                </a:solidFill>
                <a:hlinkClick r:id="rId4">
                  <a:extLst>
                    <a:ext uri="{A12FA001-AC4F-418D-AE19-62706E023703}">
                      <ahyp:hlinkClr xmlns:ahyp="http://schemas.microsoft.com/office/drawing/2018/hyperlinkcolor" val="tx"/>
                    </a:ext>
                  </a:extLst>
                </a:hlinkClick>
              </a:rPr>
              <a:t>StrengthsFinder</a:t>
            </a:r>
            <a:r>
              <a:rPr lang="en-GB" sz="2000" dirty="0">
                <a:solidFill>
                  <a:schemeClr val="bg1"/>
                </a:solidFill>
              </a:rPr>
              <a:t> self-test, which helps you identify your five greatest strengths.</a:t>
            </a:r>
          </a:p>
          <a:p>
            <a:endParaRPr lang="en-GB" sz="2000" dirty="0">
              <a:solidFill>
                <a:schemeClr val="bg1"/>
              </a:solidFill>
            </a:endParaRPr>
          </a:p>
          <a:p>
            <a:r>
              <a:rPr lang="en-GB" sz="2000" dirty="0">
                <a:solidFill>
                  <a:schemeClr val="bg1"/>
                </a:solidFill>
              </a:rPr>
              <a:t>When you understand how your personality compares with the personalities of other people, you can discover what motivates you, and how you relate to the world. Both of these are important aspects of self-awareness.</a:t>
            </a:r>
          </a:p>
          <a:p>
            <a:endParaRPr lang="en-GB" sz="2000" dirty="0">
              <a:solidFill>
                <a:schemeClr val="bg1"/>
              </a:solidFill>
            </a:endParaRPr>
          </a:p>
          <a:p>
            <a:r>
              <a:rPr lang="en-GB" sz="2000" dirty="0">
                <a:solidFill>
                  <a:schemeClr val="bg1"/>
                </a:solidFill>
              </a:rPr>
              <a:t>This is where personality tests such as the </a:t>
            </a:r>
            <a:r>
              <a:rPr lang="en-GB" sz="2000" dirty="0">
                <a:solidFill>
                  <a:schemeClr val="bg1"/>
                </a:solidFill>
                <a:hlinkClick r:id="rId5">
                  <a:extLst>
                    <a:ext uri="{A12FA001-AC4F-418D-AE19-62706E023703}">
                      <ahyp:hlinkClr xmlns:ahyp="http://schemas.microsoft.com/office/drawing/2018/hyperlinkcolor" val="tx"/>
                    </a:ext>
                  </a:extLst>
                </a:hlinkClick>
              </a:rPr>
              <a:t>Big Five Personality Model</a:t>
            </a:r>
            <a:endParaRPr lang="en-GB" sz="2000" dirty="0">
              <a:solidFill>
                <a:schemeClr val="bg1"/>
              </a:solidFill>
            </a:endParaRPr>
          </a:p>
          <a:p>
            <a:r>
              <a:rPr lang="en-GB" sz="2000" dirty="0">
                <a:solidFill>
                  <a:schemeClr val="bg1"/>
                </a:solidFill>
              </a:rPr>
              <a:t>and </a:t>
            </a:r>
            <a:r>
              <a:rPr lang="en-GB" sz="2000" dirty="0">
                <a:solidFill>
                  <a:schemeClr val="bg1"/>
                </a:solidFill>
                <a:hlinkClick r:id="rId6">
                  <a:extLst>
                    <a:ext uri="{A12FA001-AC4F-418D-AE19-62706E023703}">
                      <ahyp:hlinkClr xmlns:ahyp="http://schemas.microsoft.com/office/drawing/2018/hyperlinkcolor" val="tx"/>
                    </a:ext>
                  </a:extLst>
                </a:hlinkClick>
              </a:rPr>
              <a:t>Myers-Briggs®</a:t>
            </a:r>
            <a:r>
              <a:rPr lang="en-GB" sz="2000" dirty="0">
                <a:solidFill>
                  <a:schemeClr val="bg1"/>
                </a:solidFill>
              </a:rPr>
              <a:t> can be valuable tools for self-discovery.</a:t>
            </a:r>
            <a:endParaRPr lang="en-US" sz="2000" dirty="0">
              <a:solidFill>
                <a:schemeClr val="bg1"/>
              </a:solidFill>
            </a:endParaRPr>
          </a:p>
        </p:txBody>
      </p:sp>
      <p:sp>
        <p:nvSpPr>
          <p:cNvPr id="5" name="Title 7">
            <a:extLst>
              <a:ext uri="{FF2B5EF4-FFF2-40B4-BE49-F238E27FC236}">
                <a16:creationId xmlns:a16="http://schemas.microsoft.com/office/drawing/2014/main" id="{EDFDD666-F440-AA42-AF66-BA8C32B2EA24}"/>
              </a:ext>
            </a:extLst>
          </p:cNvPr>
          <p:cNvSpPr txBox="1">
            <a:spLocks noGrp="1"/>
          </p:cNvSpPr>
          <p:nvPr>
            <p:ph type="title"/>
          </p:nvPr>
        </p:nvSpPr>
        <p:spPr>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pic>
        <p:nvPicPr>
          <p:cNvPr id="2052" name="Picture 4" descr="Image result for strengths and weaknesses">
            <a:extLst>
              <a:ext uri="{FF2B5EF4-FFF2-40B4-BE49-F238E27FC236}">
                <a16:creationId xmlns:a16="http://schemas.microsoft.com/office/drawing/2014/main" id="{2C1675C5-2DF4-CB41-A04C-FAF72E517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7943" y="605208"/>
            <a:ext cx="2531650" cy="162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54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ll logo white-01.png">
            <a:extLst>
              <a:ext uri="{FF2B5EF4-FFF2-40B4-BE49-F238E27FC236}">
                <a16:creationId xmlns:a16="http://schemas.microsoft.com/office/drawing/2014/main" id="{334A235A-2FDA-4E4B-AB21-3642FBF569D0}"/>
              </a:ext>
            </a:extLst>
          </p:cNvPr>
          <p:cNvPicPr>
            <a:picLocks noChangeAspect="1"/>
          </p:cNvPicPr>
          <p:nvPr/>
        </p:nvPicPr>
        <p:blipFill>
          <a:blip r:embed="rId2"/>
          <a:stretch>
            <a:fillRect/>
          </a:stretch>
        </p:blipFill>
        <p:spPr>
          <a:xfrm>
            <a:off x="8305800" y="12032"/>
            <a:ext cx="1600200" cy="655652"/>
          </a:xfrm>
          <a:prstGeom prst="rect">
            <a:avLst/>
          </a:prstGeom>
        </p:spPr>
      </p:pic>
      <p:sp>
        <p:nvSpPr>
          <p:cNvPr id="4" name="Title 7">
            <a:extLst>
              <a:ext uri="{FF2B5EF4-FFF2-40B4-BE49-F238E27FC236}">
                <a16:creationId xmlns:a16="http://schemas.microsoft.com/office/drawing/2014/main" id="{0937D6D3-9BBB-8E44-91E1-8E8B681F7040}"/>
              </a:ext>
            </a:extLst>
          </p:cNvPr>
          <p:cNvSpPr txBox="1">
            <a:spLocks/>
          </p:cNvSpPr>
          <p:nvPr/>
        </p:nvSpPr>
        <p:spPr>
          <a:xfrm>
            <a:off x="228600" y="128452"/>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sp>
        <p:nvSpPr>
          <p:cNvPr id="5" name="Rectangle 4">
            <a:extLst>
              <a:ext uri="{FF2B5EF4-FFF2-40B4-BE49-F238E27FC236}">
                <a16:creationId xmlns:a16="http://schemas.microsoft.com/office/drawing/2014/main" id="{7656D3F3-CFC4-BB41-82FB-9DA65700474D}"/>
              </a:ext>
            </a:extLst>
          </p:cNvPr>
          <p:cNvSpPr/>
          <p:nvPr/>
        </p:nvSpPr>
        <p:spPr>
          <a:xfrm>
            <a:off x="381000" y="1443841"/>
            <a:ext cx="8915400" cy="5016758"/>
          </a:xfrm>
          <a:prstGeom prst="rect">
            <a:avLst/>
          </a:prstGeom>
        </p:spPr>
        <p:txBody>
          <a:bodyPr wrap="square">
            <a:spAutoFit/>
          </a:bodyPr>
          <a:lstStyle/>
          <a:p>
            <a:r>
              <a:rPr lang="en-GB" sz="2000" b="1" dirty="0">
                <a:solidFill>
                  <a:schemeClr val="bg1"/>
                </a:solidFill>
              </a:rPr>
              <a:t>2. Reflect on the Impact You Have</a:t>
            </a:r>
          </a:p>
          <a:p>
            <a:endParaRPr lang="en-GB" sz="2000" b="1" dirty="0">
              <a:solidFill>
                <a:schemeClr val="bg1"/>
              </a:solidFill>
            </a:endParaRPr>
          </a:p>
          <a:p>
            <a:r>
              <a:rPr lang="en-GB" sz="2000" dirty="0">
                <a:solidFill>
                  <a:schemeClr val="bg1"/>
                </a:solidFill>
              </a:rPr>
              <a:t>When you are self-aware, you understand how you instinctively think, connect with other people, communicate, and make decisions.</a:t>
            </a:r>
          </a:p>
          <a:p>
            <a:endParaRPr lang="en-GB" sz="2000" dirty="0">
              <a:solidFill>
                <a:schemeClr val="bg1"/>
              </a:solidFill>
            </a:endParaRPr>
          </a:p>
          <a:p>
            <a:r>
              <a:rPr lang="en-GB" sz="2000" dirty="0">
                <a:solidFill>
                  <a:schemeClr val="bg1"/>
                </a:solidFill>
              </a:rPr>
              <a:t>A great way to understand these things is to keep a journal, where you write about your day, the things that you did, the emotions you experienced and expressed, and the consequences of these. This helps you think about what does and doesn't work for you, and helps you be more aware of your impact on other people.</a:t>
            </a:r>
          </a:p>
          <a:p>
            <a:endParaRPr lang="en-GB" sz="2000" dirty="0">
              <a:solidFill>
                <a:schemeClr val="bg1"/>
              </a:solidFill>
            </a:endParaRPr>
          </a:p>
          <a:p>
            <a:r>
              <a:rPr lang="en-GB" sz="2000" dirty="0">
                <a:solidFill>
                  <a:schemeClr val="bg1"/>
                </a:solidFill>
              </a:rPr>
              <a:t>Alternatively, take a break for five or 10 minutes a day and </a:t>
            </a:r>
            <a:r>
              <a:rPr lang="en-GB" sz="2000" dirty="0">
                <a:solidFill>
                  <a:schemeClr val="bg1"/>
                </a:solidFill>
                <a:hlinkClick r:id="rId3">
                  <a:extLst>
                    <a:ext uri="{A12FA001-AC4F-418D-AE19-62706E023703}">
                      <ahyp:hlinkClr xmlns:ahyp="http://schemas.microsoft.com/office/drawing/2018/hyperlinkcolor" val="tx"/>
                    </a:ext>
                  </a:extLst>
                </a:hlinkClick>
              </a:rPr>
              <a:t>meditate.</a:t>
            </a:r>
            <a:endParaRPr lang="en-GB" sz="2000" dirty="0">
              <a:solidFill>
                <a:schemeClr val="bg1"/>
              </a:solidFill>
            </a:endParaRPr>
          </a:p>
          <a:p>
            <a:r>
              <a:rPr lang="en-GB" sz="2000" dirty="0">
                <a:solidFill>
                  <a:schemeClr val="bg1"/>
                </a:solidFill>
              </a:rPr>
              <a:t>Meditation helps broaden and strengthen your self-awareness, and it can also lower stress.</a:t>
            </a:r>
          </a:p>
          <a:p>
            <a:r>
              <a:rPr lang="en-GB" sz="2000" dirty="0">
                <a:solidFill>
                  <a:schemeClr val="bg1"/>
                </a:solidFill>
              </a:rPr>
              <a:t>Or take time in the evening to reflect quietly about your day, and think about how effectively you worked with people. What did you do really well? And what could you have done better?</a:t>
            </a:r>
          </a:p>
        </p:txBody>
      </p:sp>
      <p:pic>
        <p:nvPicPr>
          <p:cNvPr id="3074" name="Picture 2" descr="Image result for impact on others">
            <a:extLst>
              <a:ext uri="{FF2B5EF4-FFF2-40B4-BE49-F238E27FC236}">
                <a16:creationId xmlns:a16="http://schemas.microsoft.com/office/drawing/2014/main" id="{BD04E54C-7D19-3747-BB1D-40E710C61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173" y="768757"/>
            <a:ext cx="2393950" cy="135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7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ll logo white-01.png">
            <a:extLst>
              <a:ext uri="{FF2B5EF4-FFF2-40B4-BE49-F238E27FC236}">
                <a16:creationId xmlns:a16="http://schemas.microsoft.com/office/drawing/2014/main" id="{334A235A-2FDA-4E4B-AB21-3642FBF569D0}"/>
              </a:ext>
            </a:extLst>
          </p:cNvPr>
          <p:cNvPicPr>
            <a:picLocks noChangeAspect="1"/>
          </p:cNvPicPr>
          <p:nvPr/>
        </p:nvPicPr>
        <p:blipFill>
          <a:blip r:embed="rId2"/>
          <a:stretch>
            <a:fillRect/>
          </a:stretch>
        </p:blipFill>
        <p:spPr>
          <a:xfrm>
            <a:off x="8305800" y="12032"/>
            <a:ext cx="1600200" cy="655652"/>
          </a:xfrm>
          <a:prstGeom prst="rect">
            <a:avLst/>
          </a:prstGeom>
        </p:spPr>
      </p:pic>
      <p:sp>
        <p:nvSpPr>
          <p:cNvPr id="4" name="Title 7">
            <a:extLst>
              <a:ext uri="{FF2B5EF4-FFF2-40B4-BE49-F238E27FC236}">
                <a16:creationId xmlns:a16="http://schemas.microsoft.com/office/drawing/2014/main" id="{0937D6D3-9BBB-8E44-91E1-8E8B681F7040}"/>
              </a:ext>
            </a:extLst>
          </p:cNvPr>
          <p:cNvSpPr txBox="1">
            <a:spLocks/>
          </p:cNvSpPr>
          <p:nvPr/>
        </p:nvSpPr>
        <p:spPr>
          <a:xfrm>
            <a:off x="191814" y="19915"/>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Developing Self Awareness</a:t>
            </a:r>
            <a:endParaRPr lang="en-US" sz="2800" b="1" dirty="0">
              <a:solidFill>
                <a:schemeClr val="bg1"/>
              </a:solidFill>
            </a:endParaRPr>
          </a:p>
        </p:txBody>
      </p:sp>
      <p:sp>
        <p:nvSpPr>
          <p:cNvPr id="5" name="Rectangle 4">
            <a:extLst>
              <a:ext uri="{FF2B5EF4-FFF2-40B4-BE49-F238E27FC236}">
                <a16:creationId xmlns:a16="http://schemas.microsoft.com/office/drawing/2014/main" id="{2211CCF3-6C6E-0847-9E90-F1D301BA360F}"/>
              </a:ext>
            </a:extLst>
          </p:cNvPr>
          <p:cNvSpPr/>
          <p:nvPr/>
        </p:nvSpPr>
        <p:spPr>
          <a:xfrm>
            <a:off x="228600" y="1371600"/>
            <a:ext cx="9067800" cy="4801314"/>
          </a:xfrm>
          <a:prstGeom prst="rect">
            <a:avLst/>
          </a:prstGeom>
        </p:spPr>
        <p:txBody>
          <a:bodyPr wrap="square">
            <a:spAutoFit/>
          </a:bodyPr>
          <a:lstStyle/>
          <a:p>
            <a:r>
              <a:rPr lang="en-GB" b="1" dirty="0">
                <a:solidFill>
                  <a:schemeClr val="bg1"/>
                </a:solidFill>
              </a:rPr>
              <a:t>3. Focus on Others</a:t>
            </a:r>
          </a:p>
          <a:p>
            <a:endParaRPr lang="en-GB" b="1" dirty="0">
              <a:solidFill>
                <a:schemeClr val="bg1"/>
              </a:solidFill>
            </a:endParaRPr>
          </a:p>
          <a:p>
            <a:r>
              <a:rPr lang="en-GB" dirty="0">
                <a:solidFill>
                  <a:schemeClr val="bg1"/>
                </a:solidFill>
              </a:rPr>
              <a:t>People who are self-aware are conscious of how their words and actions influence others.</a:t>
            </a:r>
          </a:p>
          <a:p>
            <a:r>
              <a:rPr lang="en-GB" dirty="0">
                <a:solidFill>
                  <a:schemeClr val="bg1"/>
                </a:solidFill>
              </a:rPr>
              <a:t>To become more aware of how you affect others, learn how to </a:t>
            </a:r>
            <a:r>
              <a:rPr lang="en-GB" dirty="0">
                <a:solidFill>
                  <a:schemeClr val="bg1"/>
                </a:solidFill>
                <a:hlinkClick r:id="rId3">
                  <a:extLst>
                    <a:ext uri="{A12FA001-AC4F-418D-AE19-62706E023703}">
                      <ahyp:hlinkClr xmlns:ahyp="http://schemas.microsoft.com/office/drawing/2018/hyperlinkcolor" val="tx"/>
                    </a:ext>
                  </a:extLst>
                </a:hlinkClick>
              </a:rPr>
              <a:t>manage your emotions</a:t>
            </a:r>
            <a:endParaRPr lang="en-GB" dirty="0">
              <a:solidFill>
                <a:schemeClr val="bg1"/>
              </a:solidFill>
            </a:endParaRPr>
          </a:p>
          <a:p>
            <a:r>
              <a:rPr lang="en-GB" dirty="0">
                <a:solidFill>
                  <a:schemeClr val="bg1"/>
                </a:solidFill>
              </a:rPr>
              <a:t>. Take time to weigh what you say carefully, and think about how it will affect the person that you're speaking to.</a:t>
            </a:r>
          </a:p>
          <a:p>
            <a:endParaRPr lang="en-GB" dirty="0">
              <a:solidFill>
                <a:schemeClr val="bg1"/>
              </a:solidFill>
            </a:endParaRPr>
          </a:p>
          <a:p>
            <a:r>
              <a:rPr lang="en-GB" dirty="0">
                <a:solidFill>
                  <a:schemeClr val="bg1"/>
                </a:solidFill>
              </a:rPr>
              <a:t>If you find yourself taking your stress, anger, or frustrations out on others, stop immediately. Instead, see if you can find something positive about the situation. Take a few deep breaths, or even walk away if you find that you can't control your emotions.</a:t>
            </a:r>
          </a:p>
          <a:p>
            <a:endParaRPr lang="en-GB" dirty="0">
              <a:solidFill>
                <a:schemeClr val="bg1"/>
              </a:solidFill>
            </a:endParaRPr>
          </a:p>
          <a:p>
            <a:r>
              <a:rPr lang="en-GB" dirty="0">
                <a:solidFill>
                  <a:schemeClr val="bg1"/>
                </a:solidFill>
              </a:rPr>
              <a:t>When you manage your own words or actions, it doesn't mean that you're being false. Rather, it shows that you care about other people enough not to say or do something that might affect them in a negative way.</a:t>
            </a:r>
          </a:p>
          <a:p>
            <a:endParaRPr lang="en-GB" dirty="0">
              <a:solidFill>
                <a:schemeClr val="bg1"/>
              </a:solidFill>
            </a:endParaRPr>
          </a:p>
          <a:p>
            <a:r>
              <a:rPr lang="en-GB" dirty="0">
                <a:solidFill>
                  <a:schemeClr val="bg1"/>
                </a:solidFill>
              </a:rPr>
              <a:t>Showing </a:t>
            </a:r>
            <a:r>
              <a:rPr lang="en-GB" dirty="0">
                <a:solidFill>
                  <a:schemeClr val="bg1"/>
                </a:solidFill>
                <a:hlinkClick r:id="rId4">
                  <a:extLst>
                    <a:ext uri="{A12FA001-AC4F-418D-AE19-62706E023703}">
                      <ahyp:hlinkClr xmlns:ahyp="http://schemas.microsoft.com/office/drawing/2018/hyperlinkcolor" val="tx"/>
                    </a:ext>
                  </a:extLst>
                </a:hlinkClick>
              </a:rPr>
              <a:t>humility</a:t>
            </a:r>
            <a:r>
              <a:rPr lang="en-GB" dirty="0">
                <a:solidFill>
                  <a:schemeClr val="bg1"/>
                </a:solidFill>
              </a:rPr>
              <a:t> is an important part of this. When you're humble, you focus your attention and energy on others and not on yourself.</a:t>
            </a:r>
            <a:endParaRPr lang="en-US" dirty="0">
              <a:solidFill>
                <a:schemeClr val="bg1"/>
              </a:solidFill>
            </a:endParaRPr>
          </a:p>
        </p:txBody>
      </p:sp>
      <p:pic>
        <p:nvPicPr>
          <p:cNvPr id="4098" name="Picture 2" descr="Image result for focus">
            <a:extLst>
              <a:ext uri="{FF2B5EF4-FFF2-40B4-BE49-F238E27FC236}">
                <a16:creationId xmlns:a16="http://schemas.microsoft.com/office/drawing/2014/main" id="{F4370353-99DA-1847-BB9C-7D0646356D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8514" y="716299"/>
            <a:ext cx="1758197" cy="128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19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1114</Words>
  <Application>Microsoft Macintosh PowerPoint</Application>
  <PresentationFormat>A4 Paper (210x297 mm)</PresentationFormat>
  <Paragraphs>99</Paragraphs>
  <Slides>12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LEAD Myself </vt:lpstr>
      <vt:lpstr>PowerPoint Presentation</vt:lpstr>
      <vt:lpstr>PowerPoint Presentation</vt:lpstr>
      <vt:lpstr>PowerPoint Presentation</vt:lpstr>
      <vt:lpstr>PowerPoint Presentation</vt:lpstr>
      <vt:lpstr>LEAD Myself – Developing Self Awareness</vt:lpstr>
      <vt:lpstr>PowerPoint Presentation</vt:lpstr>
      <vt:lpstr>PowerPoint Presentation</vt:lpstr>
      <vt:lpstr>PowerPoint Presentation</vt:lpstr>
      <vt:lpstr>LEAD Myself – Self Awareness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Rhoda Phillips</dc:creator>
  <cp:lastModifiedBy>Rhoda Phillips</cp:lastModifiedBy>
  <cp:revision>6</cp:revision>
  <dcterms:created xsi:type="dcterms:W3CDTF">2018-12-30T23:22:53Z</dcterms:created>
  <dcterms:modified xsi:type="dcterms:W3CDTF">2019-01-03T22:27:23Z</dcterms:modified>
</cp:coreProperties>
</file>