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69" r:id="rId2"/>
    <p:sldId id="359" r:id="rId3"/>
    <p:sldId id="371" r:id="rId4"/>
    <p:sldId id="416" r:id="rId5"/>
    <p:sldId id="425" r:id="rId6"/>
    <p:sldId id="422" r:id="rId7"/>
    <p:sldId id="423" r:id="rId8"/>
    <p:sldId id="424" r:id="rId9"/>
    <p:sldId id="417" r:id="rId10"/>
    <p:sldId id="418" r:id="rId11"/>
    <p:sldId id="420" r:id="rId12"/>
    <p:sldId id="421" r:id="rId13"/>
    <p:sldId id="419"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eks, Claire: WCC" initials="WCW" lastIdx="5" clrIdx="0">
    <p:extLst>
      <p:ext uri="{19B8F6BF-5375-455C-9EA6-DF929625EA0E}">
        <p15:presenceInfo xmlns:p15="http://schemas.microsoft.com/office/powerpoint/2012/main" userId="S-1-5-21-456465383-1416844271-3644443516-210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600"/>
    <a:srgbClr val="23A2B3"/>
    <a:srgbClr val="00839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11" autoAdjust="0"/>
    <p:restoredTop sz="90901" autoAdjust="0"/>
  </p:normalViewPr>
  <p:slideViewPr>
    <p:cSldViewPr>
      <p:cViewPr varScale="1">
        <p:scale>
          <a:sx n="81" d="100"/>
          <a:sy n="81" d="100"/>
        </p:scale>
        <p:origin x="512" y="192"/>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1AA75-E804-496C-8CC1-8A0B2C099E1D}" type="datetimeFigureOut">
              <a:rPr lang="en-GB" smtClean="0"/>
              <a:t>01/01/2019</a:t>
            </a:fld>
            <a:endParaRPr lang="en-GB" dirty="0"/>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B098-AAC4-48D5-9EAD-1725F10BBC33}" type="slidenum">
              <a:rPr lang="en-GB" smtClean="0"/>
              <a:t>‹#›</a:t>
            </a:fld>
            <a:endParaRPr lang="en-GB" dirty="0"/>
          </a:p>
        </p:txBody>
      </p:sp>
    </p:spTree>
    <p:extLst>
      <p:ext uri="{BB962C8B-B14F-4D97-AF65-F5344CB8AC3E}">
        <p14:creationId xmlns:p14="http://schemas.microsoft.com/office/powerpoint/2010/main" val="164593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endParaRPr lang="en-GB" baseline="0" dirty="0"/>
          </a:p>
        </p:txBody>
      </p:sp>
      <p:sp>
        <p:nvSpPr>
          <p:cNvPr id="4" name="Slide Number Placeholder 3"/>
          <p:cNvSpPr>
            <a:spLocks noGrp="1"/>
          </p:cNvSpPr>
          <p:nvPr>
            <p:ph type="sldNum" sz="quarter" idx="10"/>
          </p:nvPr>
        </p:nvSpPr>
        <p:spPr/>
        <p:txBody>
          <a:bodyPr/>
          <a:lstStyle/>
          <a:p>
            <a:fld id="{23A3B098-AAC4-48D5-9EAD-1725F10BBC33}" type="slidenum">
              <a:rPr lang="en-GB" smtClean="0"/>
              <a:t>1</a:t>
            </a:fld>
            <a:endParaRPr lang="en-GB" dirty="0"/>
          </a:p>
        </p:txBody>
      </p:sp>
    </p:spTree>
    <p:extLst>
      <p:ext uri="{BB962C8B-B14F-4D97-AF65-F5344CB8AC3E}">
        <p14:creationId xmlns:p14="http://schemas.microsoft.com/office/powerpoint/2010/main" val="74359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10</a:t>
            </a:fld>
            <a:endParaRPr lang="en-GB" altLang="en-US" dirty="0"/>
          </a:p>
        </p:txBody>
      </p:sp>
    </p:spTree>
    <p:extLst>
      <p:ext uri="{BB962C8B-B14F-4D97-AF65-F5344CB8AC3E}">
        <p14:creationId xmlns:p14="http://schemas.microsoft.com/office/powerpoint/2010/main" val="1278175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11</a:t>
            </a:fld>
            <a:endParaRPr lang="en-GB" altLang="en-US" dirty="0"/>
          </a:p>
        </p:txBody>
      </p:sp>
    </p:spTree>
    <p:extLst>
      <p:ext uri="{BB962C8B-B14F-4D97-AF65-F5344CB8AC3E}">
        <p14:creationId xmlns:p14="http://schemas.microsoft.com/office/powerpoint/2010/main" val="403120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12</a:t>
            </a:fld>
            <a:endParaRPr lang="en-GB" altLang="en-US" dirty="0"/>
          </a:p>
        </p:txBody>
      </p:sp>
    </p:spTree>
    <p:extLst>
      <p:ext uri="{BB962C8B-B14F-4D97-AF65-F5344CB8AC3E}">
        <p14:creationId xmlns:p14="http://schemas.microsoft.com/office/powerpoint/2010/main" val="403423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13</a:t>
            </a:fld>
            <a:endParaRPr lang="en-GB" altLang="en-US" dirty="0"/>
          </a:p>
        </p:txBody>
      </p:sp>
    </p:spTree>
    <p:extLst>
      <p:ext uri="{BB962C8B-B14F-4D97-AF65-F5344CB8AC3E}">
        <p14:creationId xmlns:p14="http://schemas.microsoft.com/office/powerpoint/2010/main" val="3295537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2</a:t>
            </a:fld>
            <a:endParaRPr lang="en-GB" altLang="en-US"/>
          </a:p>
        </p:txBody>
      </p:sp>
    </p:spTree>
    <p:extLst>
      <p:ext uri="{BB962C8B-B14F-4D97-AF65-F5344CB8AC3E}">
        <p14:creationId xmlns:p14="http://schemas.microsoft.com/office/powerpoint/2010/main" val="131492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3</a:t>
            </a:fld>
            <a:endParaRPr lang="en-GB" altLang="en-US" dirty="0"/>
          </a:p>
        </p:txBody>
      </p:sp>
    </p:spTree>
    <p:extLst>
      <p:ext uri="{BB962C8B-B14F-4D97-AF65-F5344CB8AC3E}">
        <p14:creationId xmlns:p14="http://schemas.microsoft.com/office/powerpoint/2010/main" val="193929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4</a:t>
            </a:fld>
            <a:endParaRPr lang="en-GB" altLang="en-US" dirty="0"/>
          </a:p>
        </p:txBody>
      </p:sp>
    </p:spTree>
    <p:extLst>
      <p:ext uri="{BB962C8B-B14F-4D97-AF65-F5344CB8AC3E}">
        <p14:creationId xmlns:p14="http://schemas.microsoft.com/office/powerpoint/2010/main" val="761473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5</a:t>
            </a:fld>
            <a:endParaRPr lang="en-GB" altLang="en-US" dirty="0"/>
          </a:p>
        </p:txBody>
      </p:sp>
    </p:spTree>
    <p:extLst>
      <p:ext uri="{BB962C8B-B14F-4D97-AF65-F5344CB8AC3E}">
        <p14:creationId xmlns:p14="http://schemas.microsoft.com/office/powerpoint/2010/main" val="3248169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6</a:t>
            </a:fld>
            <a:endParaRPr lang="en-GB" altLang="en-US" dirty="0"/>
          </a:p>
        </p:txBody>
      </p:sp>
    </p:spTree>
    <p:extLst>
      <p:ext uri="{BB962C8B-B14F-4D97-AF65-F5344CB8AC3E}">
        <p14:creationId xmlns:p14="http://schemas.microsoft.com/office/powerpoint/2010/main" val="1288363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7</a:t>
            </a:fld>
            <a:endParaRPr lang="en-GB" altLang="en-US" dirty="0"/>
          </a:p>
        </p:txBody>
      </p:sp>
    </p:spTree>
    <p:extLst>
      <p:ext uri="{BB962C8B-B14F-4D97-AF65-F5344CB8AC3E}">
        <p14:creationId xmlns:p14="http://schemas.microsoft.com/office/powerpoint/2010/main" val="1592553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8</a:t>
            </a:fld>
            <a:endParaRPr lang="en-GB" altLang="en-US" dirty="0"/>
          </a:p>
        </p:txBody>
      </p:sp>
    </p:spTree>
    <p:extLst>
      <p:ext uri="{BB962C8B-B14F-4D97-AF65-F5344CB8AC3E}">
        <p14:creationId xmlns:p14="http://schemas.microsoft.com/office/powerpoint/2010/main" val="934824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a:t>Need</a:t>
            </a:r>
            <a:r>
              <a:rPr lang="en-US" baseline="0" dirty="0"/>
              <a:t> to check review these.</a:t>
            </a:r>
            <a:endParaRPr lang="en-US" dirty="0"/>
          </a:p>
        </p:txBody>
      </p:sp>
      <p:sp>
        <p:nvSpPr>
          <p:cNvPr id="4" name="Slide Number Placeholder 3"/>
          <p:cNvSpPr>
            <a:spLocks noGrp="1"/>
          </p:cNvSpPr>
          <p:nvPr>
            <p:ph type="sldNum" sz="quarter" idx="10"/>
          </p:nvPr>
        </p:nvSpPr>
        <p:spPr/>
        <p:txBody>
          <a:bodyPr/>
          <a:lstStyle/>
          <a:p>
            <a:fld id="{FDFAE012-692E-4AD1-ABF2-AFD022F64FF0}" type="slidenum">
              <a:rPr lang="en-GB" altLang="en-US" smtClean="0"/>
              <a:pPr/>
              <a:t>9</a:t>
            </a:fld>
            <a:endParaRPr lang="en-GB" altLang="en-US" dirty="0"/>
          </a:p>
        </p:txBody>
      </p:sp>
    </p:spTree>
    <p:extLst>
      <p:ext uri="{BB962C8B-B14F-4D97-AF65-F5344CB8AC3E}">
        <p14:creationId xmlns:p14="http://schemas.microsoft.com/office/powerpoint/2010/main" val="66033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1468BD-D840-42AD-8506-8574DD332F02}" type="datetimeFigureOut">
              <a:rPr lang="en-US" smtClean="0"/>
              <a:t>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vider Slid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a:solidFill>
                  <a:schemeClr val="tx1"/>
                </a:solidFill>
              </a:defRPr>
            </a:lvl1pPr>
          </a:lstStyle>
          <a:p>
            <a:r>
              <a:rPr lang="en-GB"/>
              <a:t>Click to edit Master title style</a:t>
            </a:r>
            <a:endParaRPr lang="en-GB" dirty="0"/>
          </a:p>
        </p:txBody>
      </p:sp>
      <p:sp>
        <p:nvSpPr>
          <p:cNvPr id="3" name="Slide Number Placeholder 2"/>
          <p:cNvSpPr>
            <a:spLocks noGrp="1"/>
          </p:cNvSpPr>
          <p:nvPr>
            <p:ph type="sldNum" sz="quarter" idx="10"/>
          </p:nvPr>
        </p:nvSpPr>
        <p:spPr/>
        <p:txBody>
          <a:bodyPr/>
          <a:lstStyle>
            <a:lvl1pPr>
              <a:defRPr/>
            </a:lvl1pPr>
          </a:lstStyle>
          <a:p>
            <a:fld id="{86D55263-E552-4353-A21E-F6BE3ED38270}" type="slidenum">
              <a:rPr lang="en-GB" altLang="en-US"/>
              <a:pPr/>
              <a:t>‹#›</a:t>
            </a:fld>
            <a:endParaRPr lang="en-GB" altLang="en-US" dirty="0"/>
          </a:p>
        </p:txBody>
      </p:sp>
      <p:sp>
        <p:nvSpPr>
          <p:cNvPr id="4" name="Footer Placeholder 1"/>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a:defRPr/>
            </a:pPr>
            <a:r>
              <a:rPr lang="en-GB" dirty="0"/>
              <a:t>© Mind Gym  </a:t>
            </a:r>
          </a:p>
        </p:txBody>
      </p:sp>
    </p:spTree>
    <p:extLst>
      <p:ext uri="{BB962C8B-B14F-4D97-AF65-F5344CB8AC3E}">
        <p14:creationId xmlns:p14="http://schemas.microsoft.com/office/powerpoint/2010/main" val="344774763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1468BD-D840-42AD-8506-8574DD332F02}" type="datetimeFigureOut">
              <a:rPr lang="en-US" smtClean="0"/>
              <a:t>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468BD-D840-42AD-8506-8574DD332F02}" type="datetimeFigureOut">
              <a:rPr lang="en-US" smtClean="0"/>
              <a:t>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1468BD-D840-42AD-8506-8574DD332F02}" type="datetimeFigureOut">
              <a:rPr lang="en-US" smtClean="0"/>
              <a:t>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1468BD-D840-42AD-8506-8574DD332F02}" type="datetimeFigureOut">
              <a:rPr lang="en-US" smtClean="0"/>
              <a:t>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1468BD-D840-42AD-8506-8574DD332F02}" type="datetimeFigureOut">
              <a:rPr lang="en-US" smtClean="0"/>
              <a:t>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468BD-D840-42AD-8506-8574DD332F02}" type="datetimeFigureOut">
              <a:rPr lang="en-US" smtClean="0"/>
              <a:t>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468BD-D840-42AD-8506-8574DD332F02}" type="datetimeFigureOut">
              <a:rPr lang="en-US" smtClean="0"/>
              <a:t>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2627F1-A313-4EB5-A130-B4BB16ACCBE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9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468BD-D840-42AD-8506-8574DD332F02}" type="datetimeFigureOut">
              <a:rPr lang="en-US" smtClean="0"/>
              <a:t>1/1/19</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627F1-A313-4EB5-A130-B4BB16ACCBE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8" Type="http://schemas.openxmlformats.org/officeDocument/2006/relationships/hyperlink" Target="https://www.mindtools.com/community/pages/article/exercise.php" TargetMode="External"/><Relationship Id="rId3" Type="http://schemas.openxmlformats.org/officeDocument/2006/relationships/image" Target="../media/image9.jpeg"/><Relationship Id="rId7" Type="http://schemas.openxmlformats.org/officeDocument/2006/relationships/hyperlink" Target="https://www.mindtools.com/community/pages/article/newCDV_63.php" TargetMode="External"/><Relationship Id="rId12" Type="http://schemas.openxmlformats.org/officeDocument/2006/relationships/hyperlink" Target="https://www.mindtools.com/community/pages/article/resilience.php"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www.mindtools.com/community/pages/article/newTCS_05.php" TargetMode="External"/><Relationship Id="rId11" Type="http://schemas.openxmlformats.org/officeDocument/2006/relationships/hyperlink" Target="https://www.mindtools.com/community/pages/article/coping-with-change.php" TargetMode="External"/><Relationship Id="rId5" Type="http://schemas.openxmlformats.org/officeDocument/2006/relationships/hyperlink" Target="https://www.mindtools.com/community/pages/article/newTCS_79.php" TargetMode="External"/><Relationship Id="rId10" Type="http://schemas.openxmlformats.org/officeDocument/2006/relationships/hyperlink" Target="https://www.mindtools.com/community/pages/article/newTCS_92.php" TargetMode="External"/><Relationship Id="rId4" Type="http://schemas.openxmlformats.org/officeDocument/2006/relationships/image" Target="../media/image2.png"/><Relationship Id="rId9" Type="http://schemas.openxmlformats.org/officeDocument/2006/relationships/hyperlink" Target="https://www.mindtools.com/community/pages/article/newTCS_94.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0"/>
            <a:ext cx="62484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upper corner logo-01.png"/>
          <p:cNvPicPr>
            <a:picLocks noChangeAspect="1"/>
          </p:cNvPicPr>
          <p:nvPr/>
        </p:nvPicPr>
        <p:blipFill>
          <a:blip r:embed="rId3"/>
          <a:stretch>
            <a:fillRect/>
          </a:stretch>
        </p:blipFill>
        <p:spPr>
          <a:xfrm>
            <a:off x="0" y="0"/>
            <a:ext cx="1755652" cy="1554483"/>
          </a:xfrm>
          <a:prstGeom prst="rect">
            <a:avLst/>
          </a:prstGeom>
        </p:spPr>
      </p:pic>
      <p:pic>
        <p:nvPicPr>
          <p:cNvPr id="7" name="Picture 6" descr="full logo white-01.png"/>
          <p:cNvPicPr>
            <a:picLocks noChangeAspect="1"/>
          </p:cNvPicPr>
          <p:nvPr/>
        </p:nvPicPr>
        <p:blipFill>
          <a:blip r:embed="rId4"/>
          <a:stretch>
            <a:fillRect/>
          </a:stretch>
        </p:blipFill>
        <p:spPr>
          <a:xfrm>
            <a:off x="7924800" y="5943600"/>
            <a:ext cx="1600200" cy="655652"/>
          </a:xfrm>
          <a:prstGeom prst="rect">
            <a:avLst/>
          </a:prstGeom>
        </p:spPr>
      </p:pic>
      <p:cxnSp>
        <p:nvCxnSpPr>
          <p:cNvPr id="12" name="Straight Connector 11"/>
          <p:cNvCxnSpPr/>
          <p:nvPr/>
        </p:nvCxnSpPr>
        <p:spPr>
          <a:xfrm>
            <a:off x="86505" y="3338924"/>
            <a:ext cx="4648200" cy="1588"/>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62822" y="2603751"/>
            <a:ext cx="4361578" cy="646331"/>
          </a:xfrm>
          <a:prstGeom prst="rect">
            <a:avLst/>
          </a:prstGeom>
          <a:noFill/>
        </p:spPr>
        <p:txBody>
          <a:bodyPr wrap="square" rtlCol="0">
            <a:spAutoFit/>
          </a:bodyPr>
          <a:lstStyle/>
          <a:p>
            <a:pPr>
              <a:spcBef>
                <a:spcPct val="0"/>
              </a:spcBef>
            </a:pPr>
            <a:r>
              <a:rPr lang="en-GB" sz="3600" b="1" dirty="0">
                <a:solidFill>
                  <a:schemeClr val="bg1"/>
                </a:solidFill>
                <a:latin typeface="+mj-lt"/>
                <a:ea typeface="+mj-ea"/>
                <a:cs typeface="+mj-cs"/>
              </a:rPr>
              <a:t>LEAD Myself</a:t>
            </a:r>
          </a:p>
        </p:txBody>
      </p:sp>
      <p:sp>
        <p:nvSpPr>
          <p:cNvPr id="3" name="TextBox 2"/>
          <p:cNvSpPr txBox="1"/>
          <p:nvPr/>
        </p:nvSpPr>
        <p:spPr>
          <a:xfrm>
            <a:off x="275650" y="3400610"/>
            <a:ext cx="4982150" cy="3293209"/>
          </a:xfrm>
          <a:prstGeom prst="rect">
            <a:avLst/>
          </a:prstGeom>
          <a:noFill/>
        </p:spPr>
        <p:txBody>
          <a:bodyPr wrap="square" rtlCol="0">
            <a:spAutoFit/>
          </a:bodyPr>
          <a:lstStyle/>
          <a:p>
            <a:r>
              <a:rPr lang="en-GB" sz="2400" b="1" dirty="0">
                <a:solidFill>
                  <a:schemeClr val="bg1"/>
                </a:solidFill>
              </a:rPr>
              <a:t>Personal Effectiveness –</a:t>
            </a:r>
          </a:p>
          <a:p>
            <a:r>
              <a:rPr lang="en-GB" sz="2400" b="1" dirty="0">
                <a:solidFill>
                  <a:schemeClr val="bg1"/>
                </a:solidFill>
              </a:rPr>
              <a:t>Managing Stress</a:t>
            </a:r>
          </a:p>
          <a:p>
            <a:endParaRPr lang="en-GB" sz="3200" b="1" i="1" dirty="0">
              <a:solidFill>
                <a:schemeClr val="bg1"/>
              </a:solidFill>
            </a:endParaRPr>
          </a:p>
          <a:p>
            <a:endParaRPr lang="en-GB" sz="3200" b="1" i="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a:p>
            <a:endParaRPr lang="en-GB" sz="2400" b="1" dirty="0">
              <a:solidFill>
                <a:schemeClr val="bg1"/>
              </a:solidFill>
            </a:endParaRPr>
          </a:p>
        </p:txBody>
      </p:sp>
      <p:sp>
        <p:nvSpPr>
          <p:cNvPr id="17" name="Rectangle 16">
            <a:extLst>
              <a:ext uri="{FF2B5EF4-FFF2-40B4-BE49-F238E27FC236}">
                <a16:creationId xmlns:a16="http://schemas.microsoft.com/office/drawing/2014/main" id="{A02E67CF-5118-3842-ACBA-D9EC135DC062}"/>
              </a:ext>
            </a:extLst>
          </p:cNvPr>
          <p:cNvSpPr/>
          <p:nvPr/>
        </p:nvSpPr>
        <p:spPr>
          <a:xfrm>
            <a:off x="3657600" y="0"/>
            <a:ext cx="6248400" cy="6858000"/>
          </a:xfrm>
          <a:prstGeom prst="rect">
            <a:avLst/>
          </a:prstGeom>
          <a:solidFill>
            <a:srgbClr val="23A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8" descr="Related image">
            <a:extLst>
              <a:ext uri="{FF2B5EF4-FFF2-40B4-BE49-F238E27FC236}">
                <a16:creationId xmlns:a16="http://schemas.microsoft.com/office/drawing/2014/main" id="{A09A5DC2-7609-1148-9EE5-16343CDF8D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6026" y="1837245"/>
            <a:ext cx="4661254" cy="3344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6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Managing Stress</a:t>
            </a:r>
            <a:endParaRPr lang="en-US" sz="2800" b="1" dirty="0">
              <a:solidFill>
                <a:schemeClr val="bg1"/>
              </a:solidFill>
            </a:endParaRPr>
          </a:p>
        </p:txBody>
      </p:sp>
      <p:sp>
        <p:nvSpPr>
          <p:cNvPr id="2" name="TextBox 1">
            <a:extLst>
              <a:ext uri="{FF2B5EF4-FFF2-40B4-BE49-F238E27FC236}">
                <a16:creationId xmlns:a16="http://schemas.microsoft.com/office/drawing/2014/main" id="{E96FB9E6-2147-B643-86A3-546DA5095FB3}"/>
              </a:ext>
            </a:extLst>
          </p:cNvPr>
          <p:cNvSpPr txBox="1"/>
          <p:nvPr/>
        </p:nvSpPr>
        <p:spPr>
          <a:xfrm>
            <a:off x="284742" y="1219200"/>
            <a:ext cx="8021058"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6A99F8E0-7682-5046-890E-00F4E5A0756B}"/>
              </a:ext>
            </a:extLst>
          </p:cNvPr>
          <p:cNvSpPr txBox="1"/>
          <p:nvPr/>
        </p:nvSpPr>
        <p:spPr>
          <a:xfrm>
            <a:off x="316273" y="1192924"/>
            <a:ext cx="8458200" cy="5109091"/>
          </a:xfrm>
          <a:prstGeom prst="rect">
            <a:avLst/>
          </a:prstGeom>
          <a:noFill/>
        </p:spPr>
        <p:txBody>
          <a:bodyPr wrap="square" rtlCol="0">
            <a:spAutoFit/>
          </a:bodyPr>
          <a:lstStyle/>
          <a:p>
            <a:r>
              <a:rPr lang="en-US" sz="2400" b="1" dirty="0">
                <a:solidFill>
                  <a:schemeClr val="bg1"/>
                </a:solidFill>
              </a:rPr>
              <a:t>Taking Action</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Identifying Your Triggers</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Managing accessibility at work</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Managing Interactions at work</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Managing your time at work</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Making positive personal choices</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Starting with small steps</a:t>
            </a:r>
          </a:p>
          <a:p>
            <a:pPr marL="285750" indent="-285750">
              <a:buFont typeface="Arial" panose="020B0604020202020204" pitchFamily="34" charset="0"/>
              <a:buChar char="•"/>
            </a:pPr>
            <a:endParaRPr lang="en-US" sz="2000" dirty="0">
              <a:solidFill>
                <a:schemeClr val="bg1"/>
              </a:solidFill>
            </a:endParaRPr>
          </a:p>
          <a:p>
            <a:r>
              <a:rPr lang="en-US" sz="2400" dirty="0">
                <a:solidFill>
                  <a:srgbClr val="FFC000"/>
                </a:solidFill>
              </a:rPr>
              <a:t>Watch videos on Managing Stress by Tom </a:t>
            </a:r>
            <a:r>
              <a:rPr lang="en-US" sz="2400" dirty="0" err="1">
                <a:solidFill>
                  <a:srgbClr val="FFC000"/>
                </a:solidFill>
              </a:rPr>
              <a:t>Dewett</a:t>
            </a:r>
            <a:r>
              <a:rPr lang="en-US" sz="2400" dirty="0">
                <a:solidFill>
                  <a:srgbClr val="FFC000"/>
                </a:solidFill>
              </a:rPr>
              <a:t> (21 mins)</a:t>
            </a:r>
          </a:p>
          <a:p>
            <a:endParaRPr lang="en-US" dirty="0"/>
          </a:p>
        </p:txBody>
      </p:sp>
      <p:pic>
        <p:nvPicPr>
          <p:cNvPr id="9218" name="Picture 2" descr="Image result for success">
            <a:extLst>
              <a:ext uri="{FF2B5EF4-FFF2-40B4-BE49-F238E27FC236}">
                <a16:creationId xmlns:a16="http://schemas.microsoft.com/office/drawing/2014/main" id="{FE70AF2A-2C69-5541-80C6-F3D45F91A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6527" y="1966046"/>
            <a:ext cx="528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3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Managing Stress</a:t>
            </a:r>
            <a:endParaRPr lang="en-US" sz="2800" b="1" dirty="0">
              <a:solidFill>
                <a:schemeClr val="bg1"/>
              </a:solidFill>
            </a:endParaRPr>
          </a:p>
        </p:txBody>
      </p:sp>
      <p:sp>
        <p:nvSpPr>
          <p:cNvPr id="2" name="TextBox 1">
            <a:extLst>
              <a:ext uri="{FF2B5EF4-FFF2-40B4-BE49-F238E27FC236}">
                <a16:creationId xmlns:a16="http://schemas.microsoft.com/office/drawing/2014/main" id="{E96FB9E6-2147-B643-86A3-546DA5095FB3}"/>
              </a:ext>
            </a:extLst>
          </p:cNvPr>
          <p:cNvSpPr txBox="1"/>
          <p:nvPr/>
        </p:nvSpPr>
        <p:spPr>
          <a:xfrm>
            <a:off x="322842" y="1447800"/>
            <a:ext cx="8630658" cy="4616648"/>
          </a:xfrm>
          <a:prstGeom prst="rect">
            <a:avLst/>
          </a:prstGeom>
          <a:noFill/>
        </p:spPr>
        <p:txBody>
          <a:bodyPr wrap="square" rtlCol="0">
            <a:spAutoFit/>
          </a:bodyPr>
          <a:lstStyle/>
          <a:p>
            <a:r>
              <a:rPr lang="en-GB" sz="2400" b="1" dirty="0">
                <a:solidFill>
                  <a:schemeClr val="bg1"/>
                </a:solidFill>
              </a:rPr>
              <a:t>Rethinking the Way We Look at Stress</a:t>
            </a:r>
          </a:p>
          <a:p>
            <a:endParaRPr lang="en-US" dirty="0"/>
          </a:p>
          <a:p>
            <a:pPr marL="285750" indent="-285750">
              <a:buFont typeface="Arial" panose="020B0604020202020204" pitchFamily="34" charset="0"/>
              <a:buChar char="•"/>
            </a:pPr>
            <a:r>
              <a:rPr lang="en-GB" dirty="0">
                <a:solidFill>
                  <a:schemeClr val="bg1"/>
                </a:solidFill>
              </a:rPr>
              <a:t>A study tracking 30,000 adults in the United States for eight years found that those who experienced a lot of stress and also believed that stress was harmful for their health had a 43 percent increased risk of dying. But people who experienced a lot of stress and did not believe stress was harmful had the lowest risk of dying of anyone in the study, including people who had relatively little stress</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This study suggests that changing the way you think about stress can change your body’s response to stress.</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Research suggests if you view your body’s stress response as helpful for your performance, rather than as signs you are not coping well, you are likely to be less anxious, more confident, and your physical stress response may change.</a:t>
            </a:r>
          </a:p>
          <a:p>
            <a:endParaRPr lang="en-GB" dirty="0">
              <a:solidFill>
                <a:schemeClr val="bg1"/>
              </a:solidFill>
            </a:endParaRPr>
          </a:p>
          <a:p>
            <a:endParaRPr lang="en-US" dirty="0"/>
          </a:p>
        </p:txBody>
      </p:sp>
      <p:pic>
        <p:nvPicPr>
          <p:cNvPr id="11266" name="Picture 2" descr="Image result for stress friend">
            <a:extLst>
              <a:ext uri="{FF2B5EF4-FFF2-40B4-BE49-F238E27FC236}">
                <a16:creationId xmlns:a16="http://schemas.microsoft.com/office/drawing/2014/main" id="{605C66EF-75DB-D143-A69F-593074B330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723" y="377055"/>
            <a:ext cx="1755228" cy="1755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90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Managing Stress</a:t>
            </a:r>
            <a:endParaRPr lang="en-US" sz="2800" b="1" dirty="0">
              <a:solidFill>
                <a:schemeClr val="bg1"/>
              </a:solidFill>
            </a:endParaRPr>
          </a:p>
        </p:txBody>
      </p:sp>
      <p:sp>
        <p:nvSpPr>
          <p:cNvPr id="2" name="TextBox 1">
            <a:extLst>
              <a:ext uri="{FF2B5EF4-FFF2-40B4-BE49-F238E27FC236}">
                <a16:creationId xmlns:a16="http://schemas.microsoft.com/office/drawing/2014/main" id="{E96FB9E6-2147-B643-86A3-546DA5095FB3}"/>
              </a:ext>
            </a:extLst>
          </p:cNvPr>
          <p:cNvSpPr txBox="1"/>
          <p:nvPr/>
        </p:nvSpPr>
        <p:spPr>
          <a:xfrm>
            <a:off x="284742" y="1219200"/>
            <a:ext cx="8021058" cy="369332"/>
          </a:xfrm>
          <a:prstGeom prst="rect">
            <a:avLst/>
          </a:prstGeom>
          <a:noFill/>
        </p:spPr>
        <p:txBody>
          <a:bodyPr wrap="square" rtlCol="0">
            <a:spAutoFit/>
          </a:bodyPr>
          <a:lstStyle/>
          <a:p>
            <a:endParaRPr lang="en-US" dirty="0"/>
          </a:p>
        </p:txBody>
      </p:sp>
      <p:sp>
        <p:nvSpPr>
          <p:cNvPr id="3" name="Rectangle 2">
            <a:extLst>
              <a:ext uri="{FF2B5EF4-FFF2-40B4-BE49-F238E27FC236}">
                <a16:creationId xmlns:a16="http://schemas.microsoft.com/office/drawing/2014/main" id="{7AC02D00-81DC-9046-888C-E3A2AF0CE5FD}"/>
              </a:ext>
            </a:extLst>
          </p:cNvPr>
          <p:cNvSpPr/>
          <p:nvPr/>
        </p:nvSpPr>
        <p:spPr>
          <a:xfrm>
            <a:off x="284742" y="1028343"/>
            <a:ext cx="9087858" cy="5447645"/>
          </a:xfrm>
          <a:prstGeom prst="rect">
            <a:avLst/>
          </a:prstGeom>
        </p:spPr>
        <p:txBody>
          <a:bodyPr wrap="square">
            <a:spAutoFit/>
          </a:bodyPr>
          <a:lstStyle/>
          <a:p>
            <a:r>
              <a:rPr lang="en-GB" sz="2400" b="1" dirty="0">
                <a:solidFill>
                  <a:schemeClr val="bg1"/>
                </a:solidFill>
              </a:rPr>
              <a:t>Rethinking the Way We Look at Stress</a:t>
            </a:r>
            <a:endParaRPr lang="en-GB" sz="2400" dirty="0">
              <a:solidFill>
                <a:schemeClr val="bg1"/>
              </a:solidFill>
            </a:endParaRPr>
          </a:p>
          <a:p>
            <a:endParaRPr lang="en-GB" dirty="0">
              <a:solidFill>
                <a:schemeClr val="bg1"/>
              </a:solidFill>
            </a:endParaRPr>
          </a:p>
          <a:p>
            <a:r>
              <a:rPr lang="en-GB" dirty="0">
                <a:solidFill>
                  <a:schemeClr val="bg1"/>
                </a:solidFill>
              </a:rPr>
              <a:t>Often a stress response means your heart rate increases and your blood vessels constrict. This is not healthy. But when you view your stress response as helpful, your blood vessels may stay relaxed and you heart maintains a healthier state, similar to what happens when you experience moments of joy and courage. So the new science of stress suggests that how you think about stress does matter. </a:t>
            </a:r>
          </a:p>
          <a:p>
            <a:endParaRPr lang="en-GB" dirty="0">
              <a:solidFill>
                <a:schemeClr val="bg1"/>
              </a:solidFill>
            </a:endParaRPr>
          </a:p>
          <a:p>
            <a:r>
              <a:rPr lang="en-GB" dirty="0">
                <a:solidFill>
                  <a:schemeClr val="bg1"/>
                </a:solidFill>
              </a:rPr>
              <a:t>Stress can also make you social through the release of the hormone – oxytocin. Known as the cuddle hormone it encourages you to reach out to family and friends to tell them how you feel, to be more compassionate for others, and be more willing to help and support the people you care about.</a:t>
            </a:r>
          </a:p>
          <a:p>
            <a:endParaRPr lang="en-GB" dirty="0">
              <a:solidFill>
                <a:schemeClr val="bg1"/>
              </a:solidFill>
            </a:endParaRPr>
          </a:p>
          <a:p>
            <a:r>
              <a:rPr lang="en-GB" dirty="0">
                <a:solidFill>
                  <a:schemeClr val="bg1"/>
                </a:solidFill>
              </a:rPr>
              <a:t> Oxytocin also protects and heals your cardiovascular system from the effects of stress. And the more you reach out to others, either for support or to offer help, the more oxytocin you release, and the healthier your stress response will be.</a:t>
            </a:r>
          </a:p>
          <a:p>
            <a:endParaRPr lang="en-GB" dirty="0">
              <a:solidFill>
                <a:schemeClr val="bg1"/>
              </a:solidFill>
            </a:endParaRPr>
          </a:p>
          <a:p>
            <a:r>
              <a:rPr lang="en-GB" dirty="0">
                <a:solidFill>
                  <a:schemeClr val="bg1"/>
                </a:solidFill>
              </a:rPr>
              <a:t>Research has also found that spending time helping out friends, </a:t>
            </a:r>
            <a:r>
              <a:rPr lang="en-GB" dirty="0" err="1">
                <a:solidFill>
                  <a:schemeClr val="bg1"/>
                </a:solidFill>
              </a:rPr>
              <a:t>neighbors</a:t>
            </a:r>
            <a:r>
              <a:rPr lang="en-GB" dirty="0">
                <a:solidFill>
                  <a:schemeClr val="bg1"/>
                </a:solidFill>
              </a:rPr>
              <a:t> or people in your community can create resilience to the health risks of stress.</a:t>
            </a:r>
          </a:p>
        </p:txBody>
      </p:sp>
      <p:pic>
        <p:nvPicPr>
          <p:cNvPr id="10244" name="Picture 4" descr="Image result for stress friend">
            <a:extLst>
              <a:ext uri="{FF2B5EF4-FFF2-40B4-BE49-F238E27FC236}">
                <a16:creationId xmlns:a16="http://schemas.microsoft.com/office/drawing/2014/main" id="{FC73E528-E5D5-C240-B6D0-D2330E5B84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24217"/>
            <a:ext cx="158115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12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Managing Stress</a:t>
            </a:r>
            <a:endParaRPr lang="en-US" sz="2800" b="1" dirty="0">
              <a:solidFill>
                <a:schemeClr val="bg1"/>
              </a:solidFill>
            </a:endParaRPr>
          </a:p>
        </p:txBody>
      </p:sp>
      <p:sp>
        <p:nvSpPr>
          <p:cNvPr id="2" name="TextBox 1">
            <a:extLst>
              <a:ext uri="{FF2B5EF4-FFF2-40B4-BE49-F238E27FC236}">
                <a16:creationId xmlns:a16="http://schemas.microsoft.com/office/drawing/2014/main" id="{E96FB9E6-2147-B643-86A3-546DA5095FB3}"/>
              </a:ext>
            </a:extLst>
          </p:cNvPr>
          <p:cNvSpPr txBox="1"/>
          <p:nvPr/>
        </p:nvSpPr>
        <p:spPr>
          <a:xfrm>
            <a:off x="284742" y="1219200"/>
            <a:ext cx="8021058"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74DF78C1-652A-EB4F-BBDB-9347CDB1BE1E}"/>
              </a:ext>
            </a:extLst>
          </p:cNvPr>
          <p:cNvSpPr txBox="1"/>
          <p:nvPr/>
        </p:nvSpPr>
        <p:spPr>
          <a:xfrm>
            <a:off x="457200" y="1588532"/>
            <a:ext cx="8021058" cy="1631216"/>
          </a:xfrm>
          <a:prstGeom prst="rect">
            <a:avLst/>
          </a:prstGeom>
          <a:noFill/>
        </p:spPr>
        <p:txBody>
          <a:bodyPr wrap="square" rtlCol="0">
            <a:spAutoFit/>
          </a:bodyPr>
          <a:lstStyle/>
          <a:p>
            <a:r>
              <a:rPr lang="en-US" sz="2000" dirty="0">
                <a:solidFill>
                  <a:srgbClr val="FFC000"/>
                </a:solidFill>
              </a:rPr>
              <a:t>Watch How to Make Stress Your Friend – Watch </a:t>
            </a:r>
            <a:r>
              <a:rPr lang="en-US" sz="2000" dirty="0" err="1">
                <a:solidFill>
                  <a:srgbClr val="FFC000"/>
                </a:solidFill>
              </a:rPr>
              <a:t>TedTalk</a:t>
            </a:r>
            <a:r>
              <a:rPr lang="en-US" sz="2000" dirty="0">
                <a:solidFill>
                  <a:srgbClr val="FFC000"/>
                </a:solidFill>
              </a:rPr>
              <a:t> Video – by Kelly McGonigal (14mins)</a:t>
            </a:r>
          </a:p>
          <a:p>
            <a:endParaRPr lang="en-US" sz="2000" dirty="0">
              <a:solidFill>
                <a:srgbClr val="FFC000"/>
              </a:solidFill>
            </a:endParaRPr>
          </a:p>
          <a:p>
            <a:r>
              <a:rPr lang="en-US" sz="2000" dirty="0">
                <a:solidFill>
                  <a:srgbClr val="FFC000"/>
                </a:solidFill>
              </a:rPr>
              <a:t>https://</a:t>
            </a:r>
            <a:r>
              <a:rPr lang="en-US" sz="2000" dirty="0" err="1">
                <a:solidFill>
                  <a:srgbClr val="FFC000"/>
                </a:solidFill>
              </a:rPr>
              <a:t>www.ted.com</a:t>
            </a:r>
            <a:r>
              <a:rPr lang="en-US" sz="2000" dirty="0">
                <a:solidFill>
                  <a:srgbClr val="FFC000"/>
                </a:solidFill>
              </a:rPr>
              <a:t>/talks/</a:t>
            </a:r>
            <a:r>
              <a:rPr lang="en-US" sz="2000" dirty="0" err="1">
                <a:solidFill>
                  <a:srgbClr val="FFC000"/>
                </a:solidFill>
              </a:rPr>
              <a:t>kelly_mcgonigal_how_to_make_stress_your_friend</a:t>
            </a:r>
            <a:endParaRPr lang="en-US" sz="2000" dirty="0">
              <a:solidFill>
                <a:srgbClr val="FFC000"/>
              </a:solidFill>
            </a:endParaRPr>
          </a:p>
        </p:txBody>
      </p:sp>
      <p:pic>
        <p:nvPicPr>
          <p:cNvPr id="12290" name="Picture 2" descr="Image result for stress friend">
            <a:extLst>
              <a:ext uri="{FF2B5EF4-FFF2-40B4-BE49-F238E27FC236}">
                <a16:creationId xmlns:a16="http://schemas.microsoft.com/office/drawing/2014/main" id="{029DA5FD-A73B-1D4D-9F98-956BC4EF0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203982"/>
            <a:ext cx="26416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06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9804" y="182245"/>
            <a:ext cx="8250795" cy="696384"/>
          </a:xfrm>
        </p:spPr>
        <p:txBody>
          <a:bodyPr>
            <a:noAutofit/>
          </a:bodyPr>
          <a:lstStyle/>
          <a:p>
            <a:pPr algn="l"/>
            <a:r>
              <a:rPr lang="en-GB" sz="4000" b="1" dirty="0">
                <a:solidFill>
                  <a:schemeClr val="bg1"/>
                </a:solidFill>
              </a:rPr>
              <a:t>LEAD Myself </a:t>
            </a:r>
            <a:endParaRPr lang="en-US" sz="4000" b="1" dirty="0">
              <a:solidFill>
                <a:schemeClr val="bg1"/>
              </a:solidFill>
            </a:endParaRPr>
          </a:p>
        </p:txBody>
      </p:sp>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graphicFrame>
        <p:nvGraphicFramePr>
          <p:cNvPr id="7" name="Table 6"/>
          <p:cNvGraphicFramePr>
            <a:graphicFrameLocks noGrp="1"/>
          </p:cNvGraphicFramePr>
          <p:nvPr>
            <p:extLst/>
          </p:nvPr>
        </p:nvGraphicFramePr>
        <p:xfrm>
          <a:off x="359806" y="1066800"/>
          <a:ext cx="9393794" cy="4236720"/>
        </p:xfrm>
        <a:graphic>
          <a:graphicData uri="http://schemas.openxmlformats.org/drawingml/2006/table">
            <a:tbl>
              <a:tblPr firstRow="1" bandRow="1">
                <a:tableStyleId>{F2DE63D5-997A-4646-A377-4702673A728D}</a:tableStyleId>
              </a:tblPr>
              <a:tblGrid>
                <a:gridCol w="2078594">
                  <a:extLst>
                    <a:ext uri="{9D8B030D-6E8A-4147-A177-3AD203B41FA5}">
                      <a16:colId xmlns:a16="http://schemas.microsoft.com/office/drawing/2014/main" val="1489069672"/>
                    </a:ext>
                  </a:extLst>
                </a:gridCol>
                <a:gridCol w="3048001">
                  <a:extLst>
                    <a:ext uri="{9D8B030D-6E8A-4147-A177-3AD203B41FA5}">
                      <a16:colId xmlns:a16="http://schemas.microsoft.com/office/drawing/2014/main" val="1769960026"/>
                    </a:ext>
                  </a:extLst>
                </a:gridCol>
                <a:gridCol w="4267199">
                  <a:extLst>
                    <a:ext uri="{9D8B030D-6E8A-4147-A177-3AD203B41FA5}">
                      <a16:colId xmlns:a16="http://schemas.microsoft.com/office/drawing/2014/main" val="3300607444"/>
                    </a:ext>
                  </a:extLst>
                </a:gridCol>
              </a:tblGrid>
              <a:tr h="215858">
                <a:tc gridSpan="3">
                  <a:txBody>
                    <a:bodyPr/>
                    <a:lstStyle/>
                    <a:p>
                      <a:r>
                        <a:rPr lang="en-GB" dirty="0">
                          <a:solidFill>
                            <a:schemeClr val="bg1"/>
                          </a:solidFill>
                        </a:rPr>
                        <a:t>LEAD MYSELF - PERSONAL</a:t>
                      </a:r>
                      <a:r>
                        <a:rPr lang="en-GB" baseline="0" dirty="0">
                          <a:solidFill>
                            <a:schemeClr val="bg1"/>
                          </a:solidFill>
                        </a:rPr>
                        <a:t> EFFECTIVENESS</a:t>
                      </a:r>
                      <a:endParaRPr lang="en-GB" dirty="0">
                        <a:solidFill>
                          <a:schemeClr val="bg1"/>
                        </a:solidFill>
                      </a:endParaRPr>
                    </a:p>
                  </a:txBody>
                  <a:tcPr/>
                </a:tc>
                <a:tc hMerge="1">
                  <a:txBody>
                    <a:bodyPr/>
                    <a:lstStyle/>
                    <a:p>
                      <a:endParaRPr lang="en-GB" dirty="0"/>
                    </a:p>
                  </a:txBody>
                  <a:tcPr/>
                </a:tc>
                <a:tc hMerge="1">
                  <a:txBody>
                    <a:bodyPr/>
                    <a:lstStyle/>
                    <a:p>
                      <a:endParaRPr lang="en-GB" dirty="0">
                        <a:solidFill>
                          <a:schemeClr val="bg1"/>
                        </a:solidFill>
                      </a:endParaRPr>
                    </a:p>
                  </a:txBody>
                  <a:tcPr/>
                </a:tc>
                <a:extLst>
                  <a:ext uri="{0D108BD9-81ED-4DB2-BD59-A6C34878D82A}">
                    <a16:rowId xmlns:a16="http://schemas.microsoft.com/office/drawing/2014/main" val="77919019"/>
                  </a:ext>
                </a:extLst>
              </a:tr>
              <a:tr h="215858">
                <a:tc>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Pre-workshop</a:t>
                      </a:r>
                      <a:r>
                        <a:rPr lang="en-GB" sz="1800" b="1" kern="1200" baseline="0" dirty="0">
                          <a:solidFill>
                            <a:schemeClr val="bg1"/>
                          </a:solidFill>
                          <a:effectLst/>
                          <a:latin typeface="+mn-lt"/>
                          <a:ea typeface="+mn-ea"/>
                          <a:cs typeface="+mn-cs"/>
                        </a:rPr>
                        <a:t> study </a:t>
                      </a:r>
                    </a:p>
                  </a:txBody>
                  <a:tcPr/>
                </a:tc>
                <a:tc>
                  <a:txBody>
                    <a:bodyPr/>
                    <a:lstStyle/>
                    <a:p>
                      <a:pPr marL="0" algn="l" defTabSz="914400" rtl="0" eaLnBrk="1" latinLnBrk="0" hangingPunct="1"/>
                      <a:r>
                        <a:rPr lang="en-GB" sz="1800" b="1" kern="1200" dirty="0">
                          <a:solidFill>
                            <a:schemeClr val="bg1"/>
                          </a:solidFill>
                          <a:effectLst/>
                          <a:latin typeface="+mn-lt"/>
                          <a:ea typeface="+mn-ea"/>
                          <a:cs typeface="+mn-cs"/>
                        </a:rPr>
                        <a:t>Programme Objectives</a:t>
                      </a:r>
                    </a:p>
                  </a:txBody>
                  <a:tcPr/>
                </a:tc>
                <a:extLst>
                  <a:ext uri="{0D108BD9-81ED-4DB2-BD59-A6C34878D82A}">
                    <a16:rowId xmlns:a16="http://schemas.microsoft.com/office/drawing/2014/main" val="1228058932"/>
                  </a:ext>
                </a:extLst>
              </a:tr>
              <a:tr h="594360">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bg1"/>
                          </a:solidFill>
                          <a:effectLst/>
                          <a:latin typeface="+mn-lt"/>
                          <a:ea typeface="+mn-ea"/>
                          <a:cs typeface="+mn-cs"/>
                        </a:rPr>
                        <a:t>Awareness and management of self and others</a:t>
                      </a:r>
                    </a:p>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Managing your</a:t>
                      </a:r>
                      <a:r>
                        <a:rPr lang="en-GB" sz="1800" kern="1200" baseline="0" dirty="0">
                          <a:solidFill>
                            <a:schemeClr val="bg1"/>
                          </a:solidFill>
                          <a:effectLst/>
                          <a:latin typeface="+mn-lt"/>
                          <a:ea typeface="+mn-ea"/>
                          <a:cs typeface="+mn-cs"/>
                        </a:rPr>
                        <a:t> time strategically</a:t>
                      </a:r>
                      <a:endParaRPr lang="en-GB" sz="1800" kern="1200" dirty="0">
                        <a:solidFill>
                          <a:schemeClr val="bg1"/>
                        </a:solidFill>
                        <a:effectLst/>
                        <a:latin typeface="+mn-lt"/>
                        <a:ea typeface="+mn-ea"/>
                        <a:cs typeface="+mn-cs"/>
                      </a:endParaRPr>
                    </a:p>
                  </a:txBody>
                  <a:tcPr/>
                </a:tc>
                <a:tc>
                  <a:txBody>
                    <a:bodyPr/>
                    <a:lstStyle/>
                    <a:p>
                      <a:r>
                        <a:rPr lang="en-GB" sz="1800" kern="1200" dirty="0">
                          <a:solidFill>
                            <a:schemeClr val="bg1"/>
                          </a:solidFill>
                          <a:effectLst/>
                          <a:latin typeface="+mn-lt"/>
                          <a:ea typeface="+mn-ea"/>
                          <a:cs typeface="+mn-cs"/>
                        </a:rPr>
                        <a:t>To optimise the relationship</a:t>
                      </a:r>
                      <a:r>
                        <a:rPr lang="en-GB" sz="1800" kern="1200" baseline="0" dirty="0">
                          <a:solidFill>
                            <a:schemeClr val="bg1"/>
                          </a:solidFill>
                          <a:effectLst/>
                          <a:latin typeface="+mn-lt"/>
                          <a:ea typeface="+mn-ea"/>
                          <a:cs typeface="+mn-cs"/>
                        </a:rPr>
                        <a:t> between efficiency and effort</a:t>
                      </a:r>
                    </a:p>
                    <a:p>
                      <a:r>
                        <a:rPr lang="en-GB" sz="1800" kern="1200" baseline="0" dirty="0">
                          <a:solidFill>
                            <a:schemeClr val="bg1"/>
                          </a:solidFill>
                          <a:effectLst/>
                          <a:latin typeface="+mn-lt"/>
                          <a:ea typeface="+mn-ea"/>
                          <a:cs typeface="+mn-cs"/>
                        </a:rPr>
                        <a:t>To prioritise events according to their level of importance</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337068940"/>
                  </a:ext>
                </a:extLst>
              </a:tr>
              <a:tr h="594360">
                <a:tc vMerge="1">
                  <a:txBody>
                    <a:bodyPr/>
                    <a:lstStyle/>
                    <a:p>
                      <a:pPr marL="0" algn="l" defTabSz="914400" rtl="0" eaLnBrk="1" latinLnBrk="0" hangingPunct="1"/>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Clarifying and managing your priorities</a:t>
                      </a: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identify obstacles to excellent time management</a:t>
                      </a:r>
                    </a:p>
                  </a:txBody>
                  <a:tcPr/>
                </a:tc>
                <a:extLst>
                  <a:ext uri="{0D108BD9-81ED-4DB2-BD59-A6C34878D82A}">
                    <a16:rowId xmlns:a16="http://schemas.microsoft.com/office/drawing/2014/main" val="1875560108"/>
                  </a:ext>
                </a:extLst>
              </a:tr>
              <a:tr h="762000">
                <a:tc vMerge="1">
                  <a:txBody>
                    <a:bodyPr/>
                    <a:lstStyle/>
                    <a:p>
                      <a:endParaRPr lang="en-GB" dirty="0"/>
                    </a:p>
                  </a:txBody>
                  <a:tcPr/>
                </a:tc>
                <a:tc>
                  <a:txBody>
                    <a:bodyPr/>
                    <a:lstStyle/>
                    <a:p>
                      <a:pPr marL="0" algn="l" defTabSz="914400" rtl="0" eaLnBrk="1" latinLnBrk="0" hangingPunct="1"/>
                      <a:r>
                        <a:rPr lang="en-GB" sz="1800" kern="1200" dirty="0">
                          <a:solidFill>
                            <a:schemeClr val="bg1"/>
                          </a:solidFill>
                          <a:effectLst/>
                          <a:latin typeface="+mn-lt"/>
                          <a:ea typeface="+mn-ea"/>
                          <a:cs typeface="+mn-cs"/>
                        </a:rPr>
                        <a:t>Understand</a:t>
                      </a:r>
                      <a:r>
                        <a:rPr lang="en-GB" sz="1800" kern="1200" baseline="0" dirty="0">
                          <a:solidFill>
                            <a:schemeClr val="bg1"/>
                          </a:solidFill>
                          <a:effectLst/>
                          <a:latin typeface="+mn-lt"/>
                          <a:ea typeface="+mn-ea"/>
                          <a:cs typeface="+mn-cs"/>
                        </a:rPr>
                        <a:t> how you deal with stress</a:t>
                      </a:r>
                      <a:endParaRPr lang="en-GB" sz="1800" kern="1200" dirty="0">
                        <a:solidFill>
                          <a:schemeClr val="bg1"/>
                        </a:solidFill>
                        <a:effectLst/>
                        <a:latin typeface="+mn-lt"/>
                        <a:ea typeface="+mn-ea"/>
                        <a:cs typeface="+mn-cs"/>
                      </a:endParaRPr>
                    </a:p>
                  </a:txBody>
                  <a:tcPr/>
                </a:tc>
                <a:tc>
                  <a:txBody>
                    <a:bodyPr/>
                    <a:lstStyle/>
                    <a:p>
                      <a:pPr marL="0" algn="l" defTabSz="914400" rtl="0" eaLnBrk="1" latinLnBrk="0" hangingPunct="1"/>
                      <a:r>
                        <a:rPr lang="en-GB" sz="1800" kern="1200" dirty="0">
                          <a:solidFill>
                            <a:schemeClr val="bg1"/>
                          </a:solidFill>
                          <a:effectLst/>
                          <a:latin typeface="+mn-lt"/>
                          <a:ea typeface="+mn-ea"/>
                          <a:cs typeface="+mn-cs"/>
                        </a:rPr>
                        <a:t>To identify how you deal</a:t>
                      </a:r>
                      <a:r>
                        <a:rPr lang="en-GB" sz="1800" kern="1200" baseline="0" dirty="0">
                          <a:solidFill>
                            <a:schemeClr val="bg1"/>
                          </a:solidFill>
                          <a:effectLst/>
                          <a:latin typeface="+mn-lt"/>
                          <a:ea typeface="+mn-ea"/>
                          <a:cs typeface="+mn-cs"/>
                        </a:rPr>
                        <a:t> with stress and its consequences on the organisation and your work</a:t>
                      </a:r>
                      <a:endParaRPr lang="en-GB" sz="1800" kern="1200" dirty="0">
                        <a:solidFill>
                          <a:schemeClr val="bg1"/>
                        </a:solidFill>
                        <a:effectLst/>
                        <a:latin typeface="+mn-lt"/>
                        <a:ea typeface="+mn-ea"/>
                        <a:cs typeface="+mn-cs"/>
                      </a:endParaRPr>
                    </a:p>
                  </a:txBody>
                  <a:tcPr/>
                </a:tc>
                <a:extLst>
                  <a:ext uri="{0D108BD9-81ED-4DB2-BD59-A6C34878D82A}">
                    <a16:rowId xmlns:a16="http://schemas.microsoft.com/office/drawing/2014/main" val="3670760852"/>
                  </a:ext>
                </a:extLst>
              </a:tr>
              <a:tr h="762000">
                <a:tc vMerge="1">
                  <a:txBody>
                    <a:bodyPr/>
                    <a:lstStyle/>
                    <a:p>
                      <a:endParaRPr lang="en-GB"/>
                    </a:p>
                  </a:txBody>
                  <a:tcPr/>
                </a:tc>
                <a:tc>
                  <a:txBody>
                    <a:bodyPr/>
                    <a:lstStyle/>
                    <a:p>
                      <a:pPr marL="0" indent="0">
                        <a:buFont typeface="Arial" panose="020B0604020202020204" pitchFamily="34" charset="0"/>
                        <a:buNone/>
                      </a:pPr>
                      <a:r>
                        <a:rPr lang="en-GB" sz="1800" kern="1200" dirty="0">
                          <a:solidFill>
                            <a:schemeClr val="bg1"/>
                          </a:solidFill>
                          <a:effectLst/>
                          <a:latin typeface="+mn-lt"/>
                          <a:ea typeface="+mn-ea"/>
                          <a:cs typeface="+mn-cs"/>
                        </a:rPr>
                        <a:t>Knowing yourself better to communicate better</a:t>
                      </a:r>
                    </a:p>
                  </a:txBody>
                  <a:tcPr/>
                </a:tc>
                <a:tc>
                  <a:txBody>
                    <a:bodyPr/>
                    <a:lstStyle/>
                    <a:p>
                      <a:r>
                        <a:rPr lang="en-GB" sz="1800" kern="1200" dirty="0">
                          <a:solidFill>
                            <a:schemeClr val="bg1"/>
                          </a:solidFill>
                          <a:effectLst/>
                          <a:latin typeface="+mn-lt"/>
                          <a:ea typeface="+mn-ea"/>
                          <a:cs typeface="+mn-cs"/>
                        </a:rPr>
                        <a:t>To develop self-knowledge for better communication</a:t>
                      </a:r>
                    </a:p>
                  </a:txBody>
                  <a:tcPr/>
                </a:tc>
                <a:extLst>
                  <a:ext uri="{0D108BD9-81ED-4DB2-BD59-A6C34878D82A}">
                    <a16:rowId xmlns:a16="http://schemas.microsoft.com/office/drawing/2014/main" val="3766944723"/>
                  </a:ext>
                </a:extLst>
              </a:tr>
            </a:tbl>
          </a:graphicData>
        </a:graphic>
      </p:graphicFrame>
    </p:spTree>
    <p:extLst>
      <p:ext uri="{BB962C8B-B14F-4D97-AF65-F5344CB8AC3E}">
        <p14:creationId xmlns:p14="http://schemas.microsoft.com/office/powerpoint/2010/main" val="47755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tress">
            <a:extLst>
              <a:ext uri="{FF2B5EF4-FFF2-40B4-BE49-F238E27FC236}">
                <a16:creationId xmlns:a16="http://schemas.microsoft.com/office/drawing/2014/main" id="{F9EF5F04-D30C-0F4A-8826-57D828AA0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124" y="52027"/>
            <a:ext cx="2050630" cy="181799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ull logo white-01.png"/>
          <p:cNvPicPr>
            <a:picLocks noChangeAspect="1"/>
          </p:cNvPicPr>
          <p:nvPr/>
        </p:nvPicPr>
        <p:blipFill>
          <a:blip r:embed="rId4"/>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Managing Stress</a:t>
            </a:r>
            <a:endParaRPr lang="en-US" sz="2800" b="1" dirty="0">
              <a:solidFill>
                <a:schemeClr val="bg1"/>
              </a:solidFill>
            </a:endParaRPr>
          </a:p>
        </p:txBody>
      </p:sp>
      <p:sp>
        <p:nvSpPr>
          <p:cNvPr id="3" name="TextBox 2">
            <a:extLst>
              <a:ext uri="{FF2B5EF4-FFF2-40B4-BE49-F238E27FC236}">
                <a16:creationId xmlns:a16="http://schemas.microsoft.com/office/drawing/2014/main" id="{566993C0-50C8-2949-B63E-F3164860DF61}"/>
              </a:ext>
            </a:extLst>
          </p:cNvPr>
          <p:cNvSpPr txBox="1"/>
          <p:nvPr/>
        </p:nvSpPr>
        <p:spPr>
          <a:xfrm>
            <a:off x="609600" y="1371600"/>
            <a:ext cx="8610600" cy="4370427"/>
          </a:xfrm>
          <a:prstGeom prst="rect">
            <a:avLst/>
          </a:prstGeom>
          <a:noFill/>
        </p:spPr>
        <p:txBody>
          <a:bodyPr wrap="square" rtlCol="0">
            <a:spAutoFit/>
          </a:bodyPr>
          <a:lstStyle/>
          <a:p>
            <a:r>
              <a:rPr lang="en-US" sz="2000" dirty="0">
                <a:solidFill>
                  <a:schemeClr val="bg1"/>
                </a:solidFill>
              </a:rPr>
              <a:t>What is Stress?</a:t>
            </a:r>
          </a:p>
          <a:p>
            <a:endParaRPr lang="en-US" sz="2000" dirty="0">
              <a:solidFill>
                <a:schemeClr val="bg1"/>
              </a:solidFill>
            </a:endParaRPr>
          </a:p>
          <a:p>
            <a:r>
              <a:rPr lang="en-GB" sz="2000" dirty="0">
                <a:solidFill>
                  <a:schemeClr val="bg1"/>
                </a:solidFill>
              </a:rPr>
              <a:t>"a condition or feeling experienced when a person perceives that demands exceed the personal and social resources the individual is able to mobilize.”</a:t>
            </a:r>
          </a:p>
          <a:p>
            <a:endParaRPr lang="en-GB" sz="2000" dirty="0">
              <a:solidFill>
                <a:schemeClr val="bg1"/>
              </a:solidFill>
            </a:endParaRPr>
          </a:p>
          <a:p>
            <a:r>
              <a:rPr lang="en-GB" sz="2000" dirty="0">
                <a:solidFill>
                  <a:schemeClr val="bg1"/>
                </a:solidFill>
              </a:rPr>
              <a:t>This means that we experience stress if we believe that we don't have the time, resources, or knowledge to handle a situation. In short, we experience stress when we feel "out of control.”</a:t>
            </a:r>
          </a:p>
          <a:p>
            <a:endParaRPr lang="en-GB" sz="2000" dirty="0">
              <a:solidFill>
                <a:schemeClr val="bg1"/>
              </a:solidFill>
            </a:endParaRPr>
          </a:p>
          <a:p>
            <a:r>
              <a:rPr lang="en-GB" sz="2000" dirty="0">
                <a:solidFill>
                  <a:schemeClr val="bg1"/>
                </a:solidFill>
              </a:rPr>
              <a:t>This also means that different people handle stress differently, in different situations: you'll handle stress better if you're confident in your abilities, if you can change the situation to take control, and if you feel that you have the help and support needed to do a good job.</a:t>
            </a:r>
          </a:p>
          <a:p>
            <a:endParaRPr lang="en-US" dirty="0"/>
          </a:p>
        </p:txBody>
      </p:sp>
    </p:spTree>
    <p:extLst>
      <p:ext uri="{BB962C8B-B14F-4D97-AF65-F5344CB8AC3E}">
        <p14:creationId xmlns:p14="http://schemas.microsoft.com/office/powerpoint/2010/main" val="195191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Managing Stress</a:t>
            </a:r>
            <a:endParaRPr lang="en-US" sz="2800" b="1" dirty="0">
              <a:solidFill>
                <a:schemeClr val="bg1"/>
              </a:solidFill>
            </a:endParaRPr>
          </a:p>
        </p:txBody>
      </p:sp>
      <p:sp>
        <p:nvSpPr>
          <p:cNvPr id="2" name="TextBox 1">
            <a:extLst>
              <a:ext uri="{FF2B5EF4-FFF2-40B4-BE49-F238E27FC236}">
                <a16:creationId xmlns:a16="http://schemas.microsoft.com/office/drawing/2014/main" id="{E96FB9E6-2147-B643-86A3-546DA5095FB3}"/>
              </a:ext>
            </a:extLst>
          </p:cNvPr>
          <p:cNvSpPr txBox="1"/>
          <p:nvPr/>
        </p:nvSpPr>
        <p:spPr>
          <a:xfrm>
            <a:off x="284742" y="1219200"/>
            <a:ext cx="8021058"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CF6D3291-8D9C-8445-9825-C5A40B77E1DF}"/>
              </a:ext>
            </a:extLst>
          </p:cNvPr>
          <p:cNvSpPr txBox="1"/>
          <p:nvPr/>
        </p:nvSpPr>
        <p:spPr>
          <a:xfrm>
            <a:off x="284742" y="1040270"/>
            <a:ext cx="8229600" cy="5786199"/>
          </a:xfrm>
          <a:prstGeom prst="rect">
            <a:avLst/>
          </a:prstGeom>
          <a:noFill/>
        </p:spPr>
        <p:txBody>
          <a:bodyPr wrap="square" rtlCol="0">
            <a:spAutoFit/>
          </a:bodyPr>
          <a:lstStyle/>
          <a:p>
            <a:r>
              <a:rPr lang="en-US" sz="2400" dirty="0">
                <a:solidFill>
                  <a:schemeClr val="bg1"/>
                </a:solidFill>
              </a:rPr>
              <a:t>Reactions to stress</a:t>
            </a:r>
          </a:p>
          <a:p>
            <a:endParaRPr lang="en-US" dirty="0">
              <a:solidFill>
                <a:schemeClr val="bg1"/>
              </a:solidFill>
            </a:endParaRPr>
          </a:p>
          <a:p>
            <a:r>
              <a:rPr lang="en-US" sz="2200" dirty="0">
                <a:solidFill>
                  <a:schemeClr val="bg1"/>
                </a:solidFill>
              </a:rPr>
              <a:t>1. Flight or  flight</a:t>
            </a:r>
          </a:p>
          <a:p>
            <a:endParaRPr lang="en-US" dirty="0">
              <a:solidFill>
                <a:schemeClr val="bg1"/>
              </a:solidFill>
            </a:endParaRPr>
          </a:p>
          <a:p>
            <a:r>
              <a:rPr lang="en-GB" dirty="0">
                <a:solidFill>
                  <a:schemeClr val="bg1"/>
                </a:solidFill>
              </a:rPr>
              <a:t>a basic, short-term survival response, which is triggered when we experience a shock, or when we see something that we perceive as a threat.</a:t>
            </a:r>
          </a:p>
          <a:p>
            <a:endParaRPr lang="en-GB" dirty="0">
              <a:solidFill>
                <a:schemeClr val="bg1"/>
              </a:solidFill>
            </a:endParaRPr>
          </a:p>
          <a:p>
            <a:r>
              <a:rPr lang="en-GB" dirty="0">
                <a:solidFill>
                  <a:schemeClr val="bg1"/>
                </a:solidFill>
              </a:rPr>
              <a:t>Our brains then release stress hormones that prepare the body to either "fly" from the threat, or "fight" it. This energizes us, but it also makes us excitable, anxious, and irritable.</a:t>
            </a:r>
          </a:p>
          <a:p>
            <a:endParaRPr lang="en-GB" dirty="0">
              <a:solidFill>
                <a:schemeClr val="bg1"/>
              </a:solidFill>
            </a:endParaRPr>
          </a:p>
          <a:p>
            <a:r>
              <a:rPr lang="en-GB" dirty="0">
                <a:solidFill>
                  <a:schemeClr val="bg1"/>
                </a:solidFill>
              </a:rPr>
              <a:t>The problem with the fight or flight response is that, although it helps us deal with life-threatening events, we can also experience it in everyday situations – for example, when we have to work to short deadlines, when we speak in public, or when we experience conflict with others.</a:t>
            </a:r>
          </a:p>
          <a:p>
            <a:endParaRPr lang="en-GB" dirty="0">
              <a:solidFill>
                <a:schemeClr val="bg1"/>
              </a:solidFill>
            </a:endParaRPr>
          </a:p>
          <a:p>
            <a:r>
              <a:rPr lang="en-GB" dirty="0">
                <a:solidFill>
                  <a:schemeClr val="bg1"/>
                </a:solidFill>
              </a:rPr>
              <a:t>In these types of situations, a calm, rational, controlled, and socially-sensitive approach is often more appropriate.</a:t>
            </a:r>
          </a:p>
          <a:p>
            <a:endParaRPr lang="en-US" dirty="0">
              <a:solidFill>
                <a:schemeClr val="bg1"/>
              </a:solidFill>
            </a:endParaRPr>
          </a:p>
          <a:p>
            <a:endParaRPr lang="en-US" dirty="0">
              <a:solidFill>
                <a:schemeClr val="bg1"/>
              </a:solidFill>
            </a:endParaRPr>
          </a:p>
        </p:txBody>
      </p:sp>
      <p:pic>
        <p:nvPicPr>
          <p:cNvPr id="6148" name="Picture 4" descr="Image result for fight or flight">
            <a:extLst>
              <a:ext uri="{FF2B5EF4-FFF2-40B4-BE49-F238E27FC236}">
                <a16:creationId xmlns:a16="http://schemas.microsoft.com/office/drawing/2014/main" id="{F14AE9FA-9C84-954B-8DD1-2130A881D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5367" y="930376"/>
            <a:ext cx="3685671" cy="131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71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Managing Stress</a:t>
            </a:r>
            <a:endParaRPr lang="en-US" sz="2800" b="1" dirty="0">
              <a:solidFill>
                <a:schemeClr val="bg1"/>
              </a:solidFill>
            </a:endParaRPr>
          </a:p>
        </p:txBody>
      </p:sp>
      <p:sp>
        <p:nvSpPr>
          <p:cNvPr id="2" name="TextBox 1">
            <a:extLst>
              <a:ext uri="{FF2B5EF4-FFF2-40B4-BE49-F238E27FC236}">
                <a16:creationId xmlns:a16="http://schemas.microsoft.com/office/drawing/2014/main" id="{E96FB9E6-2147-B643-86A3-546DA5095FB3}"/>
              </a:ext>
            </a:extLst>
          </p:cNvPr>
          <p:cNvSpPr txBox="1"/>
          <p:nvPr/>
        </p:nvSpPr>
        <p:spPr>
          <a:xfrm>
            <a:off x="284742" y="1219200"/>
            <a:ext cx="8021058"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CF6D3291-8D9C-8445-9825-C5A40B77E1DF}"/>
              </a:ext>
            </a:extLst>
          </p:cNvPr>
          <p:cNvSpPr txBox="1"/>
          <p:nvPr/>
        </p:nvSpPr>
        <p:spPr>
          <a:xfrm>
            <a:off x="284742" y="937233"/>
            <a:ext cx="8229600" cy="5724644"/>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Reactions to stress</a:t>
            </a:r>
          </a:p>
          <a:p>
            <a:endParaRPr lang="en-US" dirty="0">
              <a:solidFill>
                <a:schemeClr val="bg1"/>
              </a:solidFill>
            </a:endParaRPr>
          </a:p>
          <a:p>
            <a:r>
              <a:rPr lang="en-US" sz="2000" dirty="0">
                <a:solidFill>
                  <a:schemeClr val="bg1"/>
                </a:solidFill>
              </a:rPr>
              <a:t>2. General Adaptation Syndrome (GAS)</a:t>
            </a:r>
          </a:p>
          <a:p>
            <a:endParaRPr lang="en-US" sz="2000" dirty="0">
              <a:solidFill>
                <a:schemeClr val="bg1"/>
              </a:solidFill>
            </a:endParaRPr>
          </a:p>
          <a:p>
            <a:r>
              <a:rPr lang="en-GB" sz="2000" dirty="0">
                <a:solidFill>
                  <a:schemeClr val="bg1"/>
                </a:solidFill>
              </a:rPr>
              <a:t>GAS, which Hans Selye identified in 1950, is a response to long-term exposure to stress.</a:t>
            </a:r>
          </a:p>
          <a:p>
            <a:endParaRPr lang="en-GB" sz="2000" dirty="0">
              <a:solidFill>
                <a:schemeClr val="bg1"/>
              </a:solidFill>
            </a:endParaRPr>
          </a:p>
          <a:p>
            <a:r>
              <a:rPr lang="en-GB" sz="2000" dirty="0">
                <a:solidFill>
                  <a:schemeClr val="bg1"/>
                </a:solidFill>
              </a:rPr>
              <a:t>Selye found that we cope with stress in three distinct phases:</a:t>
            </a:r>
          </a:p>
          <a:p>
            <a:endParaRPr lang="en-GB" sz="2000" dirty="0">
              <a:solidFill>
                <a:schemeClr val="bg1"/>
              </a:solidFill>
            </a:endParaRPr>
          </a:p>
          <a:p>
            <a:pPr marL="342900" indent="-342900">
              <a:buFont typeface="Arial" panose="020B0604020202020204" pitchFamily="34" charset="0"/>
              <a:buChar char="•"/>
            </a:pPr>
            <a:r>
              <a:rPr lang="en-GB" sz="2000" dirty="0">
                <a:solidFill>
                  <a:schemeClr val="bg1"/>
                </a:solidFill>
              </a:rPr>
              <a:t>The alarm phase, where we react to the stressor.</a:t>
            </a:r>
          </a:p>
          <a:p>
            <a:pPr marL="342900" indent="-342900">
              <a:buFont typeface="Arial" panose="020B0604020202020204" pitchFamily="34" charset="0"/>
              <a:buChar char="•"/>
            </a:pPr>
            <a:r>
              <a:rPr lang="en-GB" sz="2000" dirty="0">
                <a:solidFill>
                  <a:schemeClr val="bg1"/>
                </a:solidFill>
              </a:rPr>
              <a:t>The resistance phase, where we adapt to, and cope with, the stressor. The body can't keep up resistance indefinitely, so our physical and emotional resources are gradually depleted.</a:t>
            </a:r>
          </a:p>
          <a:p>
            <a:pPr marL="342900" indent="-342900">
              <a:buFont typeface="Arial" panose="020B0604020202020204" pitchFamily="34" charset="0"/>
              <a:buChar char="•"/>
            </a:pPr>
            <a:r>
              <a:rPr lang="en-GB" sz="2000" dirty="0">
                <a:solidFill>
                  <a:schemeClr val="bg1"/>
                </a:solidFill>
              </a:rPr>
              <a:t>The exhaustion phase, where, eventually, we're "worn down" and we cannot function normally.</a:t>
            </a:r>
          </a:p>
          <a:p>
            <a:endParaRPr lang="en-US" sz="2000" dirty="0">
              <a:solidFill>
                <a:schemeClr val="bg1"/>
              </a:solidFill>
            </a:endParaRPr>
          </a:p>
          <a:p>
            <a:endParaRPr lang="en-US" sz="2000" dirty="0">
              <a:solidFill>
                <a:schemeClr val="bg1"/>
              </a:solidFill>
            </a:endParaRPr>
          </a:p>
        </p:txBody>
      </p:sp>
      <p:pic>
        <p:nvPicPr>
          <p:cNvPr id="7170" name="Picture 2" descr="Image result for stress">
            <a:extLst>
              <a:ext uri="{FF2B5EF4-FFF2-40B4-BE49-F238E27FC236}">
                <a16:creationId xmlns:a16="http://schemas.microsoft.com/office/drawing/2014/main" id="{FEEC62EA-BEBE-0C4A-AE33-FE8577E959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414" y="673001"/>
            <a:ext cx="2695640" cy="179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42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Managing Stress</a:t>
            </a:r>
            <a:endParaRPr lang="en-US" sz="2800" b="1" dirty="0">
              <a:solidFill>
                <a:schemeClr val="bg1"/>
              </a:solidFill>
            </a:endParaRPr>
          </a:p>
        </p:txBody>
      </p:sp>
      <p:sp>
        <p:nvSpPr>
          <p:cNvPr id="2" name="TextBox 1">
            <a:extLst>
              <a:ext uri="{FF2B5EF4-FFF2-40B4-BE49-F238E27FC236}">
                <a16:creationId xmlns:a16="http://schemas.microsoft.com/office/drawing/2014/main" id="{E96FB9E6-2147-B643-86A3-546DA5095FB3}"/>
              </a:ext>
            </a:extLst>
          </p:cNvPr>
          <p:cNvSpPr txBox="1"/>
          <p:nvPr/>
        </p:nvSpPr>
        <p:spPr>
          <a:xfrm>
            <a:off x="284742" y="1219200"/>
            <a:ext cx="8021058"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8AE87726-76F9-F942-9280-1A005C4DBDE2}"/>
              </a:ext>
            </a:extLst>
          </p:cNvPr>
          <p:cNvSpPr txBox="1"/>
          <p:nvPr/>
        </p:nvSpPr>
        <p:spPr>
          <a:xfrm>
            <a:off x="1043940" y="2286000"/>
            <a:ext cx="7261860" cy="1569660"/>
          </a:xfrm>
          <a:prstGeom prst="rect">
            <a:avLst/>
          </a:prstGeom>
          <a:noFill/>
        </p:spPr>
        <p:txBody>
          <a:bodyPr wrap="square" rtlCol="0">
            <a:spAutoFit/>
          </a:bodyPr>
          <a:lstStyle/>
          <a:p>
            <a:pPr algn="ctr"/>
            <a:r>
              <a:rPr lang="en-GB" sz="2400" i="1" dirty="0">
                <a:solidFill>
                  <a:schemeClr val="bg1"/>
                </a:solidFill>
              </a:rPr>
              <a:t>Fight or flight and GAS are actually linked – the exhaustion phase of GAS comes from an accumulation of very many fight or flight responses, over a long period of time.</a:t>
            </a:r>
            <a:endParaRPr lang="en-US" sz="2400" i="1" dirty="0">
              <a:solidFill>
                <a:schemeClr val="bg1"/>
              </a:solidFill>
            </a:endParaRPr>
          </a:p>
        </p:txBody>
      </p:sp>
      <p:pic>
        <p:nvPicPr>
          <p:cNvPr id="8194" name="Picture 2" descr="Related image">
            <a:extLst>
              <a:ext uri="{FF2B5EF4-FFF2-40B4-BE49-F238E27FC236}">
                <a16:creationId xmlns:a16="http://schemas.microsoft.com/office/drawing/2014/main" id="{E3E2ABC9-4C67-2447-A7FA-9637C85EB4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970" y="3976305"/>
            <a:ext cx="3225800" cy="2541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6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Managing Stress</a:t>
            </a:r>
            <a:endParaRPr lang="en-US" sz="2800" b="1" dirty="0">
              <a:solidFill>
                <a:schemeClr val="bg1"/>
              </a:solidFill>
            </a:endParaRPr>
          </a:p>
        </p:txBody>
      </p:sp>
      <p:sp>
        <p:nvSpPr>
          <p:cNvPr id="2" name="TextBox 1">
            <a:extLst>
              <a:ext uri="{FF2B5EF4-FFF2-40B4-BE49-F238E27FC236}">
                <a16:creationId xmlns:a16="http://schemas.microsoft.com/office/drawing/2014/main" id="{E96FB9E6-2147-B643-86A3-546DA5095FB3}"/>
              </a:ext>
            </a:extLst>
          </p:cNvPr>
          <p:cNvSpPr txBox="1"/>
          <p:nvPr/>
        </p:nvSpPr>
        <p:spPr>
          <a:xfrm>
            <a:off x="284742" y="1219200"/>
            <a:ext cx="8021058"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7457855D-1A50-E446-AC02-5E26833E30FE}"/>
              </a:ext>
            </a:extLst>
          </p:cNvPr>
          <p:cNvSpPr txBox="1"/>
          <p:nvPr/>
        </p:nvSpPr>
        <p:spPr>
          <a:xfrm>
            <a:off x="533400" y="1219200"/>
            <a:ext cx="8305800" cy="5355312"/>
          </a:xfrm>
          <a:prstGeom prst="rect">
            <a:avLst/>
          </a:prstGeom>
          <a:noFill/>
        </p:spPr>
        <p:txBody>
          <a:bodyPr wrap="square" rtlCol="0">
            <a:spAutoFit/>
          </a:bodyPr>
          <a:lstStyle/>
          <a:p>
            <a:r>
              <a:rPr lang="en-GB" sz="2400" b="1" dirty="0">
                <a:solidFill>
                  <a:schemeClr val="bg1"/>
                </a:solidFill>
              </a:rPr>
              <a:t>Signs of Stress</a:t>
            </a:r>
          </a:p>
          <a:p>
            <a:endParaRPr lang="en-GB" sz="2000" b="1" dirty="0">
              <a:solidFill>
                <a:schemeClr val="bg1"/>
              </a:solidFill>
            </a:endParaRPr>
          </a:p>
          <a:p>
            <a:r>
              <a:rPr lang="en-GB" sz="2000" dirty="0">
                <a:solidFill>
                  <a:schemeClr val="bg1"/>
                </a:solidFill>
              </a:rPr>
              <a:t>Everyone reacts to stress differently. However, some common signs and symptoms of the fight or flight response include:</a:t>
            </a:r>
          </a:p>
          <a:p>
            <a:pPr marL="285750" indent="-285750">
              <a:buFont typeface="Arial" panose="020B0604020202020204" pitchFamily="34" charset="0"/>
              <a:buChar char="•"/>
            </a:pPr>
            <a:r>
              <a:rPr lang="en-GB" sz="2000" dirty="0">
                <a:solidFill>
                  <a:schemeClr val="bg1"/>
                </a:solidFill>
              </a:rPr>
              <a:t>Frequent headaches.</a:t>
            </a:r>
          </a:p>
          <a:p>
            <a:pPr marL="285750" indent="-285750">
              <a:buFont typeface="Arial" panose="020B0604020202020204" pitchFamily="34" charset="0"/>
              <a:buChar char="•"/>
            </a:pPr>
            <a:r>
              <a:rPr lang="en-GB" sz="2000" dirty="0">
                <a:solidFill>
                  <a:schemeClr val="bg1"/>
                </a:solidFill>
              </a:rPr>
              <a:t>Cold or sweaty hands and feet.</a:t>
            </a:r>
          </a:p>
          <a:p>
            <a:pPr marL="285750" indent="-285750">
              <a:buFont typeface="Arial" panose="020B0604020202020204" pitchFamily="34" charset="0"/>
              <a:buChar char="•"/>
            </a:pPr>
            <a:r>
              <a:rPr lang="en-GB" sz="2000" dirty="0">
                <a:solidFill>
                  <a:schemeClr val="bg1"/>
                </a:solidFill>
              </a:rPr>
              <a:t>Frequent heartburn, stomach pain, or nausea.</a:t>
            </a:r>
          </a:p>
          <a:p>
            <a:pPr marL="285750" indent="-285750">
              <a:buFont typeface="Arial" panose="020B0604020202020204" pitchFamily="34" charset="0"/>
              <a:buChar char="•"/>
            </a:pPr>
            <a:r>
              <a:rPr lang="en-GB" sz="2000" dirty="0">
                <a:solidFill>
                  <a:schemeClr val="bg1"/>
                </a:solidFill>
              </a:rPr>
              <a:t>Panic attacks.</a:t>
            </a:r>
          </a:p>
          <a:p>
            <a:pPr marL="285750" indent="-285750">
              <a:buFont typeface="Arial" panose="020B0604020202020204" pitchFamily="34" charset="0"/>
              <a:buChar char="•"/>
            </a:pPr>
            <a:r>
              <a:rPr lang="en-GB" sz="2000" dirty="0">
                <a:solidFill>
                  <a:schemeClr val="bg1"/>
                </a:solidFill>
              </a:rPr>
              <a:t>Excessive sleeping, or insomnia.</a:t>
            </a:r>
          </a:p>
          <a:p>
            <a:pPr marL="285750" indent="-285750">
              <a:buFont typeface="Arial" panose="020B0604020202020204" pitchFamily="34" charset="0"/>
              <a:buChar char="•"/>
            </a:pPr>
            <a:r>
              <a:rPr lang="en-GB" sz="2000" dirty="0">
                <a:solidFill>
                  <a:schemeClr val="bg1"/>
                </a:solidFill>
              </a:rPr>
              <a:t>Persistent difficulty concentrating.</a:t>
            </a:r>
          </a:p>
          <a:p>
            <a:pPr marL="285750" indent="-285750">
              <a:buFont typeface="Arial" panose="020B0604020202020204" pitchFamily="34" charset="0"/>
              <a:buChar char="•"/>
            </a:pPr>
            <a:r>
              <a:rPr lang="en-GB" sz="2000" dirty="0">
                <a:solidFill>
                  <a:schemeClr val="bg1"/>
                </a:solidFill>
              </a:rPr>
              <a:t>Obsessive or compulsive behaviours.</a:t>
            </a:r>
          </a:p>
          <a:p>
            <a:pPr marL="285750" indent="-285750">
              <a:buFont typeface="Arial" panose="020B0604020202020204" pitchFamily="34" charset="0"/>
              <a:buChar char="•"/>
            </a:pPr>
            <a:r>
              <a:rPr lang="en-GB" sz="2000" dirty="0">
                <a:solidFill>
                  <a:schemeClr val="bg1"/>
                </a:solidFill>
              </a:rPr>
              <a:t>Social withdrawal or isolation.</a:t>
            </a:r>
          </a:p>
          <a:p>
            <a:pPr marL="285750" indent="-285750">
              <a:buFont typeface="Arial" panose="020B0604020202020204" pitchFamily="34" charset="0"/>
              <a:buChar char="•"/>
            </a:pPr>
            <a:r>
              <a:rPr lang="en-GB" sz="2000" dirty="0">
                <a:solidFill>
                  <a:schemeClr val="bg1"/>
                </a:solidFill>
              </a:rPr>
              <a:t>Constant fatigue.</a:t>
            </a:r>
          </a:p>
          <a:p>
            <a:pPr marL="285750" indent="-285750">
              <a:buFont typeface="Arial" panose="020B0604020202020204" pitchFamily="34" charset="0"/>
              <a:buChar char="•"/>
            </a:pPr>
            <a:r>
              <a:rPr lang="en-GB" sz="2000" dirty="0">
                <a:solidFill>
                  <a:schemeClr val="bg1"/>
                </a:solidFill>
              </a:rPr>
              <a:t>Irritability and angry episodes.</a:t>
            </a:r>
          </a:p>
          <a:p>
            <a:pPr marL="285750" indent="-285750">
              <a:buFont typeface="Arial" panose="020B0604020202020204" pitchFamily="34" charset="0"/>
              <a:buChar char="•"/>
            </a:pPr>
            <a:r>
              <a:rPr lang="en-GB" sz="2000" dirty="0">
                <a:solidFill>
                  <a:schemeClr val="bg1"/>
                </a:solidFill>
              </a:rPr>
              <a:t>Significant weight gain or loss.</a:t>
            </a:r>
          </a:p>
          <a:p>
            <a:pPr marL="285750" indent="-285750">
              <a:buFont typeface="Arial" panose="020B0604020202020204" pitchFamily="34" charset="0"/>
              <a:buChar char="•"/>
            </a:pPr>
            <a:r>
              <a:rPr lang="en-GB" sz="2000" dirty="0">
                <a:solidFill>
                  <a:schemeClr val="bg1"/>
                </a:solidFill>
              </a:rPr>
              <a:t>Consistent feelings of being overwhelmed or overloaded.</a:t>
            </a:r>
          </a:p>
          <a:p>
            <a:endParaRPr lang="en-US" dirty="0">
              <a:solidFill>
                <a:schemeClr val="bg1"/>
              </a:solidFill>
            </a:endParaRPr>
          </a:p>
        </p:txBody>
      </p:sp>
      <p:pic>
        <p:nvPicPr>
          <p:cNvPr id="4098" name="Picture 2" descr="Image result for stress">
            <a:extLst>
              <a:ext uri="{FF2B5EF4-FFF2-40B4-BE49-F238E27FC236}">
                <a16:creationId xmlns:a16="http://schemas.microsoft.com/office/drawing/2014/main" id="{BD7A9238-FCC6-7F4D-AEF5-C3A9B3E43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5845" y="2590800"/>
            <a:ext cx="34925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69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full logo white-01.png"/>
          <p:cNvPicPr>
            <a:picLocks noChangeAspect="1"/>
          </p:cNvPicPr>
          <p:nvPr/>
        </p:nvPicPr>
        <p:blipFill>
          <a:blip r:embed="rId3"/>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Managing Stress</a:t>
            </a:r>
            <a:endParaRPr lang="en-US" sz="2800" b="1" dirty="0">
              <a:solidFill>
                <a:schemeClr val="bg1"/>
              </a:solidFill>
            </a:endParaRPr>
          </a:p>
        </p:txBody>
      </p:sp>
      <p:sp>
        <p:nvSpPr>
          <p:cNvPr id="2" name="TextBox 1">
            <a:extLst>
              <a:ext uri="{FF2B5EF4-FFF2-40B4-BE49-F238E27FC236}">
                <a16:creationId xmlns:a16="http://schemas.microsoft.com/office/drawing/2014/main" id="{E96FB9E6-2147-B643-86A3-546DA5095FB3}"/>
              </a:ext>
            </a:extLst>
          </p:cNvPr>
          <p:cNvSpPr txBox="1"/>
          <p:nvPr/>
        </p:nvSpPr>
        <p:spPr>
          <a:xfrm>
            <a:off x="300508" y="1254669"/>
            <a:ext cx="8021058" cy="5509200"/>
          </a:xfrm>
          <a:prstGeom prst="rect">
            <a:avLst/>
          </a:prstGeom>
          <a:noFill/>
        </p:spPr>
        <p:txBody>
          <a:bodyPr wrap="square" rtlCol="0">
            <a:spAutoFit/>
          </a:bodyPr>
          <a:lstStyle/>
          <a:p>
            <a:r>
              <a:rPr lang="en-GB" sz="2000" b="1" dirty="0">
                <a:solidFill>
                  <a:schemeClr val="bg1"/>
                </a:solidFill>
              </a:rPr>
              <a:t>How to Manage Stress</a:t>
            </a:r>
          </a:p>
          <a:p>
            <a:endParaRPr lang="en-US" sz="2000" dirty="0">
              <a:solidFill>
                <a:schemeClr val="bg1"/>
              </a:solidFill>
            </a:endParaRPr>
          </a:p>
          <a:p>
            <a:pPr marL="342900" indent="-342900">
              <a:buAutoNum type="arabicPeriod"/>
            </a:pPr>
            <a:r>
              <a:rPr lang="en-US" sz="2000" dirty="0">
                <a:solidFill>
                  <a:schemeClr val="bg1"/>
                </a:solidFill>
              </a:rPr>
              <a:t>Action-oriented approaches</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Managing your time</a:t>
            </a:r>
          </a:p>
          <a:p>
            <a:pPr marL="285750" indent="-285750">
              <a:buFont typeface="Arial" panose="020B0604020202020204" pitchFamily="34" charset="0"/>
              <a:buChar char="•"/>
            </a:pPr>
            <a:r>
              <a:rPr lang="en-US" sz="2000" dirty="0">
                <a:solidFill>
                  <a:schemeClr val="bg1"/>
                </a:solidFill>
              </a:rPr>
              <a:t>Managing other people</a:t>
            </a:r>
          </a:p>
          <a:p>
            <a:pPr marL="285750" indent="-285750">
              <a:buFont typeface="Arial" panose="020B0604020202020204" pitchFamily="34" charset="0"/>
              <a:buChar char="•"/>
            </a:pPr>
            <a:r>
              <a:rPr lang="en-US" sz="2000" dirty="0">
                <a:solidFill>
                  <a:schemeClr val="bg1"/>
                </a:solidFill>
              </a:rPr>
              <a:t>Managing your working environment</a:t>
            </a:r>
          </a:p>
          <a:p>
            <a:endParaRPr lang="en-US" sz="2000" dirty="0">
              <a:solidFill>
                <a:schemeClr val="bg1"/>
              </a:solidFill>
            </a:endParaRPr>
          </a:p>
          <a:p>
            <a:endParaRPr lang="en-US" sz="2000" dirty="0">
              <a:solidFill>
                <a:schemeClr val="bg1"/>
              </a:solidFill>
            </a:endParaRPr>
          </a:p>
          <a:p>
            <a:r>
              <a:rPr lang="en-US" sz="2000" dirty="0">
                <a:solidFill>
                  <a:schemeClr val="bg1"/>
                </a:solidFill>
              </a:rPr>
              <a:t>2. Emotion-oriented approaches</a:t>
            </a:r>
          </a:p>
          <a:p>
            <a:endParaRPr lang="en-US" sz="2000" dirty="0">
              <a:solidFill>
                <a:schemeClr val="bg1"/>
              </a:solidFill>
            </a:endParaRPr>
          </a:p>
          <a:p>
            <a:pPr marL="285750" indent="-285750">
              <a:buFont typeface="Arial" panose="020B0604020202020204" pitchFamily="34" charset="0"/>
              <a:buChar char="•"/>
            </a:pPr>
            <a:r>
              <a:rPr lang="en-GB" sz="2000" dirty="0">
                <a:solidFill>
                  <a:schemeClr val="bg1"/>
                </a:solidFill>
              </a:rPr>
              <a:t>Change how you think about stressful situations</a:t>
            </a:r>
          </a:p>
          <a:p>
            <a:pPr marL="285750" indent="-285750">
              <a:buFont typeface="Arial" panose="020B0604020202020204" pitchFamily="34" charset="0"/>
              <a:buChar char="•"/>
            </a:pPr>
            <a:r>
              <a:rPr lang="en-GB" sz="2000" dirty="0">
                <a:solidFill>
                  <a:schemeClr val="bg1"/>
                </a:solidFill>
              </a:rPr>
              <a:t>Overcome short-term negative thinking, so that you feel more positive about stressful situations.</a:t>
            </a:r>
            <a:endParaRPr lang="en-US" sz="2000"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3076" name="Picture 4" descr="Image result for stress">
            <a:extLst>
              <a:ext uri="{FF2B5EF4-FFF2-40B4-BE49-F238E27FC236}">
                <a16:creationId xmlns:a16="http://schemas.microsoft.com/office/drawing/2014/main" id="{B632E638-A77D-B24C-90B4-D5A75537F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283572"/>
            <a:ext cx="4536742" cy="307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16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Image result for stress">
            <a:extLst>
              <a:ext uri="{FF2B5EF4-FFF2-40B4-BE49-F238E27FC236}">
                <a16:creationId xmlns:a16="http://schemas.microsoft.com/office/drawing/2014/main" id="{C78AAFD4-0E60-0246-B18C-27C0D4542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391777"/>
            <a:ext cx="3816477"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ull logo white-01.png"/>
          <p:cNvPicPr>
            <a:picLocks noChangeAspect="1"/>
          </p:cNvPicPr>
          <p:nvPr/>
        </p:nvPicPr>
        <p:blipFill>
          <a:blip r:embed="rId4"/>
          <a:stretch>
            <a:fillRect/>
          </a:stretch>
        </p:blipFill>
        <p:spPr>
          <a:xfrm>
            <a:off x="8153400" y="121589"/>
            <a:ext cx="1600200" cy="655652"/>
          </a:xfrm>
          <a:prstGeom prst="rect">
            <a:avLst/>
          </a:prstGeom>
        </p:spPr>
      </p:pic>
      <p:sp>
        <p:nvSpPr>
          <p:cNvPr id="9" name="Title 7">
            <a:extLst>
              <a:ext uri="{FF2B5EF4-FFF2-40B4-BE49-F238E27FC236}">
                <a16:creationId xmlns:a16="http://schemas.microsoft.com/office/drawing/2014/main" id="{E22013C5-C336-E040-8EED-CE489309FA48}"/>
              </a:ext>
            </a:extLst>
          </p:cNvPr>
          <p:cNvSpPr txBox="1">
            <a:spLocks/>
          </p:cNvSpPr>
          <p:nvPr/>
        </p:nvSpPr>
        <p:spPr>
          <a:xfrm>
            <a:off x="284742" y="339937"/>
            <a:ext cx="7869795" cy="6963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bg1"/>
                </a:solidFill>
              </a:rPr>
              <a:t>LEAD Myself – Managing Stress</a:t>
            </a:r>
            <a:endParaRPr lang="en-US" sz="2800" b="1" dirty="0">
              <a:solidFill>
                <a:schemeClr val="bg1"/>
              </a:solidFill>
            </a:endParaRPr>
          </a:p>
        </p:txBody>
      </p:sp>
      <p:sp>
        <p:nvSpPr>
          <p:cNvPr id="2" name="TextBox 1">
            <a:extLst>
              <a:ext uri="{FF2B5EF4-FFF2-40B4-BE49-F238E27FC236}">
                <a16:creationId xmlns:a16="http://schemas.microsoft.com/office/drawing/2014/main" id="{E96FB9E6-2147-B643-86A3-546DA5095FB3}"/>
              </a:ext>
            </a:extLst>
          </p:cNvPr>
          <p:cNvSpPr txBox="1"/>
          <p:nvPr/>
        </p:nvSpPr>
        <p:spPr>
          <a:xfrm>
            <a:off x="284742" y="1219200"/>
            <a:ext cx="8021058" cy="369332"/>
          </a:xfrm>
          <a:prstGeom prst="rect">
            <a:avLst/>
          </a:prstGeom>
          <a:noFill/>
        </p:spPr>
        <p:txBody>
          <a:bodyPr wrap="square" rtlCol="0">
            <a:spAutoFit/>
          </a:bodyPr>
          <a:lstStyle/>
          <a:p>
            <a:endParaRPr lang="en-US" dirty="0"/>
          </a:p>
        </p:txBody>
      </p:sp>
      <p:sp>
        <p:nvSpPr>
          <p:cNvPr id="3" name="Rectangle 2">
            <a:extLst>
              <a:ext uri="{FF2B5EF4-FFF2-40B4-BE49-F238E27FC236}">
                <a16:creationId xmlns:a16="http://schemas.microsoft.com/office/drawing/2014/main" id="{1A3E721F-3739-094D-B36A-1FAEA1BB5D17}"/>
              </a:ext>
            </a:extLst>
          </p:cNvPr>
          <p:cNvSpPr/>
          <p:nvPr/>
        </p:nvSpPr>
        <p:spPr>
          <a:xfrm>
            <a:off x="284742" y="1052087"/>
            <a:ext cx="8451982" cy="5324535"/>
          </a:xfrm>
          <a:prstGeom prst="rect">
            <a:avLst/>
          </a:prstGeom>
        </p:spPr>
        <p:txBody>
          <a:bodyPr wrap="square">
            <a:spAutoFit/>
          </a:bodyPr>
          <a:lstStyle/>
          <a:p>
            <a:r>
              <a:rPr lang="en-US" sz="2000" b="1" dirty="0">
                <a:solidFill>
                  <a:schemeClr val="bg1"/>
                </a:solidFill>
              </a:rPr>
              <a:t>How to Manage Stress</a:t>
            </a:r>
          </a:p>
          <a:p>
            <a:endParaRPr lang="en-US" sz="2000" dirty="0">
              <a:solidFill>
                <a:schemeClr val="bg1"/>
              </a:solidFill>
            </a:endParaRPr>
          </a:p>
          <a:p>
            <a:r>
              <a:rPr lang="en-US" sz="2000" dirty="0">
                <a:solidFill>
                  <a:schemeClr val="bg1"/>
                </a:solidFill>
              </a:rPr>
              <a:t>3. Acceptance Oriented Approaches</a:t>
            </a:r>
          </a:p>
          <a:p>
            <a:endParaRPr lang="en-US" sz="2000" dirty="0">
              <a:solidFill>
                <a:schemeClr val="bg1"/>
              </a:solidFill>
            </a:endParaRPr>
          </a:p>
          <a:p>
            <a:pPr marL="285750" indent="-285750">
              <a:buFont typeface="Arial" panose="020B0604020202020204" pitchFamily="34" charset="0"/>
              <a:buChar char="•"/>
            </a:pPr>
            <a:r>
              <a:rPr lang="en-GB" sz="2000" dirty="0">
                <a:solidFill>
                  <a:schemeClr val="bg1"/>
                </a:solidFill>
              </a:rPr>
              <a:t>Apply to situations where you have no power to change what </a:t>
            </a:r>
          </a:p>
          <a:p>
            <a:r>
              <a:rPr lang="en-GB" sz="2000" dirty="0">
                <a:solidFill>
                  <a:schemeClr val="bg1"/>
                </a:solidFill>
              </a:rPr>
              <a:t>happens, and where situations are genuinely bad.</a:t>
            </a:r>
          </a:p>
          <a:p>
            <a:endParaRPr lang="en-GB" sz="2000" dirty="0">
              <a:solidFill>
                <a:schemeClr val="bg1"/>
              </a:solidFill>
            </a:endParaRPr>
          </a:p>
          <a:p>
            <a:pPr marL="285750" indent="-285750">
              <a:buFont typeface="Arial" panose="020B0604020202020204" pitchFamily="34" charset="0"/>
              <a:buChar char="•"/>
            </a:pPr>
            <a:r>
              <a:rPr lang="en-GB" sz="2000" dirty="0">
                <a:solidFill>
                  <a:schemeClr val="bg1"/>
                </a:solidFill>
              </a:rPr>
              <a:t>Build your </a:t>
            </a:r>
            <a:r>
              <a:rPr lang="en-GB" sz="2000" dirty="0" err="1">
                <a:solidFill>
                  <a:schemeClr val="bg1"/>
                </a:solidFill>
              </a:rPr>
              <a:t>defenses</a:t>
            </a:r>
            <a:r>
              <a:rPr lang="en-GB" sz="2000" dirty="0">
                <a:solidFill>
                  <a:schemeClr val="bg1"/>
                </a:solidFill>
              </a:rPr>
              <a:t> against stress:</a:t>
            </a:r>
          </a:p>
          <a:p>
            <a:endParaRPr lang="en-GB" sz="2000" dirty="0">
              <a:solidFill>
                <a:schemeClr val="bg1"/>
              </a:solidFill>
            </a:endParaRPr>
          </a:p>
          <a:p>
            <a:pPr marL="285750" indent="-285750">
              <a:buFont typeface="Wingdings" pitchFamily="2" charset="2"/>
              <a:buChar char="ü"/>
            </a:pPr>
            <a:r>
              <a:rPr lang="en-GB" sz="2000" dirty="0">
                <a:solidFill>
                  <a:schemeClr val="bg1"/>
                </a:solidFill>
              </a:rPr>
              <a:t>Use techniques like </a:t>
            </a:r>
            <a:r>
              <a:rPr lang="en-GB" sz="2000" dirty="0">
                <a:solidFill>
                  <a:schemeClr val="bg1"/>
                </a:solidFill>
                <a:hlinkClick r:id="rId5">
                  <a:extLst>
                    <a:ext uri="{A12FA001-AC4F-418D-AE19-62706E023703}">
                      <ahyp:hlinkClr xmlns:ahyp="http://schemas.microsoft.com/office/drawing/2018/hyperlinkcolor" val="tx"/>
                    </a:ext>
                  </a:extLst>
                </a:hlinkClick>
              </a:rPr>
              <a:t>meditation</a:t>
            </a:r>
            <a:endParaRPr lang="en-GB" sz="2000" dirty="0">
              <a:solidFill>
                <a:schemeClr val="bg1"/>
              </a:solidFill>
            </a:endParaRPr>
          </a:p>
          <a:p>
            <a:pPr marL="285750" indent="-285750">
              <a:buFont typeface="Wingdings" pitchFamily="2" charset="2"/>
              <a:buChar char="ü"/>
            </a:pPr>
            <a:r>
              <a:rPr lang="en-GB" sz="2000" dirty="0">
                <a:solidFill>
                  <a:schemeClr val="bg1"/>
                </a:solidFill>
              </a:rPr>
              <a:t>and </a:t>
            </a:r>
            <a:r>
              <a:rPr lang="en-GB" sz="2000" dirty="0">
                <a:solidFill>
                  <a:schemeClr val="bg1"/>
                </a:solidFill>
                <a:hlinkClick r:id="rId6">
                  <a:extLst>
                    <a:ext uri="{A12FA001-AC4F-418D-AE19-62706E023703}">
                      <ahyp:hlinkClr xmlns:ahyp="http://schemas.microsoft.com/office/drawing/2018/hyperlinkcolor" val="tx"/>
                    </a:ext>
                  </a:extLst>
                </a:hlinkClick>
              </a:rPr>
              <a:t>physical relaxation</a:t>
            </a:r>
            <a:r>
              <a:rPr lang="en-GB" sz="2000" dirty="0">
                <a:solidFill>
                  <a:schemeClr val="bg1"/>
                </a:solidFill>
              </a:rPr>
              <a:t> to calm yourself when you feel stressed. </a:t>
            </a:r>
          </a:p>
          <a:p>
            <a:pPr marL="285750" indent="-285750">
              <a:buFont typeface="Wingdings" pitchFamily="2" charset="2"/>
              <a:buChar char="ü"/>
            </a:pPr>
            <a:r>
              <a:rPr lang="en-GB" sz="2000" dirty="0">
                <a:solidFill>
                  <a:schemeClr val="bg1"/>
                </a:solidFill>
              </a:rPr>
              <a:t>Take advantage of your </a:t>
            </a:r>
            <a:r>
              <a:rPr lang="en-GB" sz="2000" dirty="0">
                <a:solidFill>
                  <a:schemeClr val="bg1"/>
                </a:solidFill>
                <a:hlinkClick r:id="rId7">
                  <a:extLst>
                    <a:ext uri="{A12FA001-AC4F-418D-AE19-62706E023703}">
                      <ahyp:hlinkClr xmlns:ahyp="http://schemas.microsoft.com/office/drawing/2018/hyperlinkcolor" val="tx"/>
                    </a:ext>
                  </a:extLst>
                </a:hlinkClick>
              </a:rPr>
              <a:t>support network</a:t>
            </a:r>
            <a:r>
              <a:rPr lang="en-GB" sz="2000" dirty="0">
                <a:solidFill>
                  <a:schemeClr val="bg1"/>
                </a:solidFill>
              </a:rPr>
              <a:t> – this could include your friends and family, as well as people at work and professional providers, such as </a:t>
            </a:r>
            <a:r>
              <a:rPr lang="en-GB" sz="2000" dirty="0" err="1">
                <a:solidFill>
                  <a:schemeClr val="bg1"/>
                </a:solidFill>
              </a:rPr>
              <a:t>counselors</a:t>
            </a:r>
            <a:r>
              <a:rPr lang="en-GB" sz="2000" dirty="0">
                <a:solidFill>
                  <a:schemeClr val="bg1"/>
                </a:solidFill>
              </a:rPr>
              <a:t> or family doctors. </a:t>
            </a:r>
          </a:p>
          <a:p>
            <a:pPr marL="285750" indent="-285750">
              <a:buFont typeface="Wingdings" pitchFamily="2" charset="2"/>
              <a:buChar char="ü"/>
            </a:pPr>
            <a:r>
              <a:rPr lang="en-GB" sz="2000" dirty="0">
                <a:solidFill>
                  <a:schemeClr val="bg1"/>
                </a:solidFill>
              </a:rPr>
              <a:t>Get enough </a:t>
            </a:r>
            <a:r>
              <a:rPr lang="en-GB" sz="2000" dirty="0">
                <a:solidFill>
                  <a:schemeClr val="bg1"/>
                </a:solidFill>
                <a:hlinkClick r:id="rId8">
                  <a:extLst>
                    <a:ext uri="{A12FA001-AC4F-418D-AE19-62706E023703}">
                      <ahyp:hlinkClr xmlns:ahyp="http://schemas.microsoft.com/office/drawing/2018/hyperlinkcolor" val="tx"/>
                    </a:ext>
                  </a:extLst>
                </a:hlinkClick>
              </a:rPr>
              <a:t>exercise</a:t>
            </a:r>
            <a:r>
              <a:rPr lang="en-GB" sz="2000" dirty="0">
                <a:solidFill>
                  <a:schemeClr val="bg1"/>
                </a:solidFill>
              </a:rPr>
              <a:t> and </a:t>
            </a:r>
            <a:r>
              <a:rPr lang="en-GB" sz="2000" dirty="0">
                <a:solidFill>
                  <a:schemeClr val="bg1"/>
                </a:solidFill>
                <a:hlinkClick r:id="rId9">
                  <a:extLst>
                    <a:ext uri="{A12FA001-AC4F-418D-AE19-62706E023703}">
                      <ahyp:hlinkClr xmlns:ahyp="http://schemas.microsoft.com/office/drawing/2018/hyperlinkcolor" val="tx"/>
                    </a:ext>
                  </a:extLst>
                </a:hlinkClick>
              </a:rPr>
              <a:t>sleep</a:t>
            </a:r>
            <a:r>
              <a:rPr lang="en-GB" sz="2000" dirty="0">
                <a:solidFill>
                  <a:schemeClr val="bg1"/>
                </a:solidFill>
              </a:rPr>
              <a:t>, and learn how to make the most of your </a:t>
            </a:r>
            <a:r>
              <a:rPr lang="en-GB" sz="2000" dirty="0">
                <a:solidFill>
                  <a:schemeClr val="bg1"/>
                </a:solidFill>
                <a:hlinkClick r:id="rId10">
                  <a:extLst>
                    <a:ext uri="{A12FA001-AC4F-418D-AE19-62706E023703}">
                      <ahyp:hlinkClr xmlns:ahyp="http://schemas.microsoft.com/office/drawing/2018/hyperlinkcolor" val="tx"/>
                    </a:ext>
                  </a:extLst>
                </a:hlinkClick>
              </a:rPr>
              <a:t>down time</a:t>
            </a:r>
            <a:r>
              <a:rPr lang="en-GB" sz="2000" dirty="0">
                <a:solidFill>
                  <a:schemeClr val="bg1"/>
                </a:solidFill>
              </a:rPr>
              <a:t>, so that you can recover from stressful events. Learn how to </a:t>
            </a:r>
            <a:r>
              <a:rPr lang="en-GB" sz="2000" dirty="0">
                <a:solidFill>
                  <a:schemeClr val="bg1"/>
                </a:solidFill>
                <a:hlinkClick r:id="rId11">
                  <a:extLst>
                    <a:ext uri="{A12FA001-AC4F-418D-AE19-62706E023703}">
                      <ahyp:hlinkClr xmlns:ahyp="http://schemas.microsoft.com/office/drawing/2018/hyperlinkcolor" val="tx"/>
                    </a:ext>
                  </a:extLst>
                </a:hlinkClick>
              </a:rPr>
              <a:t>cope with change</a:t>
            </a:r>
            <a:r>
              <a:rPr lang="en-GB" sz="2000" dirty="0">
                <a:solidFill>
                  <a:schemeClr val="bg1"/>
                </a:solidFill>
              </a:rPr>
              <a:t> and </a:t>
            </a:r>
            <a:r>
              <a:rPr lang="en-GB" sz="2000" dirty="0">
                <a:solidFill>
                  <a:schemeClr val="bg1"/>
                </a:solidFill>
                <a:hlinkClick r:id="rId12">
                  <a:extLst>
                    <a:ext uri="{A12FA001-AC4F-418D-AE19-62706E023703}">
                      <ahyp:hlinkClr xmlns:ahyp="http://schemas.microsoft.com/office/drawing/2018/hyperlinkcolor" val="tx"/>
                    </a:ext>
                  </a:extLst>
                </a:hlinkClick>
              </a:rPr>
              <a:t>build resilience</a:t>
            </a:r>
            <a:r>
              <a:rPr lang="en-GB" sz="2000" dirty="0">
                <a:solidFill>
                  <a:schemeClr val="bg1"/>
                </a:solidFill>
              </a:rPr>
              <a:t>, so that you can overcome setbacks.</a:t>
            </a:r>
            <a:endParaRPr lang="en-US" sz="2000" dirty="0">
              <a:solidFill>
                <a:schemeClr val="bg1"/>
              </a:solidFill>
            </a:endParaRPr>
          </a:p>
        </p:txBody>
      </p:sp>
    </p:spTree>
    <p:extLst>
      <p:ext uri="{BB962C8B-B14F-4D97-AF65-F5344CB8AC3E}">
        <p14:creationId xmlns:p14="http://schemas.microsoft.com/office/powerpoint/2010/main" val="1663188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2533</TotalTime>
  <Words>1337</Words>
  <Application>Microsoft Macintosh PowerPoint</Application>
  <PresentationFormat>A4 Paper (210x297 mm)</PresentationFormat>
  <Paragraphs>166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PowerPoint Presentation</vt:lpstr>
      <vt:lpstr>LEAD Myself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Rhoda Phillips</dc:creator>
  <cp:lastModifiedBy>Rhoda Phillips</cp:lastModifiedBy>
  <cp:revision>23</cp:revision>
  <dcterms:created xsi:type="dcterms:W3CDTF">2018-12-30T23:22:53Z</dcterms:created>
  <dcterms:modified xsi:type="dcterms:W3CDTF">2019-01-03T16:47:04Z</dcterms:modified>
</cp:coreProperties>
</file>