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69" r:id="rId2"/>
    <p:sldId id="359" r:id="rId3"/>
    <p:sldId id="408" r:id="rId4"/>
    <p:sldId id="419" r:id="rId5"/>
    <p:sldId id="417" r:id="rId6"/>
    <p:sldId id="418" r:id="rId7"/>
    <p:sldId id="420" r:id="rId8"/>
    <p:sldId id="416" r:id="rId9"/>
    <p:sldId id="421" r:id="rId10"/>
    <p:sldId id="371" r:id="rId11"/>
    <p:sldId id="407" r:id="rId1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eks, Claire: WCC" initials="WCW" lastIdx="5" clrIdx="0">
    <p:extLst>
      <p:ext uri="{19B8F6BF-5375-455C-9EA6-DF929625EA0E}">
        <p15:presenceInfo xmlns:p15="http://schemas.microsoft.com/office/powerpoint/2012/main" userId="S-1-5-21-456465383-1416844271-3644443516-210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D600"/>
    <a:srgbClr val="23A2B3"/>
    <a:srgbClr val="00839B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10" autoAdjust="0"/>
    <p:restoredTop sz="90866" autoAdjust="0"/>
  </p:normalViewPr>
  <p:slideViewPr>
    <p:cSldViewPr>
      <p:cViewPr varScale="1">
        <p:scale>
          <a:sx n="81" d="100"/>
          <a:sy n="81" d="100"/>
        </p:scale>
        <p:origin x="512" y="19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1AA75-E804-496C-8CC1-8A0B2C099E1D}" type="datetimeFigureOut">
              <a:rPr lang="en-GB" smtClean="0"/>
              <a:t>11/01/2019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3B098-AAC4-48D5-9EAD-1725F10BBC3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936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/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3B098-AAC4-48D5-9EAD-1725F10BBC33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596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</a:t>
            </a:r>
            <a:r>
              <a:rPr lang="en-US" baseline="0" dirty="0"/>
              <a:t> to check review these.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AE012-692E-4AD1-ABF2-AFD022F64FF0}" type="slidenum">
              <a:rPr lang="en-GB" altLang="en-US" smtClean="0"/>
              <a:pPr/>
              <a:t>11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22387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</a:t>
            </a:r>
            <a:r>
              <a:rPr lang="en-US" baseline="0" dirty="0"/>
              <a:t> to check review these.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AE012-692E-4AD1-ABF2-AFD022F64FF0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14923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</a:t>
            </a:r>
            <a:r>
              <a:rPr lang="en-US" baseline="0" dirty="0"/>
              <a:t> to check review these.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AE012-692E-4AD1-ABF2-AFD022F64FF0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42155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</a:t>
            </a:r>
            <a:r>
              <a:rPr lang="en-US" baseline="0" dirty="0"/>
              <a:t> to check review these.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AE012-692E-4AD1-ABF2-AFD022F64FF0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61059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</a:t>
            </a:r>
            <a:r>
              <a:rPr lang="en-US" baseline="0" dirty="0"/>
              <a:t> to check review these.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AE012-692E-4AD1-ABF2-AFD022F64FF0}" type="slidenum">
              <a:rPr lang="en-GB" altLang="en-US" smtClean="0"/>
              <a:pPr/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12950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</a:t>
            </a:r>
            <a:r>
              <a:rPr lang="en-US" baseline="0" dirty="0"/>
              <a:t> to check review these.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AE012-692E-4AD1-ABF2-AFD022F64FF0}" type="slidenum">
              <a:rPr lang="en-GB" altLang="en-US" smtClean="0"/>
              <a:pPr/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49087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</a:t>
            </a:r>
            <a:r>
              <a:rPr lang="en-US" baseline="0" dirty="0"/>
              <a:t> to check review these.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AE012-692E-4AD1-ABF2-AFD022F64FF0}" type="slidenum">
              <a:rPr lang="en-GB" altLang="en-US" smtClean="0"/>
              <a:pPr/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52435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</a:t>
            </a:r>
            <a:r>
              <a:rPr lang="en-US" baseline="0" dirty="0"/>
              <a:t> to check review these.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AE012-692E-4AD1-ABF2-AFD022F64FF0}" type="slidenum">
              <a:rPr lang="en-GB" altLang="en-US" smtClean="0"/>
              <a:pPr/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34073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</a:t>
            </a:r>
            <a:r>
              <a:rPr lang="en-US" baseline="0" dirty="0"/>
              <a:t> to check review these.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AE012-692E-4AD1-ABF2-AFD022F64FF0}" type="slidenum">
              <a:rPr lang="en-GB" altLang="en-US" smtClean="0"/>
              <a:pPr/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3929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68BD-D840-42AD-8506-8574DD332F02}" type="datetimeFigureOut">
              <a:rPr lang="en-US" smtClean="0"/>
              <a:t>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27F1-A313-4EB5-A130-B4BB16ACCBE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68BD-D840-42AD-8506-8574DD332F02}" type="datetimeFigureOut">
              <a:rPr lang="en-US" smtClean="0"/>
              <a:t>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27F1-A313-4EB5-A130-B4BB16ACCBE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68BD-D840-42AD-8506-8574DD332F02}" type="datetimeFigureOut">
              <a:rPr lang="en-US" smtClean="0"/>
              <a:t>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27F1-A313-4EB5-A130-B4BB16ACCBE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D55263-E552-4353-A21E-F6BE3ED38270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/>
              <a:t>© Mind Gym  </a:t>
            </a:r>
          </a:p>
        </p:txBody>
      </p:sp>
    </p:spTree>
    <p:extLst>
      <p:ext uri="{BB962C8B-B14F-4D97-AF65-F5344CB8AC3E}">
        <p14:creationId xmlns:p14="http://schemas.microsoft.com/office/powerpoint/2010/main" val="3447747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68BD-D840-42AD-8506-8574DD332F02}" type="datetimeFigureOut">
              <a:rPr lang="en-US" smtClean="0"/>
              <a:t>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27F1-A313-4EB5-A130-B4BB16ACCBE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68BD-D840-42AD-8506-8574DD332F02}" type="datetimeFigureOut">
              <a:rPr lang="en-US" smtClean="0"/>
              <a:t>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27F1-A313-4EB5-A130-B4BB16ACCBE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68BD-D840-42AD-8506-8574DD332F02}" type="datetimeFigureOut">
              <a:rPr lang="en-US" smtClean="0"/>
              <a:t>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27F1-A313-4EB5-A130-B4BB16ACCBE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68BD-D840-42AD-8506-8574DD332F02}" type="datetimeFigureOut">
              <a:rPr lang="en-US" smtClean="0"/>
              <a:t>1/11/19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27F1-A313-4EB5-A130-B4BB16ACCBE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68BD-D840-42AD-8506-8574DD332F02}" type="datetimeFigureOut">
              <a:rPr lang="en-US" smtClean="0"/>
              <a:t>1/11/19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27F1-A313-4EB5-A130-B4BB16ACCBE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68BD-D840-42AD-8506-8574DD332F02}" type="datetimeFigureOut">
              <a:rPr lang="en-US" smtClean="0"/>
              <a:t>1/11/19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27F1-A313-4EB5-A130-B4BB16ACCBE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68BD-D840-42AD-8506-8574DD332F02}" type="datetimeFigureOut">
              <a:rPr lang="en-US" smtClean="0"/>
              <a:t>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27F1-A313-4EB5-A130-B4BB16ACCBE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68BD-D840-42AD-8506-8574DD332F02}" type="datetimeFigureOut">
              <a:rPr lang="en-US" smtClean="0"/>
              <a:t>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27F1-A313-4EB5-A130-B4BB16ACCBE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3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468BD-D840-42AD-8506-8574DD332F02}" type="datetimeFigureOut">
              <a:rPr lang="en-US" smtClean="0"/>
              <a:t>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627F1-A313-4EB5-A130-B4BB16ACCBE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0"/>
            <a:ext cx="6248400" cy="6858000"/>
          </a:xfrm>
          <a:prstGeom prst="rect">
            <a:avLst/>
          </a:prstGeom>
          <a:solidFill>
            <a:srgbClr val="23A2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upper corner logo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52" cy="1554483"/>
          </a:xfrm>
          <a:prstGeom prst="rect">
            <a:avLst/>
          </a:prstGeom>
        </p:spPr>
      </p:pic>
      <p:pic>
        <p:nvPicPr>
          <p:cNvPr id="7" name="Picture 6" descr="full logo white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5943600"/>
            <a:ext cx="1600200" cy="655652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86505" y="3338924"/>
            <a:ext cx="4648200" cy="158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2822" y="2603751"/>
            <a:ext cx="436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GB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LEAD Myself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5650" y="3400610"/>
            <a:ext cx="49821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Personal Effectiveness </a:t>
            </a:r>
          </a:p>
          <a:p>
            <a:endParaRPr lang="en-GB" sz="3200" b="1" dirty="0">
              <a:solidFill>
                <a:schemeClr val="bg1"/>
              </a:solidFill>
            </a:endParaRPr>
          </a:p>
          <a:p>
            <a:r>
              <a:rPr lang="en-GB" sz="2400" b="1" dirty="0">
                <a:solidFill>
                  <a:schemeClr val="bg1"/>
                </a:solidFill>
              </a:rPr>
              <a:t>Time Management </a:t>
            </a:r>
          </a:p>
          <a:p>
            <a:endParaRPr lang="en-GB" sz="3200" b="1" i="1" dirty="0">
              <a:solidFill>
                <a:schemeClr val="bg1"/>
              </a:solidFill>
            </a:endParaRPr>
          </a:p>
          <a:p>
            <a:endParaRPr lang="en-GB" sz="3200" b="1" i="1" dirty="0">
              <a:solidFill>
                <a:schemeClr val="bg1"/>
              </a:solidFill>
            </a:endParaRPr>
          </a:p>
          <a:p>
            <a:endParaRPr lang="en-GB" sz="2400" b="1" dirty="0">
              <a:solidFill>
                <a:schemeClr val="bg1"/>
              </a:solidFill>
            </a:endParaRPr>
          </a:p>
          <a:p>
            <a:endParaRPr lang="en-GB" sz="2400" b="1" dirty="0">
              <a:solidFill>
                <a:schemeClr val="bg1"/>
              </a:solidFill>
            </a:endParaRPr>
          </a:p>
          <a:p>
            <a:endParaRPr lang="en-GB" sz="2400" b="1" dirty="0">
              <a:solidFill>
                <a:schemeClr val="bg1"/>
              </a:solidFill>
            </a:endParaRPr>
          </a:p>
          <a:p>
            <a:endParaRPr lang="en-GB" sz="2400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Image result for time management">
            <a:extLst>
              <a:ext uri="{FF2B5EF4-FFF2-40B4-BE49-F238E27FC236}">
                <a16:creationId xmlns:a16="http://schemas.microsoft.com/office/drawing/2014/main" id="{543B15FF-5108-2840-9D20-EC952507A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010756"/>
            <a:ext cx="6068490" cy="277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460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full logo white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21589"/>
            <a:ext cx="1600200" cy="655652"/>
          </a:xfrm>
          <a:prstGeom prst="rect">
            <a:avLst/>
          </a:prstGeom>
        </p:spPr>
      </p:pic>
      <p:sp>
        <p:nvSpPr>
          <p:cNvPr id="9" name="Title 7">
            <a:extLst>
              <a:ext uri="{FF2B5EF4-FFF2-40B4-BE49-F238E27FC236}">
                <a16:creationId xmlns:a16="http://schemas.microsoft.com/office/drawing/2014/main" id="{E22013C5-C336-E040-8EED-CE489309FA48}"/>
              </a:ext>
            </a:extLst>
          </p:cNvPr>
          <p:cNvSpPr txBox="1">
            <a:spLocks/>
          </p:cNvSpPr>
          <p:nvPr/>
        </p:nvSpPr>
        <p:spPr>
          <a:xfrm>
            <a:off x="284742" y="339937"/>
            <a:ext cx="7869795" cy="696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solidFill>
                  <a:schemeClr val="bg1"/>
                </a:solidFill>
              </a:rPr>
              <a:t>LEAD Myself – Time Management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FB9E6-2147-B643-86A3-546DA5095FB3}"/>
              </a:ext>
            </a:extLst>
          </p:cNvPr>
          <p:cNvSpPr txBox="1"/>
          <p:nvPr/>
        </p:nvSpPr>
        <p:spPr>
          <a:xfrm>
            <a:off x="284742" y="1219200"/>
            <a:ext cx="802105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Managing your time wisely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1 Use the 80/20 Rule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2. Find Your Einstein Window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3. Communicate Your Availability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4. Protect Your Window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FFC000"/>
                </a:solidFill>
              </a:rPr>
              <a:t>Watch the videos by  Tom </a:t>
            </a:r>
            <a:r>
              <a:rPr lang="en-US" sz="2400" dirty="0" err="1">
                <a:solidFill>
                  <a:srgbClr val="FFC000"/>
                </a:solidFill>
              </a:rPr>
              <a:t>Dewett</a:t>
            </a:r>
            <a:r>
              <a:rPr lang="en-US" sz="2400" dirty="0">
                <a:solidFill>
                  <a:srgbClr val="FFC000"/>
                </a:solidFill>
              </a:rPr>
              <a:t> (LinkedIn) – 11 mins</a:t>
            </a:r>
            <a:endParaRPr lang="en-US" dirty="0">
              <a:solidFill>
                <a:srgbClr val="FFC000"/>
              </a:solidFill>
            </a:endParaRPr>
          </a:p>
          <a:p>
            <a:endParaRPr lang="en-US" dirty="0"/>
          </a:p>
        </p:txBody>
      </p:sp>
      <p:pic>
        <p:nvPicPr>
          <p:cNvPr id="6146" name="Picture 2" descr="Image result for 80/20">
            <a:extLst>
              <a:ext uri="{FF2B5EF4-FFF2-40B4-BE49-F238E27FC236}">
                <a16:creationId xmlns:a16="http://schemas.microsoft.com/office/drawing/2014/main" id="{DD870A87-8A3D-5742-8EC0-7D79A7A7B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254669"/>
            <a:ext cx="2527035" cy="186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einstein">
            <a:extLst>
              <a:ext uri="{FF2B5EF4-FFF2-40B4-BE49-F238E27FC236}">
                <a16:creationId xmlns:a16="http://schemas.microsoft.com/office/drawing/2014/main" id="{53321D20-D04E-884A-853D-A01D41725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058" y="2755742"/>
            <a:ext cx="2489200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911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full logo white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21589"/>
            <a:ext cx="1600200" cy="655652"/>
          </a:xfrm>
          <a:prstGeom prst="rect">
            <a:avLst/>
          </a:prstGeom>
        </p:spPr>
      </p:pic>
      <p:sp>
        <p:nvSpPr>
          <p:cNvPr id="9" name="Title 7">
            <a:extLst>
              <a:ext uri="{FF2B5EF4-FFF2-40B4-BE49-F238E27FC236}">
                <a16:creationId xmlns:a16="http://schemas.microsoft.com/office/drawing/2014/main" id="{E22013C5-C336-E040-8EED-CE489309FA48}"/>
              </a:ext>
            </a:extLst>
          </p:cNvPr>
          <p:cNvSpPr txBox="1">
            <a:spLocks/>
          </p:cNvSpPr>
          <p:nvPr/>
        </p:nvSpPr>
        <p:spPr>
          <a:xfrm>
            <a:off x="284742" y="339937"/>
            <a:ext cx="7869795" cy="696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solidFill>
                  <a:schemeClr val="bg1"/>
                </a:solidFill>
              </a:rPr>
              <a:t>LEAD Myself – Time Management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BD3401-9F53-CD4D-9CB2-FBCFE83A1A26}"/>
              </a:ext>
            </a:extLst>
          </p:cNvPr>
          <p:cNvSpPr txBox="1"/>
          <p:nvPr/>
        </p:nvSpPr>
        <p:spPr>
          <a:xfrm>
            <a:off x="271604" y="1070480"/>
            <a:ext cx="689119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Time Management Audit</a:t>
            </a:r>
          </a:p>
          <a:p>
            <a:r>
              <a:rPr lang="en-GB" dirty="0">
                <a:solidFill>
                  <a:schemeClr val="bg1"/>
                </a:solidFill>
              </a:rPr>
              <a:t>It’s important to keep track of time, because it’s often the resource we</a:t>
            </a:r>
          </a:p>
          <a:p>
            <a:r>
              <a:rPr lang="en-GB" dirty="0">
                <a:solidFill>
                  <a:schemeClr val="bg1"/>
                </a:solidFill>
              </a:rPr>
              <a:t>have in shortest supply. Taking stock of your time will enable you to decide where</a:t>
            </a:r>
          </a:p>
          <a:p>
            <a:r>
              <a:rPr lang="en-GB" dirty="0">
                <a:solidFill>
                  <a:schemeClr val="bg1"/>
                </a:solidFill>
              </a:rPr>
              <a:t>best to allocate the precious hours you have.</a:t>
            </a:r>
            <a:endParaRPr lang="en-GB" sz="2000" i="1" dirty="0">
              <a:solidFill>
                <a:schemeClr val="bg1"/>
              </a:solidFill>
            </a:endParaRPr>
          </a:p>
          <a:p>
            <a:endParaRPr lang="en-GB" sz="2000" i="1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In this Bite-Sized Training™ session, we’ll explore how you can do this. Since you</a:t>
            </a:r>
          </a:p>
          <a:p>
            <a:r>
              <a:rPr lang="en-GB" dirty="0">
                <a:solidFill>
                  <a:schemeClr val="bg1"/>
                </a:solidFill>
              </a:rPr>
              <a:t>can’t increase the number of hours in your day, you need to be diligent about</a:t>
            </a:r>
          </a:p>
          <a:p>
            <a:r>
              <a:rPr lang="en-GB" dirty="0">
                <a:solidFill>
                  <a:schemeClr val="bg1"/>
                </a:solidFill>
              </a:rPr>
              <a:t>tracking and optimizing the time you have.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In this session, you will:</a:t>
            </a:r>
          </a:p>
          <a:p>
            <a:r>
              <a:rPr lang="en-GB" dirty="0">
                <a:solidFill>
                  <a:schemeClr val="bg1"/>
                </a:solidFill>
              </a:rPr>
              <a:t>• Complete an Activity Log, so that you can track exactly what you do.</a:t>
            </a:r>
          </a:p>
          <a:p>
            <a:r>
              <a:rPr lang="en-GB" dirty="0">
                <a:solidFill>
                  <a:schemeClr val="bg1"/>
                </a:solidFill>
              </a:rPr>
              <a:t>• </a:t>
            </a:r>
            <a:r>
              <a:rPr lang="en-GB" dirty="0" err="1">
                <a:solidFill>
                  <a:schemeClr val="bg1"/>
                </a:solidFill>
              </a:rPr>
              <a:t>Analyze</a:t>
            </a:r>
            <a:r>
              <a:rPr lang="en-GB" dirty="0">
                <a:solidFill>
                  <a:schemeClr val="bg1"/>
                </a:solidFill>
              </a:rPr>
              <a:t> the types of activities that take up most of your time.</a:t>
            </a:r>
          </a:p>
          <a:p>
            <a:r>
              <a:rPr lang="en-GB" dirty="0">
                <a:solidFill>
                  <a:schemeClr val="bg1"/>
                </a:solidFill>
              </a:rPr>
              <a:t>• Create a system to manage your inbox effectively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i="1" dirty="0">
                <a:solidFill>
                  <a:srgbClr val="FFC000"/>
                </a:solidFill>
              </a:rPr>
              <a:t>Do  Time Management Audit Bite-Sized Training (refer to Time Management Audit PDF)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sz="2000" i="1" dirty="0">
              <a:solidFill>
                <a:schemeClr val="bg1"/>
              </a:solidFill>
            </a:endParaRPr>
          </a:p>
        </p:txBody>
      </p:sp>
      <p:pic>
        <p:nvPicPr>
          <p:cNvPr id="7170" name="Picture 2" descr="Image result for audit">
            <a:extLst>
              <a:ext uri="{FF2B5EF4-FFF2-40B4-BE49-F238E27FC236}">
                <a16:creationId xmlns:a16="http://schemas.microsoft.com/office/drawing/2014/main" id="{417692BC-6EBA-A044-B9EC-0F6701278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100" y="2363548"/>
            <a:ext cx="2130903" cy="213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72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59804" y="182245"/>
            <a:ext cx="8250795" cy="696384"/>
          </a:xfrm>
        </p:spPr>
        <p:txBody>
          <a:bodyPr>
            <a:noAutofit/>
          </a:bodyPr>
          <a:lstStyle/>
          <a:p>
            <a:pPr algn="l"/>
            <a:r>
              <a:rPr lang="en-GB" sz="4000" b="1" dirty="0">
                <a:solidFill>
                  <a:schemeClr val="bg1"/>
                </a:solidFill>
              </a:rPr>
              <a:t>LEAD Myself 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37" name="Picture 36" descr="full logo white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21589"/>
            <a:ext cx="1600200" cy="655652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59806" y="1066800"/>
          <a:ext cx="9393794" cy="4236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78594">
                  <a:extLst>
                    <a:ext uri="{9D8B030D-6E8A-4147-A177-3AD203B41FA5}">
                      <a16:colId xmlns:a16="http://schemas.microsoft.com/office/drawing/2014/main" val="1489069672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769960026"/>
                    </a:ext>
                  </a:extLst>
                </a:gridCol>
                <a:gridCol w="4267199">
                  <a:extLst>
                    <a:ext uri="{9D8B030D-6E8A-4147-A177-3AD203B41FA5}">
                      <a16:colId xmlns:a16="http://schemas.microsoft.com/office/drawing/2014/main" val="3300607444"/>
                    </a:ext>
                  </a:extLst>
                </a:gridCol>
              </a:tblGrid>
              <a:tr h="215858">
                <a:tc gridSpan="3"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LEAD MYSELF - PERSONAL</a:t>
                      </a:r>
                      <a:r>
                        <a:rPr lang="en-GB" baseline="0" dirty="0">
                          <a:solidFill>
                            <a:schemeClr val="bg1"/>
                          </a:solidFill>
                        </a:rPr>
                        <a:t> EFFECTIVENESS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19019"/>
                  </a:ext>
                </a:extLst>
              </a:tr>
              <a:tr h="21585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Pre-workshop</a:t>
                      </a:r>
                      <a:r>
                        <a:rPr lang="en-GB" sz="1800" b="1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study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Programme Objectives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058932"/>
                  </a:ext>
                </a:extLst>
              </a:tr>
              <a:tr h="59436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Awareness and management of self and others</a:t>
                      </a:r>
                    </a:p>
                    <a:p>
                      <a:pPr marL="0" algn="l" defTabSz="914400" rtl="0" eaLnBrk="1" latinLnBrk="0" hangingPunct="1"/>
                      <a:endParaRPr lang="en-GB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Managing your</a:t>
                      </a:r>
                      <a:r>
                        <a:rPr lang="en-GB" sz="1800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 strategically</a:t>
                      </a:r>
                      <a:endParaRPr lang="en-GB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optimise the relationship</a:t>
                      </a:r>
                      <a:r>
                        <a:rPr lang="en-GB" sz="1800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between efficiency and effort</a:t>
                      </a:r>
                    </a:p>
                    <a:p>
                      <a:r>
                        <a:rPr lang="en-GB" sz="1800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prioritise events according to their level of importance</a:t>
                      </a:r>
                      <a:endParaRPr lang="en-GB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68940"/>
                  </a:ext>
                </a:extLst>
              </a:tr>
              <a:tr h="59436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Clarifying and managing your priorities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identify obstacles to excellent time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560108"/>
                  </a:ext>
                </a:extLst>
              </a:tr>
              <a:tr h="76200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</a:t>
                      </a:r>
                      <a:r>
                        <a:rPr lang="en-GB" sz="1800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how you deal with stress</a:t>
                      </a:r>
                      <a:endParaRPr lang="en-GB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identify how you deal</a:t>
                      </a:r>
                      <a:r>
                        <a:rPr lang="en-GB" sz="1800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 stress and its consequences on the organisation and your work</a:t>
                      </a:r>
                      <a:endParaRPr lang="en-GB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760852"/>
                  </a:ext>
                </a:extLst>
              </a:tr>
              <a:tr h="7620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Knowing yourself better to communicate 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develop self-knowledge for better communication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944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55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full logo white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21589"/>
            <a:ext cx="1600200" cy="655652"/>
          </a:xfrm>
          <a:prstGeom prst="rect">
            <a:avLst/>
          </a:prstGeom>
        </p:spPr>
      </p:pic>
      <p:sp>
        <p:nvSpPr>
          <p:cNvPr id="9" name="Title 7">
            <a:extLst>
              <a:ext uri="{FF2B5EF4-FFF2-40B4-BE49-F238E27FC236}">
                <a16:creationId xmlns:a16="http://schemas.microsoft.com/office/drawing/2014/main" id="{E22013C5-C336-E040-8EED-CE489309FA48}"/>
              </a:ext>
            </a:extLst>
          </p:cNvPr>
          <p:cNvSpPr txBox="1">
            <a:spLocks/>
          </p:cNvSpPr>
          <p:nvPr/>
        </p:nvSpPr>
        <p:spPr>
          <a:xfrm>
            <a:off x="284742" y="339937"/>
            <a:ext cx="7869795" cy="696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solidFill>
                  <a:schemeClr val="bg1"/>
                </a:solidFill>
              </a:rPr>
              <a:t>LEAD Myself – Time Management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D7A918-FF74-D94F-B8A9-A41C1E1B834E}"/>
              </a:ext>
            </a:extLst>
          </p:cNvPr>
          <p:cNvSpPr/>
          <p:nvPr/>
        </p:nvSpPr>
        <p:spPr>
          <a:xfrm>
            <a:off x="26276" y="933845"/>
            <a:ext cx="93365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GB" sz="2400" b="1" dirty="0">
              <a:solidFill>
                <a:schemeClr val="bg1"/>
              </a:solidFill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“Time management” is the process of organizing and planning how to divide your time between specific activities. Good time management enables you to work smarter – not harder – so that you get more done in less time, even when time is tight and pressures are high. Failing to manage your time damages your effectiveness and causes stress.</a:t>
            </a:r>
          </a:p>
        </p:txBody>
      </p:sp>
      <p:pic>
        <p:nvPicPr>
          <p:cNvPr id="2050" name="Picture 2" descr="Image result for time management">
            <a:extLst>
              <a:ext uri="{FF2B5EF4-FFF2-40B4-BE49-F238E27FC236}">
                <a16:creationId xmlns:a16="http://schemas.microsoft.com/office/drawing/2014/main" id="{A6A5D4CB-E4C0-BE47-AC3B-DB3CB8EA1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865" y="3429000"/>
            <a:ext cx="369626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0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full logo white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21589"/>
            <a:ext cx="1600200" cy="655652"/>
          </a:xfrm>
          <a:prstGeom prst="rect">
            <a:avLst/>
          </a:prstGeom>
        </p:spPr>
      </p:pic>
      <p:sp>
        <p:nvSpPr>
          <p:cNvPr id="9" name="Title 7">
            <a:extLst>
              <a:ext uri="{FF2B5EF4-FFF2-40B4-BE49-F238E27FC236}">
                <a16:creationId xmlns:a16="http://schemas.microsoft.com/office/drawing/2014/main" id="{E22013C5-C336-E040-8EED-CE489309FA48}"/>
              </a:ext>
            </a:extLst>
          </p:cNvPr>
          <p:cNvSpPr txBox="1">
            <a:spLocks/>
          </p:cNvSpPr>
          <p:nvPr/>
        </p:nvSpPr>
        <p:spPr>
          <a:xfrm>
            <a:off x="284742" y="339937"/>
            <a:ext cx="7869795" cy="696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solidFill>
                  <a:schemeClr val="bg1"/>
                </a:solidFill>
              </a:rPr>
              <a:t>LEAD Myself – Time Management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8C1CC6-1493-BA40-8A24-F3B31AF4FE8F}"/>
              </a:ext>
            </a:extLst>
          </p:cNvPr>
          <p:cNvSpPr/>
          <p:nvPr/>
        </p:nvSpPr>
        <p:spPr>
          <a:xfrm>
            <a:off x="289997" y="1447800"/>
            <a:ext cx="3810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Benefits of Time Management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Greater productivity and efficiency.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A better professional </a:t>
            </a:r>
            <a:r>
              <a:rPr lang="en-GB" sz="2400" dirty="0">
                <a:solidFill>
                  <a:schemeClr val="bg1"/>
                </a:solidFill>
              </a:rPr>
              <a:t>reputation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Less stress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Increased opportunities for advancement.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Greater </a:t>
            </a:r>
            <a:r>
              <a:rPr lang="en-GB" sz="2400" dirty="0">
                <a:solidFill>
                  <a:schemeClr val="bg1"/>
                </a:solidFill>
              </a:rPr>
              <a:t>opportunities</a:t>
            </a:r>
            <a:r>
              <a:rPr lang="en-GB" sz="2000" dirty="0">
                <a:solidFill>
                  <a:schemeClr val="bg1"/>
                </a:solidFill>
              </a:rPr>
              <a:t> to achieve important life and career goals.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3074" name="Picture 2" descr="Image result for time management">
            <a:extLst>
              <a:ext uri="{FF2B5EF4-FFF2-40B4-BE49-F238E27FC236}">
                <a16:creationId xmlns:a16="http://schemas.microsoft.com/office/drawing/2014/main" id="{A1EABF0F-391B-3E4A-860E-2BD63539B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09800"/>
            <a:ext cx="489857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30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full logo white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21589"/>
            <a:ext cx="1600200" cy="655652"/>
          </a:xfrm>
          <a:prstGeom prst="rect">
            <a:avLst/>
          </a:prstGeom>
        </p:spPr>
      </p:pic>
      <p:sp>
        <p:nvSpPr>
          <p:cNvPr id="9" name="Title 7">
            <a:extLst>
              <a:ext uri="{FF2B5EF4-FFF2-40B4-BE49-F238E27FC236}">
                <a16:creationId xmlns:a16="http://schemas.microsoft.com/office/drawing/2014/main" id="{E22013C5-C336-E040-8EED-CE489309FA48}"/>
              </a:ext>
            </a:extLst>
          </p:cNvPr>
          <p:cNvSpPr txBox="1">
            <a:spLocks/>
          </p:cNvSpPr>
          <p:nvPr/>
        </p:nvSpPr>
        <p:spPr>
          <a:xfrm>
            <a:off x="284742" y="339937"/>
            <a:ext cx="7869795" cy="696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solidFill>
                  <a:schemeClr val="bg1"/>
                </a:solidFill>
              </a:rPr>
              <a:t>LEAD Myself – Time Management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0F796A-20CA-6944-B855-DDBB3653ED40}"/>
              </a:ext>
            </a:extLst>
          </p:cNvPr>
          <p:cNvSpPr txBox="1"/>
          <p:nvPr/>
        </p:nvSpPr>
        <p:spPr>
          <a:xfrm>
            <a:off x="263721" y="1370495"/>
            <a:ext cx="42320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How Do Your Management Skills Stack Up?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Take the time management test to find out how effective you are in managing your time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FFC000"/>
                </a:solidFill>
              </a:rPr>
              <a:t>Refer to How is Your Time Management Test in the materials (pdf format)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428D4897-6BAC-8B45-A93E-C886CE499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021" y="1895588"/>
            <a:ext cx="4604580" cy="306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10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full logo white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21589"/>
            <a:ext cx="1600200" cy="655652"/>
          </a:xfrm>
          <a:prstGeom prst="rect">
            <a:avLst/>
          </a:prstGeom>
        </p:spPr>
      </p:pic>
      <p:sp>
        <p:nvSpPr>
          <p:cNvPr id="9" name="Title 7">
            <a:extLst>
              <a:ext uri="{FF2B5EF4-FFF2-40B4-BE49-F238E27FC236}">
                <a16:creationId xmlns:a16="http://schemas.microsoft.com/office/drawing/2014/main" id="{E22013C5-C336-E040-8EED-CE489309FA48}"/>
              </a:ext>
            </a:extLst>
          </p:cNvPr>
          <p:cNvSpPr txBox="1">
            <a:spLocks/>
          </p:cNvSpPr>
          <p:nvPr/>
        </p:nvSpPr>
        <p:spPr>
          <a:xfrm>
            <a:off x="284742" y="339937"/>
            <a:ext cx="7869795" cy="696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solidFill>
                  <a:schemeClr val="bg1"/>
                </a:solidFill>
              </a:rPr>
              <a:t>LEAD Myself – Time Management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Image result for covey's time management">
            <a:extLst>
              <a:ext uri="{FF2B5EF4-FFF2-40B4-BE49-F238E27FC236}">
                <a16:creationId xmlns:a16="http://schemas.microsoft.com/office/drawing/2014/main" id="{C8877ABC-0A45-B941-8156-702E59CF1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37" y="1852521"/>
            <a:ext cx="7049256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8BA52D-7977-C344-BA02-B43913ED0A15}"/>
              </a:ext>
            </a:extLst>
          </p:cNvPr>
          <p:cNvSpPr txBox="1"/>
          <p:nvPr/>
        </p:nvSpPr>
        <p:spPr>
          <a:xfrm>
            <a:off x="457200" y="6176477"/>
            <a:ext cx="83439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C000"/>
                </a:solidFill>
              </a:rPr>
              <a:t>Refer to the article by Steve Mueller: Covey’s Time Management Matrix Explained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9F8717-10C3-6D4A-8318-B72C9807446A}"/>
              </a:ext>
            </a:extLst>
          </p:cNvPr>
          <p:cNvSpPr txBox="1"/>
          <p:nvPr/>
        </p:nvSpPr>
        <p:spPr>
          <a:xfrm>
            <a:off x="284742" y="1070003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Covey’s Time Management Matrix Tool</a:t>
            </a:r>
          </a:p>
        </p:txBody>
      </p:sp>
    </p:spTree>
    <p:extLst>
      <p:ext uri="{BB962C8B-B14F-4D97-AF65-F5344CB8AC3E}">
        <p14:creationId xmlns:p14="http://schemas.microsoft.com/office/powerpoint/2010/main" val="3583525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covey's time management">
            <a:extLst>
              <a:ext uri="{FF2B5EF4-FFF2-40B4-BE49-F238E27FC236}">
                <a16:creationId xmlns:a16="http://schemas.microsoft.com/office/drawing/2014/main" id="{B72D1109-49CC-A940-ABA4-8DDA2B0E1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51000"/>
            <a:ext cx="819150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FE5ECC71-F98B-D54D-B337-68F21FC11D9D}"/>
              </a:ext>
            </a:extLst>
          </p:cNvPr>
          <p:cNvSpPr txBox="1">
            <a:spLocks/>
          </p:cNvSpPr>
          <p:nvPr/>
        </p:nvSpPr>
        <p:spPr>
          <a:xfrm>
            <a:off x="284742" y="339937"/>
            <a:ext cx="7869795" cy="696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solidFill>
                  <a:schemeClr val="bg1"/>
                </a:solidFill>
              </a:rPr>
              <a:t>LEAD Myself – Time Management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20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full logo white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21589"/>
            <a:ext cx="1600200" cy="655652"/>
          </a:xfrm>
          <a:prstGeom prst="rect">
            <a:avLst/>
          </a:prstGeom>
        </p:spPr>
      </p:pic>
      <p:sp>
        <p:nvSpPr>
          <p:cNvPr id="9" name="Title 7">
            <a:extLst>
              <a:ext uri="{FF2B5EF4-FFF2-40B4-BE49-F238E27FC236}">
                <a16:creationId xmlns:a16="http://schemas.microsoft.com/office/drawing/2014/main" id="{E22013C5-C336-E040-8EED-CE489309FA48}"/>
              </a:ext>
            </a:extLst>
          </p:cNvPr>
          <p:cNvSpPr txBox="1">
            <a:spLocks/>
          </p:cNvSpPr>
          <p:nvPr/>
        </p:nvSpPr>
        <p:spPr>
          <a:xfrm>
            <a:off x="284742" y="339937"/>
            <a:ext cx="7869795" cy="696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solidFill>
                  <a:schemeClr val="bg1"/>
                </a:solidFill>
              </a:rPr>
              <a:t>LEAD Myself – Time Management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D806E9-5ABF-FA4B-8AEF-70C732F03981}"/>
              </a:ext>
            </a:extLst>
          </p:cNvPr>
          <p:cNvSpPr txBox="1"/>
          <p:nvPr/>
        </p:nvSpPr>
        <p:spPr>
          <a:xfrm>
            <a:off x="295252" y="1215126"/>
            <a:ext cx="71628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Common Time Management Mistakes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</a:rPr>
              <a:t>Failing to Keep a To-Do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</a:rPr>
              <a:t>Not Setting Personal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</a:rPr>
              <a:t>Not Prioritizing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</a:rPr>
              <a:t>Failing to Manage Distractions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</a:rPr>
              <a:t>Procrastination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</a:rPr>
              <a:t>Taking on Too Much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</a:rPr>
              <a:t>Thriving on "Busy"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</a:rPr>
              <a:t> Multitasking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</a:rPr>
              <a:t>Not Taking Breaks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</a:rPr>
              <a:t> Ineffectively Scheduling Tasks</a:t>
            </a:r>
          </a:p>
          <a:p>
            <a:endParaRPr lang="en-GB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 descr="Image result for time management">
            <a:extLst>
              <a:ext uri="{FF2B5EF4-FFF2-40B4-BE49-F238E27FC236}">
                <a16:creationId xmlns:a16="http://schemas.microsoft.com/office/drawing/2014/main" id="{E9182063-6680-6240-83E5-0B632D5A0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862" y="1905000"/>
            <a:ext cx="4936738" cy="277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77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full logo white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21589"/>
            <a:ext cx="1600200" cy="655652"/>
          </a:xfrm>
          <a:prstGeom prst="rect">
            <a:avLst/>
          </a:prstGeom>
        </p:spPr>
      </p:pic>
      <p:sp>
        <p:nvSpPr>
          <p:cNvPr id="9" name="Title 7">
            <a:extLst>
              <a:ext uri="{FF2B5EF4-FFF2-40B4-BE49-F238E27FC236}">
                <a16:creationId xmlns:a16="http://schemas.microsoft.com/office/drawing/2014/main" id="{E22013C5-C336-E040-8EED-CE489309FA48}"/>
              </a:ext>
            </a:extLst>
          </p:cNvPr>
          <p:cNvSpPr txBox="1">
            <a:spLocks/>
          </p:cNvSpPr>
          <p:nvPr/>
        </p:nvSpPr>
        <p:spPr>
          <a:xfrm>
            <a:off x="284742" y="339937"/>
            <a:ext cx="7869795" cy="696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solidFill>
                  <a:schemeClr val="bg1"/>
                </a:solidFill>
              </a:rPr>
              <a:t>LEAD Myself – Time Management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time management">
            <a:extLst>
              <a:ext uri="{FF2B5EF4-FFF2-40B4-BE49-F238E27FC236}">
                <a16:creationId xmlns:a16="http://schemas.microsoft.com/office/drawing/2014/main" id="{9017E7C4-533A-9F4D-9CEB-44603033B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54669"/>
            <a:ext cx="5486400" cy="50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827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2344</TotalTime>
  <Words>562</Words>
  <Application>Microsoft Macintosh PowerPoint</Application>
  <PresentationFormat>A4 Paper (210x297 mm)</PresentationFormat>
  <Paragraphs>107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LEAD Myself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Rhoda Phillips</dc:creator>
  <cp:lastModifiedBy>Rhoda Phillips</cp:lastModifiedBy>
  <cp:revision>20</cp:revision>
  <dcterms:created xsi:type="dcterms:W3CDTF">2018-12-30T23:22:53Z</dcterms:created>
  <dcterms:modified xsi:type="dcterms:W3CDTF">2019-01-11T12:25:59Z</dcterms:modified>
</cp:coreProperties>
</file>