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80" r:id="rId3"/>
    <p:sldId id="262" r:id="rId4"/>
    <p:sldId id="265" r:id="rId5"/>
    <p:sldId id="271" r:id="rId6"/>
    <p:sldId id="266" r:id="rId7"/>
    <p:sldId id="267" r:id="rId8"/>
    <p:sldId id="268" r:id="rId9"/>
    <p:sldId id="269" r:id="rId10"/>
    <p:sldId id="264" r:id="rId11"/>
    <p:sldId id="270" r:id="rId12"/>
    <p:sldId id="273" r:id="rId13"/>
    <p:sldId id="272" r:id="rId14"/>
    <p:sldId id="278" r:id="rId15"/>
    <p:sldId id="279" r:id="rId16"/>
    <p:sldId id="275" r:id="rId17"/>
    <p:sldId id="276" r:id="rId18"/>
    <p:sldId id="282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0E27D-1814-2E76-35C6-19FC44BC6754}" v="880" dt="2020-12-09T02:13:11.717"/>
    <p1510:client id="{1042E290-7615-4491-8032-BD2B08C966F6}" v="230" dt="2020-12-09T00:15:22.662"/>
    <p1510:client id="{2AD6F624-C6DD-3E10-01FD-89369AA57B9F}" v="72" dt="2020-12-09T02:11:09.919"/>
    <p1510:client id="{2B5D79A6-FCC0-BFCE-6C6F-17A3804C9029}" v="239" dt="2020-12-08T04:04:47.059"/>
    <p1510:client id="{2E563C8C-CC4B-BFB4-7426-5DABDDDA109D}" v="21" dt="2020-12-09T00:52:37.213"/>
    <p1510:client id="{7D27AB05-883B-4733-BE5E-B7CBF3A86A3B}" v="167" dt="2020-12-08T04:44:21.255"/>
    <p1510:client id="{85248E9A-0F62-6A27-4D14-6F07E91A06D2}" v="339" dt="2020-12-09T01:01:45.382"/>
    <p1510:client id="{CC91E1CE-E095-4D7A-8808-467EF7900D0D}" v="1" dt="2020-12-08T03:16:53.345"/>
    <p1510:client id="{E2D9EA49-C5C1-0AEE-AF7B-CF86BC9E7EC2}" v="879" dt="2020-12-08T04:36:39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microsoft.com/office/2015/10/relationships/revisionInfo" Target="revisionInfo.xml" Id="rId26" /><Relationship Type="http://schemas.openxmlformats.org/officeDocument/2006/relationships/slide" Target="slides/slide2.xml" Id="rId3" /><Relationship Type="http://schemas.openxmlformats.org/officeDocument/2006/relationships/presProps" Target="pres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tableStyles" Target="tableStyle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heme" Target="theme/theme1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viewProps" Target="viewProps.xml" Id="rId22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03200" y="152400"/>
            <a:ext cx="11785600" cy="6553200"/>
          </a:xfrm>
          <a:prstGeom prst="rect">
            <a:avLst/>
          </a:prstGeom>
          <a:noFill/>
          <a:ln w="317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2800" b="0">
              <a:solidFill>
                <a:srgbClr val="FFFFFF"/>
              </a:solidFill>
            </a:endParaRP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 userDrawn="1"/>
        </p:nvGraphicFramePr>
        <p:xfrm>
          <a:off x="0" y="0"/>
          <a:ext cx="131233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hoto Editor Photo" r:id="rId3" imgW="2400635" imgH="3104762" progId="MSPhotoEd.3">
                  <p:embed/>
                </p:oleObj>
              </mc:Choice>
              <mc:Fallback>
                <p:oleObj name="Photo Editor Photo" r:id="rId3" imgW="2400635" imgH="3104762" progId="MSPhotoEd.3">
                  <p:embed/>
                  <p:pic>
                    <p:nvPicPr>
                      <p:cNvPr id="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1233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 smtClean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66AF5-3BA7-4422-AECC-063E656EFA8D}" type="datetime1">
              <a:rPr lang="en-US" smtClean="0"/>
              <a:t>12/8/2020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1185B-3CE4-43A7-A78A-BEC3073E1FD3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2FE4B-EFA9-49BB-92AC-59726F3E0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6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FB6B7-D9E7-40A2-AA2D-4D94D5E2847F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02593-69BD-45CE-9859-919619BE08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C7771A-AA66-4CF7-ADAE-5F73E53596BB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C1AF1-D68E-4327-957A-7EFD6DAE01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8E7BF-E132-4C29-9FE1-CA1020D55CA2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21967-DA94-465C-A7E5-4CB365E8F0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3D155-5812-49FE-8F47-5D81F923B9A0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8DD50-3EF6-4900-83EC-B52BE8975B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8B02A-98CB-4C15-A71B-9290441144CE}" type="datetime1">
              <a:rPr lang="en-US" smtClean="0"/>
              <a:t>12/8/2020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BC741-A969-4B21-9A7E-C8C907A4F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4F633-1A53-44F4-971B-BD157711D752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18606-44F1-415A-85B6-107FDC96D4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190FA-A030-40E3-98C4-1F84BF7DABAC}" type="datetime1">
              <a:rPr lang="en-US" smtClean="0"/>
              <a:t>12/8/2020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92BDD-07DC-4276-8C16-F1BB191E89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0FA6-6B7D-4641-8F27-3A6096B56F86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426DB-F955-41A1-BBD7-6028A8A59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82267-FAC5-4BAF-B57B-BBAFC31C887D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42D8F-5C0F-476B-86E0-1014A2720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8C1DA-429F-4511-8544-6DE1DDFFFAC7}" type="datetime1">
              <a:rPr lang="en-US" smtClean="0"/>
              <a:t>12/8/2020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72508-F534-456F-A72D-36A9236D99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AD4D9-2CF0-4D3C-82AB-30EC4B1D48A2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9E225-D6D6-4999-8A97-26E5793224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72182-AC3F-403B-96D7-39DF59DA861B}" type="datetime1">
              <a:rPr lang="en-US" smtClean="0"/>
              <a:t>12/8/2020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87C08-FCA1-484F-A673-65917A2131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6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811E-8A1F-48FE-AF4E-5E9B001506A7}" type="datetime1">
              <a:rPr lang="en-US" smtClean="0"/>
              <a:t>12/8/2020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1C86E-4601-41DA-8F31-967CDB51F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82078-54F9-4053-B22A-7E875AECBB6C}" type="datetime1">
              <a:rPr lang="en-US" smtClean="0"/>
              <a:t>12/8/2020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B10D3-0311-4588-91A8-BB29CBF02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D26BD-2DDB-4A97-95D7-975E91E6CEFC}" type="datetime1">
              <a:rPr lang="en-US" smtClean="0"/>
              <a:t>12/8/2020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F2D66-B37F-4408-98D7-3ADC22F520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380067" y="304800"/>
            <a:ext cx="944668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fld id="{0E9223B1-A23D-449B-B01D-00C9ACCC53CC}" type="datetime1">
              <a:rPr lang="en-US" smtClean="0"/>
              <a:t>12/8/2020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fld id="{BAFDA489-CE6B-4AE0-9316-35898F6645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3200" y="152400"/>
            <a:ext cx="11785600" cy="6553200"/>
          </a:xfrm>
          <a:prstGeom prst="rect">
            <a:avLst/>
          </a:prstGeom>
          <a:noFill/>
          <a:ln w="317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sz="2800" b="0">
              <a:solidFill>
                <a:srgbClr val="FFFFFF"/>
              </a:solidFill>
            </a:endParaRPr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 userDrawn="1"/>
        </p:nvGraphicFramePr>
        <p:xfrm>
          <a:off x="0" y="0"/>
          <a:ext cx="131233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 Editor Photo" r:id="rId20" imgW="2400635" imgH="3104762" progId="MSPhotoEd.3">
                  <p:embed/>
                </p:oleObj>
              </mc:Choice>
              <mc:Fallback>
                <p:oleObj name="Photo Editor Photo" r:id="rId20" imgW="2400635" imgH="3104762" progId="MSPhotoEd.3">
                  <p:embed/>
                  <p:pic>
                    <p:nvPicPr>
                      <p:cNvPr id="102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1233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14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7FDA9-4EEF-43AB-9E9B-A654679F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642D8F-5C0F-476B-86E0-1014A2720B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75931EE-D7A9-4B49-ABA6-27FA4470339B}"/>
              </a:ext>
            </a:extLst>
          </p:cNvPr>
          <p:cNvSpPr>
            <a:spLocks noGrp="1"/>
          </p:cNvSpPr>
          <p:nvPr/>
        </p:nvSpPr>
        <p:spPr>
          <a:xfrm>
            <a:off x="2382762" y="-308662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Team Horus</a:t>
            </a:r>
            <a:endParaRPr lang="en-US"/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A2C53AD1-5E02-4168-96CC-DD5D62C8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5366" y="542280"/>
            <a:ext cx="2499726" cy="19038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A5F8FC-A4E7-4455-BA95-62AB6FF97C62}"/>
              </a:ext>
            </a:extLst>
          </p:cNvPr>
          <p:cNvSpPr>
            <a:spLocks noGrp="1"/>
          </p:cNvSpPr>
          <p:nvPr/>
        </p:nvSpPr>
        <p:spPr>
          <a:xfrm>
            <a:off x="1437409" y="90588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Project Athena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50CD3-2046-464A-B2E9-0160B71A3E1F}"/>
              </a:ext>
            </a:extLst>
          </p:cNvPr>
          <p:cNvSpPr txBox="1"/>
          <p:nvPr/>
        </p:nvSpPr>
        <p:spPr>
          <a:xfrm>
            <a:off x="4895195" y="3426395"/>
            <a:ext cx="20545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Team Horus</a:t>
            </a:r>
            <a:endParaRPr lang="en-US" sz="2400" b="1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EEFEA-A67A-4268-950F-F95C442DADA5}"/>
              </a:ext>
            </a:extLst>
          </p:cNvPr>
          <p:cNvSpPr txBox="1"/>
          <p:nvPr/>
        </p:nvSpPr>
        <p:spPr>
          <a:xfrm>
            <a:off x="4989415" y="4021875"/>
            <a:ext cx="38342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Joshua </a:t>
            </a:r>
            <a:r>
              <a:rPr lang="en-US" err="1">
                <a:ea typeface="+mn-lt"/>
                <a:cs typeface="+mn-lt"/>
              </a:rPr>
              <a:t>Ojih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Withana</a:t>
            </a:r>
            <a:r>
              <a:rPr lang="en-US">
                <a:ea typeface="+mn-lt"/>
                <a:cs typeface="+mn-lt"/>
              </a:rPr>
              <a:t> Jayarathna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Kaveh Shariati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Olajide Bamidele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585A1D8-5F2D-4CA9-AC94-2F17711E47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476" r="47319" b="24762"/>
          <a:stretch/>
        </p:blipFill>
        <p:spPr>
          <a:xfrm>
            <a:off x="213014" y="6242129"/>
            <a:ext cx="1445154" cy="4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2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7B03-4B1A-48F6-8EA8-45490473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C940-CD54-4A76-AF0E-FE345549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0">
                <a:latin typeface="Times New Roman"/>
                <a:cs typeface="Times New Roman"/>
              </a:rPr>
              <a:t>Generated Adversarial examples in the context of White-box threat model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0">
                <a:latin typeface="Times New Roman"/>
                <a:cs typeface="Times New Roman"/>
              </a:rPr>
              <a:t>Adversary knows about everything in the target model: target classifier,  existence of defense, ensemble strategy and weak defenses.</a:t>
            </a:r>
            <a:endParaRPr lang="en-US" b="0"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b="0">
              <a:cs typeface="Times New Roman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b="0">
                <a:latin typeface="Times New Roman"/>
                <a:cs typeface="Arial"/>
              </a:rPr>
              <a:t>Fast Gradient Sign Method (FGSM) : Rotation and Translation EOT</a:t>
            </a:r>
            <a:endParaRPr lang="en-US" b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b="0">
                <a:latin typeface="Times New Roman"/>
                <a:cs typeface="Arial"/>
              </a:rPr>
              <a:t>Projected Gradient Descent (PGD) :</a:t>
            </a:r>
            <a:r>
              <a:rPr lang="en-US" b="0">
                <a:latin typeface="Times New Roman"/>
                <a:cs typeface="Times New Roman"/>
              </a:rPr>
              <a:t>Translation EOT with 50 and100 Number of Samples 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US" b="0">
              <a:latin typeface="Arial"/>
              <a:cs typeface="Arial"/>
            </a:endParaRPr>
          </a:p>
          <a:p>
            <a:endParaRPr lang="en-US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5DCB2-8F1E-49C1-9E7B-95A3F72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3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B33C-2AE4-474F-B2CF-D899789E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96" y="-113371"/>
            <a:ext cx="9446684" cy="101600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2: Experimental settings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28FB-5768-4229-AD16-06F746DD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12" y="773152"/>
            <a:ext cx="10972800" cy="4525963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Subsampling : MNIST</a:t>
            </a:r>
            <a:r>
              <a:rPr lang="en-US" b="0">
                <a:latin typeface="Times New Roman"/>
                <a:cs typeface="Times New Roman"/>
              </a:rPr>
              <a:t> dataset at a ratio of 1:10 </a:t>
            </a:r>
          </a:p>
          <a:p>
            <a:endParaRPr lang="en-US" b="0">
              <a:latin typeface="Times New Roman"/>
              <a:cs typeface="Times New Roman"/>
            </a:endParaRPr>
          </a:p>
          <a:p>
            <a:endParaRPr lang="en-US" b="0">
              <a:latin typeface="Times New Roman"/>
              <a:cs typeface="Times New Roman"/>
            </a:endParaRPr>
          </a:p>
          <a:p>
            <a:endParaRPr lang="en-US" b="0">
              <a:latin typeface="Times New Roman"/>
              <a:cs typeface="Times New Roman"/>
            </a:endParaRPr>
          </a:p>
          <a:p>
            <a:endParaRPr lang="en-US" b="0">
              <a:latin typeface="Times New Roman"/>
              <a:cs typeface="Times New Roman"/>
            </a:endParaRPr>
          </a:p>
          <a:p>
            <a:endParaRPr lang="en-US" b="0">
              <a:latin typeface="Times New Roman"/>
              <a:cs typeface="Times New Roman"/>
            </a:endParaRPr>
          </a:p>
          <a:p>
            <a:r>
              <a:rPr lang="en-US" sz="2400" b="0">
                <a:latin typeface="Times New Roman"/>
                <a:cs typeface="Times New Roman"/>
              </a:rPr>
              <a:t>The AEs were evaluated using:</a:t>
            </a:r>
          </a:p>
          <a:p>
            <a:pPr marL="457200" indent="-457200">
              <a:buFont typeface="Arial,Sans-Serif"/>
              <a:buChar char="•"/>
            </a:pPr>
            <a:r>
              <a:rPr lang="en-US" sz="2400" b="0">
                <a:latin typeface="Times New Roman"/>
                <a:cs typeface="Times New Roman"/>
              </a:rPr>
              <a:t> Undefended model</a:t>
            </a:r>
          </a:p>
          <a:p>
            <a:pPr marL="457200" indent="-457200">
              <a:buFont typeface="Arial,Sans-Serif"/>
              <a:buChar char="•"/>
            </a:pPr>
            <a:r>
              <a:rPr lang="en-US" sz="2400" b="0">
                <a:latin typeface="Times New Roman"/>
                <a:cs typeface="Times New Roman"/>
              </a:rPr>
              <a:t>Athena defense: </a:t>
            </a:r>
          </a:p>
          <a:p>
            <a:pPr marL="857250" lvl="1">
              <a:buFont typeface="Arial,Sans-Serif"/>
              <a:buChar char="•"/>
            </a:pPr>
            <a:r>
              <a:rPr lang="en-US" sz="2000" b="0">
                <a:latin typeface="Times New Roman"/>
                <a:cs typeface="Times New Roman"/>
              </a:rPr>
              <a:t>Ensemble strategy: MV and AVEP</a:t>
            </a:r>
          </a:p>
          <a:p>
            <a:pPr marL="857250" lvl="1">
              <a:buFont typeface="Arial,Sans-Serif"/>
              <a:buChar char="•"/>
            </a:pPr>
            <a:r>
              <a:rPr lang="en-US" sz="2000" b="0">
                <a:latin typeface="Times New Roman"/>
                <a:cs typeface="Times New Roman"/>
              </a:rPr>
              <a:t> Number of weak defenses: 20 and 40</a:t>
            </a:r>
            <a:endParaRPr lang="en-US" sz="2000" b="0">
              <a:cs typeface="Times New Roman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400" b="0">
                <a:latin typeface="Times New Roman"/>
                <a:cs typeface="Times New Roman"/>
              </a:rPr>
              <a:t>PGD-ADT : state-of-the-art defense</a:t>
            </a: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7260-3D23-4119-9F39-2972D3BF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25A54E-1E17-41A5-A7C0-C7038F54D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49115"/>
              </p:ext>
            </p:extLst>
          </p:nvPr>
        </p:nvGraphicFramePr>
        <p:xfrm>
          <a:off x="817755" y="1449658"/>
          <a:ext cx="8120633" cy="2433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37531">
                  <a:extLst>
                    <a:ext uri="{9D8B030D-6E8A-4147-A177-3AD203B41FA5}">
                      <a16:colId xmlns:a16="http://schemas.microsoft.com/office/drawing/2014/main" val="2274346934"/>
                    </a:ext>
                  </a:extLst>
                </a:gridCol>
                <a:gridCol w="2107118">
                  <a:extLst>
                    <a:ext uri="{9D8B030D-6E8A-4147-A177-3AD203B41FA5}">
                      <a16:colId xmlns:a16="http://schemas.microsoft.com/office/drawing/2014/main" val="709957849"/>
                    </a:ext>
                  </a:extLst>
                </a:gridCol>
                <a:gridCol w="2975984">
                  <a:extLst>
                    <a:ext uri="{9D8B030D-6E8A-4147-A177-3AD203B41FA5}">
                      <a16:colId xmlns:a16="http://schemas.microsoft.com/office/drawing/2014/main" val="1726969200"/>
                    </a:ext>
                  </a:extLst>
                </a:gridCol>
              </a:tblGrid>
              <a:tr h="48489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Attack Type​​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Varied Parameter​​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Values​​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84250"/>
                  </a:ext>
                </a:extLst>
              </a:tr>
              <a:tr h="4514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u="none" strike="noStrike" noProof="0">
                          <a:effectLst/>
                        </a:rPr>
                        <a:t>FGSM with Rotation EOT (100 number of Samples)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u="none" strike="noStrike" noProof="0">
                          <a:effectLst/>
                        </a:rPr>
                        <a:t>Epsilon 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u="none" strike="noStrike" noProof="0">
                          <a:effectLst/>
                        </a:rPr>
                        <a:t>0.08, 0.15, 0.20, 0.25, 0.30 and 0.40 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41010"/>
                  </a:ext>
                </a:extLst>
              </a:tr>
              <a:tr h="4514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FGSM​​ with Translation EOT (100 number of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Epsilon​​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0.08, 0.15, 0.20, 0.25, 0.30 and 0.40​​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69026"/>
                  </a:ext>
                </a:extLst>
              </a:tr>
              <a:tr h="4514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PGD​​ </a:t>
                      </a:r>
                      <a:r>
                        <a:rPr lang="en-US" sz="1200" u="none" strike="noStrike" noProof="0">
                          <a:effectLst/>
                        </a:rPr>
                        <a:t>with Translation EOT (50 number of Samples)</a:t>
                      </a: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Epsilon​​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u="none" strike="noStrike">
                          <a:effectLst/>
                        </a:rPr>
                        <a:t>0.08, 0.15, 0.20, 0.25, 0.30 and 0.40</a:t>
                      </a:r>
                      <a:r>
                        <a:rPr lang="en-US" sz="1200"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346686"/>
                  </a:ext>
                </a:extLst>
              </a:tr>
              <a:tr h="5768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u="none" strike="noStrike" noProof="0">
                          <a:effectLst/>
                        </a:rPr>
                        <a:t>PGD with Translation EOT (100 number of Samples)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u="none" strike="noStrike">
                          <a:effectLst/>
                        </a:rPr>
                        <a:t>0.08, 0.15, 0.20, 0.25, 0.30 and 0.40</a:t>
                      </a:r>
                      <a:r>
                        <a:rPr lang="en-US" sz="1200">
                          <a:effectLst/>
                        </a:rPr>
                        <a:t>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1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51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E8DB-D02C-4CFE-9AB8-5D8443B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76" y="53686"/>
            <a:ext cx="9446684" cy="101600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2 Results: FGSM attack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BA42-BA19-44DB-8B5B-AE03B0C0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12</a:t>
            </a:fld>
            <a:endParaRPr lang="en-US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1E6855D4-3860-4967-91B7-F78D48BBF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088" y="2023121"/>
            <a:ext cx="3581860" cy="2196661"/>
          </a:xfr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35FFC0A1-911A-4FC2-BA49-F862135C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19" y="2028317"/>
            <a:ext cx="3907707" cy="2234388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979378CB-CD18-4FE3-AB17-2C191633A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217" y="4256490"/>
            <a:ext cx="3742562" cy="2314016"/>
          </a:xfrm>
          <a:prstGeom prst="rect">
            <a:avLst/>
          </a:prstGeom>
        </p:spPr>
      </p:pic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72884811-67BC-49FD-A91B-89A129ACD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404" y="4216723"/>
            <a:ext cx="4004370" cy="2501459"/>
          </a:xfrm>
          <a:prstGeom prst="rect">
            <a:avLst/>
          </a:prstGeom>
        </p:spPr>
      </p:pic>
      <p:pic>
        <p:nvPicPr>
          <p:cNvPr id="6" name="Picture 11" descr="Qr code&#10;&#10;Description automatically generated">
            <a:extLst>
              <a:ext uri="{FF2B5EF4-FFF2-40B4-BE49-F238E27FC236}">
                <a16:creationId xmlns:a16="http://schemas.microsoft.com/office/drawing/2014/main" id="{A941655F-11D1-424F-B7C4-49B6C02A9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474" y="765077"/>
            <a:ext cx="7883471" cy="11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3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C688-238B-4470-99F4-406EADC5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08" y="-128155"/>
            <a:ext cx="9446684" cy="101600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2 Results: PGD attack</a:t>
            </a:r>
            <a:endParaRPr lang="en-US" b="0">
              <a:cs typeface="Times New Roman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12A39DF-359F-4CAF-9F29-446004EED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48" y="2011944"/>
            <a:ext cx="4571527" cy="23024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F48E-5146-4B97-8C21-E5B68E6F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13</a:t>
            </a:fld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01B34FB-2F50-4755-BC5A-F1817C29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46" y="2017296"/>
            <a:ext cx="4351419" cy="2236319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977E62F-81C0-4536-936E-445294440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70" y="4243794"/>
            <a:ext cx="4793876" cy="2476797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9DFFE25-55E5-4C10-9F9C-7DCBFD05B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141" y="4266368"/>
            <a:ext cx="4356220" cy="2282749"/>
          </a:xfrm>
          <a:prstGeom prst="rect">
            <a:avLst/>
          </a:prstGeom>
        </p:spPr>
      </p:pic>
      <p:pic>
        <p:nvPicPr>
          <p:cNvPr id="9" name="Picture 9" descr="A picture containing qr code&#10;&#10;Description automatically generated">
            <a:extLst>
              <a:ext uri="{FF2B5EF4-FFF2-40B4-BE49-F238E27FC236}">
                <a16:creationId xmlns:a16="http://schemas.microsoft.com/office/drawing/2014/main" id="{94872C91-503A-4EE7-9824-F77BE974C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231" y="813097"/>
            <a:ext cx="6466608" cy="111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1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741B-52B9-4081-A13C-900B0D15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imes New Roman"/>
                <a:cs typeface="Times New Roman"/>
              </a:rPr>
              <a:t>White-box FGSM AEs vs Zero-Knowledge FGSM AEs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EDE63A5-B1C3-49E8-9535-71CBCD6BD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75" y="1259623"/>
            <a:ext cx="4800600" cy="2647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B0C87-34E7-4FEA-8D62-9FBFB98E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14</a:t>
            </a:fld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8AF100C-7F91-4228-8C1F-A958384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08" y="1450368"/>
            <a:ext cx="4439728" cy="2462019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B5B6D49-8B3D-4737-9783-3B93E3E94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487" y="4279011"/>
            <a:ext cx="3907766" cy="2211378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937B1643-B4AA-437A-A11B-24C1FBF54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040" y="4113859"/>
            <a:ext cx="4612256" cy="25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0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E699-3316-4A78-A61C-4757D4A7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White-box PGD AEs vs Zero-Knowledge PGD AEs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D3A1A72-4B60-4165-8F4C-8EFDA3582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396" y="1276749"/>
            <a:ext cx="4686300" cy="2647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EB82D-D34C-406A-954B-234C002E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15</a:t>
            </a:fld>
            <a:endParaRPr lang="en-US"/>
          </a:p>
        </p:txBody>
      </p:sp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B5B5B58-D704-4594-BCD1-E33FB381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51" y="1142465"/>
            <a:ext cx="5242110" cy="2917137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5BDCD5E-1455-4B0B-8D96-337F82E2E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48" y="4104489"/>
            <a:ext cx="4177552" cy="2451622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175DFFE-C293-422E-97CA-623C570B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547" y="4102586"/>
            <a:ext cx="4368053" cy="25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4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76AA-4414-4B65-B887-5BF41D07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214" y="69476"/>
            <a:ext cx="9446684" cy="101600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2 Results: Baseline FGSM AEs</a:t>
            </a:r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B10FBE0-43FA-4FFE-9CF7-FE8D053D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60" y="961000"/>
            <a:ext cx="7760895" cy="27389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D2A9C-4F62-4224-8D14-FBF3F1B6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16</a:t>
            </a:fld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1BF3A2D-143B-4D4A-BE60-73A26637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61" y="3693719"/>
            <a:ext cx="7542276" cy="30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9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C7BA9FD-04CE-438A-A75B-12E7E94B0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38" y="981510"/>
            <a:ext cx="7259668" cy="2974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A9A80-5BB9-47AB-8E98-637E4662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FB1EDD-FD56-4333-BC1D-D6F37E77DF97}"/>
              </a:ext>
            </a:extLst>
          </p:cNvPr>
          <p:cNvSpPr txBox="1">
            <a:spLocks/>
          </p:cNvSpPr>
          <p:nvPr/>
        </p:nvSpPr>
        <p:spPr bwMode="auto">
          <a:xfrm>
            <a:off x="1200773" y="215152"/>
            <a:ext cx="944668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>
                <a:latin typeface="Times New Roman"/>
                <a:cs typeface="Times New Roman"/>
              </a:rPr>
              <a:t>Task 2 Results: Baseline PGD AEs</a:t>
            </a:r>
            <a:endParaRPr lang="en-US" kern="0"/>
          </a:p>
        </p:txBody>
      </p:sp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91CA5BB-97FC-448D-95ED-65F35BA8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26" y="4030625"/>
            <a:ext cx="7128293" cy="29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7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D441-3981-472B-9355-A0F4BA0D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2 :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8FE6-D06A-40EC-874D-9DB22102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latin typeface="Times New Roman"/>
                <a:cs typeface="Times New Roman"/>
              </a:rPr>
              <a:t>The defense by Athena is weaker compared to the PGD-ADT as expected except for cases where epsilon is really low (e.g. 0.08), since the adversary knows about the Athena</a:t>
            </a:r>
            <a:r>
              <a:rPr lang="en-US" b="0" u="sng">
                <a:latin typeface="Times New Roman"/>
                <a:cs typeface="Times New Roman"/>
              </a:rPr>
              <a:t>'</a:t>
            </a:r>
            <a:r>
              <a:rPr lang="en-US" b="0">
                <a:latin typeface="Times New Roman"/>
                <a:cs typeface="Times New Roman"/>
              </a:rPr>
              <a:t>s defense.</a:t>
            </a:r>
            <a:endParaRPr lang="en-US">
              <a:latin typeface="Times New Roman"/>
              <a:cs typeface="Times New Roman" pitchFamily="18" charset="0"/>
            </a:endParaRPr>
          </a:p>
          <a:p>
            <a:r>
              <a:rPr lang="en-US" b="0">
                <a:latin typeface="Times New Roman"/>
                <a:cs typeface="Times New Roman"/>
              </a:rPr>
              <a:t>However, unexpectedly the error rates in the </a:t>
            </a:r>
            <a:r>
              <a:rPr lang="en-US">
                <a:latin typeface="Times New Roman"/>
                <a:cs typeface="Times New Roman"/>
              </a:rPr>
              <a:t>Zero-knowledge</a:t>
            </a:r>
            <a:r>
              <a:rPr lang="en-US" b="0">
                <a:latin typeface="Times New Roman"/>
                <a:cs typeface="Times New Roman"/>
              </a:rPr>
              <a:t> AEs are higher compared to the </a:t>
            </a:r>
            <a:r>
              <a:rPr lang="en-US">
                <a:latin typeface="Times New Roman"/>
                <a:cs typeface="Times New Roman"/>
              </a:rPr>
              <a:t>White-box</a:t>
            </a:r>
            <a:r>
              <a:rPr lang="en-US" b="0">
                <a:latin typeface="Times New Roman"/>
                <a:cs typeface="Times New Roman"/>
              </a:rPr>
              <a:t> AEs which should be the </a:t>
            </a:r>
            <a:r>
              <a:rPr lang="en-US" b="0" err="1">
                <a:latin typeface="Times New Roman"/>
                <a:cs typeface="Times New Roman"/>
              </a:rPr>
              <a:t>otherway</a:t>
            </a:r>
            <a:r>
              <a:rPr lang="en-US" b="0">
                <a:latin typeface="Times New Roman"/>
                <a:cs typeface="Times New Roman"/>
              </a:rPr>
              <a:t> around.</a:t>
            </a:r>
            <a:endParaRPr lang="en-US">
              <a:latin typeface="Times New Roman"/>
            </a:endParaRPr>
          </a:p>
          <a:p>
            <a:r>
              <a:rPr lang="en-US" b="0">
                <a:latin typeface="Times New Roman"/>
                <a:cs typeface="Times New Roman"/>
              </a:rPr>
              <a:t>Errors in baseline AEs are very high compared to the generated AEs.</a:t>
            </a:r>
            <a:endParaRPr lang="en-US">
              <a:latin typeface="Times New Roman"/>
            </a:endParaRPr>
          </a:p>
          <a:p>
            <a:endParaRPr lang="en-US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6CBB0-D4AC-4EDC-9C95-47FCCED9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5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FC87-1BA7-4D13-BD8B-6E72C3E3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7" y="2610853"/>
            <a:ext cx="10208684" cy="1627605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THANK YOU!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03E61-205E-417A-90D4-5156B3A2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0A9D-BD48-4366-9C2D-60A8FCBC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Introduction</a:t>
            </a:r>
            <a:br>
              <a:rPr lang="en-US">
                <a:latin typeface="Times New Roman"/>
                <a:cs typeface="Times New Roman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67BA-4800-4C5A-87D4-B3D8B200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>
                <a:latin typeface="Times New Roman"/>
                <a:cs typeface="Times New Roman"/>
              </a:rPr>
              <a:t>ATHENA : defense system for a ML system against adversarial attacks</a:t>
            </a:r>
            <a:endParaRPr lang="en-US" b="0">
              <a:cs typeface="Times New Roman"/>
            </a:endParaRPr>
          </a:p>
          <a:p>
            <a:pPr marL="0" indent="0">
              <a:buNone/>
            </a:pPr>
            <a:endParaRPr lang="en-US" b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0">
                <a:latin typeface="Times New Roman"/>
                <a:cs typeface="Times New Roman"/>
              </a:rPr>
              <a:t>Application: handwritten digit image classification </a:t>
            </a:r>
            <a:endParaRPr lang="en-US" b="0">
              <a:cs typeface="Times New Roman"/>
            </a:endParaRPr>
          </a:p>
          <a:p>
            <a:pPr marL="0" indent="0">
              <a:buNone/>
            </a:pPr>
            <a:endParaRPr lang="en-US" b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0">
                <a:latin typeface="Times New Roman"/>
                <a:cs typeface="Times New Roman"/>
              </a:rPr>
              <a:t>Adversarial Attacks: Distorted images to fool image classification</a:t>
            </a:r>
          </a:p>
          <a:p>
            <a:pPr marL="0" indent="0">
              <a:buNone/>
            </a:pPr>
            <a:endParaRPr lang="en-US" b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0">
                <a:latin typeface="Times New Roman"/>
                <a:cs typeface="Times New Roman"/>
              </a:rPr>
              <a:t>Defenses: image rotation, denoise, filter etc.</a:t>
            </a:r>
            <a:endParaRPr lang="en-US" b="0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AA66-AA46-4DB3-B009-7C07B66B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4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B1252-D5AF-4F24-9530-6190D9D3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89C8A7-AF6D-474A-AFAF-38401363DE4B}"/>
              </a:ext>
            </a:extLst>
          </p:cNvPr>
          <p:cNvSpPr>
            <a:spLocks noGrp="1"/>
          </p:cNvSpPr>
          <p:nvPr/>
        </p:nvSpPr>
        <p:spPr>
          <a:xfrm>
            <a:off x="1470314" y="3911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Task 1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CA34A-3EFB-4170-9FE9-1A44C6A5B2E0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Generated Adversarial examples in the context of Zero-knowledge threat model</a:t>
            </a:r>
          </a:p>
          <a:p>
            <a:r>
              <a:rPr lang="en-US">
                <a:cs typeface="Calibri"/>
              </a:rPr>
              <a:t>Adversary only knows about the target classifier</a:t>
            </a:r>
          </a:p>
          <a:p>
            <a:pPr marL="0" indent="0">
              <a:buNone/>
            </a:pPr>
            <a:endParaRPr lang="en-US">
              <a:ea typeface="+mn-lt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Fast Gradient Sign Method (FGSM)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Projected Gradient Descent (PGD)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Basic Iterative Method (BIM)</a:t>
            </a:r>
            <a:endParaRPr lang="en-US"/>
          </a:p>
          <a:p>
            <a:pPr lvl="1"/>
            <a:endParaRPr lang="en-US">
              <a:cs typeface="Arial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50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7284-F23B-4747-9A29-3497EFF0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1: Experimental Procedure and Settings</a:t>
            </a:r>
            <a:endParaRPr lang="en-US"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61F7-A1D3-4AC3-A491-AB76CBEA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Subsampling : MNIST</a:t>
            </a:r>
            <a:r>
              <a:rPr lang="en-US" b="0">
                <a:latin typeface="Times New Roman"/>
                <a:cs typeface="Times New Roman"/>
              </a:rPr>
              <a:t> dataset at a ratio of 1:10 </a:t>
            </a:r>
          </a:p>
          <a:p>
            <a:endParaRPr lang="en-US" b="0">
              <a:latin typeface="Times New Roman"/>
              <a:cs typeface="Times New Roman"/>
            </a:endParaRPr>
          </a:p>
          <a:p>
            <a:r>
              <a:rPr lang="en-US" b="0">
                <a:latin typeface="Times New Roman"/>
                <a:cs typeface="Times New Roman"/>
              </a:rPr>
              <a:t>Settings for the Generation Adversarial Examples (AEs)</a:t>
            </a:r>
          </a:p>
          <a:p>
            <a:endParaRPr lang="en-US" b="0">
              <a:latin typeface="Times New Roman"/>
              <a:cs typeface="Times New Roman"/>
            </a:endParaRPr>
          </a:p>
          <a:p>
            <a:endParaRPr lang="en-US" b="0">
              <a:latin typeface="Times New Roman"/>
              <a:cs typeface="Times New Roman"/>
            </a:endParaRPr>
          </a:p>
          <a:p>
            <a:endParaRPr lang="en-US" b="0">
              <a:cs typeface="Times New Roman"/>
            </a:endParaRPr>
          </a:p>
          <a:p>
            <a:endParaRPr lang="en-US" b="0">
              <a:cs typeface="Times New Roman"/>
            </a:endParaRPr>
          </a:p>
          <a:p>
            <a:endParaRPr lang="en-US">
              <a:cs typeface="Times New Roman"/>
            </a:endParaRPr>
          </a:p>
          <a:p>
            <a:endParaRPr lang="en-US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1CEF-DA06-4C63-B254-D35B7B8F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B258FE-DF1E-49A1-AE26-A7A61D3B6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64087"/>
              </p:ext>
            </p:extLst>
          </p:nvPr>
        </p:nvGraphicFramePr>
        <p:xfrm>
          <a:off x="580158" y="3411682"/>
          <a:ext cx="10502472" cy="2660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8598">
                  <a:extLst>
                    <a:ext uri="{9D8B030D-6E8A-4147-A177-3AD203B41FA5}">
                      <a16:colId xmlns:a16="http://schemas.microsoft.com/office/drawing/2014/main" val="1538216053"/>
                    </a:ext>
                  </a:extLst>
                </a:gridCol>
                <a:gridCol w="4251937">
                  <a:extLst>
                    <a:ext uri="{9D8B030D-6E8A-4147-A177-3AD203B41FA5}">
                      <a16:colId xmlns:a16="http://schemas.microsoft.com/office/drawing/2014/main" val="2156514324"/>
                    </a:ext>
                  </a:extLst>
                </a:gridCol>
                <a:gridCol w="4251937">
                  <a:extLst>
                    <a:ext uri="{9D8B030D-6E8A-4147-A177-3AD203B41FA5}">
                      <a16:colId xmlns:a16="http://schemas.microsoft.com/office/drawing/2014/main" val="1531623489"/>
                    </a:ext>
                  </a:extLst>
                </a:gridCol>
              </a:tblGrid>
              <a:tr h="3801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Attack Type​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Varied Parameter​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Values​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77910"/>
                  </a:ext>
                </a:extLst>
              </a:tr>
              <a:tr h="3801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FGSM​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Epsilon​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0.08, 0.15, 0.20, 0.25, 0.30 and 0.40​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90086"/>
                  </a:ext>
                </a:extLst>
              </a:tr>
              <a:tr h="380105">
                <a:tc rowSpan="3"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PGD​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Epsilon​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0.08, 0.15, 0.20, 0.25, 0.30 and 0.40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32279"/>
                  </a:ext>
                </a:extLst>
              </a:tr>
              <a:tr h="380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Epsilon Step​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0.015, 0.02, 0.03, 0.06, 0.10 and 0.15​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8044"/>
                  </a:ext>
                </a:extLst>
              </a:tr>
              <a:tr h="380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Maximum iteration​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5, 7, 10, 15, 20​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19711"/>
                  </a:ext>
                </a:extLst>
              </a:tr>
              <a:tr h="380105">
                <a:tc rowSpan="2"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BIM​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Epsilon at 60 iterations maximum​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0.08, 0.15, 0.20, 0.25, 0.30 and 0.40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58101"/>
                  </a:ext>
                </a:extLst>
              </a:tr>
              <a:tr h="380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Epsilon at 100 iterations maximum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u="none" strike="noStrike">
                          <a:effectLst/>
                        </a:rPr>
                        <a:t>0.08, 0.15, 0.20, 0.25, 0.30 and 0.40</a:t>
                      </a:r>
                      <a:r>
                        <a:rPr lang="en-US"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2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8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1DB0-B293-400E-9E1E-F1AB19CE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Evaluation of Generated Adversarial Examples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3BF9-B0ED-447E-ACE5-BE22B6C4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12" y="1902760"/>
            <a:ext cx="9439122" cy="3495532"/>
          </a:xfrm>
        </p:spPr>
        <p:txBody>
          <a:bodyPr/>
          <a:lstStyle/>
          <a:p>
            <a:pPr marL="0" indent="0">
              <a:buNone/>
            </a:pPr>
            <a:r>
              <a:rPr lang="en-US" b="0">
                <a:latin typeface="Times New Roman"/>
                <a:cs typeface="Times New Roman"/>
              </a:rPr>
              <a:t>The AEs were evaluated using:</a:t>
            </a:r>
            <a:endParaRPr lang="en-US"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b="0">
                <a:latin typeface="Times New Roman"/>
                <a:cs typeface="Times New Roman"/>
              </a:rPr>
              <a:t> Undefended model</a:t>
            </a:r>
            <a:endParaRPr lang="en-US"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b="0">
                <a:latin typeface="Times New Roman"/>
                <a:cs typeface="Times New Roman"/>
              </a:rPr>
              <a:t>Athena defense: </a:t>
            </a:r>
            <a:endParaRPr lang="en-US">
              <a:cs typeface="Times New Roman" pitchFamily="18" charset="0"/>
            </a:endParaRPr>
          </a:p>
          <a:p>
            <a:pPr marL="857250" lvl="1">
              <a:buFont typeface="Arial"/>
              <a:buChar char="•"/>
            </a:pPr>
            <a:r>
              <a:rPr lang="en-US" b="0">
                <a:latin typeface="Times New Roman"/>
                <a:cs typeface="Times New Roman"/>
              </a:rPr>
              <a:t>Ensemble strategy: MV and AVEP</a:t>
            </a:r>
            <a:endParaRPr lang="en-US">
              <a:cs typeface="Times New Roman" pitchFamily="18" charset="0"/>
            </a:endParaRPr>
          </a:p>
          <a:p>
            <a:pPr marL="857250" lvl="1">
              <a:buFont typeface="Arial"/>
              <a:buChar char="•"/>
            </a:pPr>
            <a:r>
              <a:rPr lang="en-US" b="0">
                <a:latin typeface="Times New Roman"/>
                <a:cs typeface="Times New Roman"/>
              </a:rPr>
              <a:t> Number of weak defenses: 10 and 20</a:t>
            </a:r>
            <a:endParaRPr lang="en-US"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b="0">
                <a:latin typeface="Times New Roman"/>
                <a:cs typeface="Times New Roman"/>
              </a:rPr>
              <a:t>PGD-ADT : state-of-the-art defense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E8F4-CFAA-4EFD-9F89-1CB4FE9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6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8212-67CA-4783-9FD0-F398995A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1 Results: FGSM Attack</a:t>
            </a:r>
            <a:endParaRPr lang="en-US" b="0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4055A-F290-4303-8037-159010ED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6</a:t>
            </a:fld>
            <a:endParaRPr lang="en-US"/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F44AA3E-8998-4D89-94E0-2F36FE04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39" y="1013338"/>
            <a:ext cx="7998371" cy="56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9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4FEE-2AE8-468A-B2A5-18CD2EFB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515" y="-126124"/>
            <a:ext cx="9446684" cy="101600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1 Results: PGD Attack</a:t>
            </a:r>
            <a:endParaRPr lang="en-US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A6E7-A137-4099-8632-407F634F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7</a:t>
            </a:fld>
            <a:endParaRPr lang="en-US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5EBB8F9-F433-4B3E-8573-E3231B58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6" y="652671"/>
            <a:ext cx="8161280" cy="5983581"/>
          </a:xfrm>
          <a:prstGeom prst="rect">
            <a:avLst/>
          </a:prstGeom>
        </p:spPr>
      </p:pic>
      <p:pic>
        <p:nvPicPr>
          <p:cNvPr id="8" name="Picture 8" descr="A picture containing chart, bar chart&#10;&#10;Description automatically generated">
            <a:extLst>
              <a:ext uri="{FF2B5EF4-FFF2-40B4-BE49-F238E27FC236}">
                <a16:creationId xmlns:a16="http://schemas.microsoft.com/office/drawing/2014/main" id="{77533C4F-A5BA-4D9B-AAC2-84BEDECC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3" r="22" b="3043"/>
          <a:stretch/>
        </p:blipFill>
        <p:spPr>
          <a:xfrm>
            <a:off x="1513490" y="678648"/>
            <a:ext cx="8642865" cy="58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0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443D-A61E-4489-A199-457F4C19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05" y="-99848"/>
            <a:ext cx="9446684" cy="101600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1 Results: BIM Attack</a:t>
            </a:r>
            <a:endParaRPr lang="en-US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9D221-D1A5-4882-8154-975A40D1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8</a:t>
            </a:fld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4F75401-E130-4BC5-B088-CCAB0C382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0" t="2343" b="-146"/>
          <a:stretch/>
        </p:blipFill>
        <p:spPr>
          <a:xfrm>
            <a:off x="1894551" y="815764"/>
            <a:ext cx="8216467" cy="57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89E3-1DD9-4E10-9966-8E5FB02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Task 1: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5682-64BC-4253-9258-C6FF746D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6" y="1530928"/>
            <a:ext cx="109728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0">
                <a:latin typeface="Times New Roman"/>
                <a:cs typeface="Times New Roman"/>
              </a:rPr>
              <a:t>The following conclusions can be made in the context of Zero-knowledge threat model:</a:t>
            </a:r>
            <a:endParaRPr lang="en-US" sz="2400">
              <a:latin typeface="Times New Roman"/>
              <a:cs typeface="Times New Roman" pitchFamily="18" charset="0"/>
            </a:endParaRPr>
          </a:p>
          <a:p>
            <a:r>
              <a:rPr lang="en-US" sz="2400" b="0">
                <a:latin typeface="Times New Roman"/>
                <a:cs typeface="Times New Roman"/>
              </a:rPr>
              <a:t>Increasing the number of weak defenses from 10 to 20 improved the defense of Athena by decreasing the error rate for the adversarial attacks. 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b="0">
                <a:latin typeface="Times New Roman"/>
                <a:cs typeface="Times New Roman"/>
              </a:rPr>
              <a:t>Changing the ensemble strategy from Average Output based-on Probability (AVEP) to Majority Voting (MV) had no noticeable effect on the Athena's defense.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b="0">
                <a:latin typeface="Times New Roman"/>
                <a:cs typeface="Times New Roman"/>
              </a:rPr>
              <a:t>Defense by Athena and the PGD-ADT is dependent of the type of attack and the value of parameters in the attack.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b="0">
                <a:latin typeface="Times New Roman"/>
                <a:cs typeface="Times New Roman"/>
              </a:rPr>
              <a:t>For iterative attacks like BIM and PGD, the adversarial examples becomes stronger with higher number of iterations till an optimum is reached.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63D1-35C1-405D-BF63-F60B4F85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2D8F-5C0F-476B-86E0-1014A2720BC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184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PowerPoint Presentation</vt:lpstr>
      <vt:lpstr>Introduction </vt:lpstr>
      <vt:lpstr>PowerPoint Presentation</vt:lpstr>
      <vt:lpstr>Task 1: Experimental Procedure and Settings</vt:lpstr>
      <vt:lpstr>Evaluation of Generated Adversarial Examples</vt:lpstr>
      <vt:lpstr>Task 1 Results: FGSM Attack</vt:lpstr>
      <vt:lpstr>Task 1 Results: PGD Attack</vt:lpstr>
      <vt:lpstr>Task 1 Results: BIM Attack</vt:lpstr>
      <vt:lpstr>Task 1: Conclusions</vt:lpstr>
      <vt:lpstr>Task 2</vt:lpstr>
      <vt:lpstr>Task 2: Experimental settings</vt:lpstr>
      <vt:lpstr>Task 2 Results: FGSM attack</vt:lpstr>
      <vt:lpstr>Task 2 Results: PGD attack</vt:lpstr>
      <vt:lpstr>White-box FGSM AEs vs Zero-Knowledge FGSM AEs</vt:lpstr>
      <vt:lpstr>White-box PGD AEs vs Zero-Knowledge PGD AEs</vt:lpstr>
      <vt:lpstr>Task 2 Results: Baseline FGSM AEs</vt:lpstr>
      <vt:lpstr>PowerPoint Presentation</vt:lpstr>
      <vt:lpstr>Task 2 : 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2020-12-08T03:12:45Z</dcterms:created>
  <dcterms:modified xsi:type="dcterms:W3CDTF">2020-12-09T02:13:37Z</dcterms:modified>
</cp:coreProperties>
</file>