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2"/>
  </p:notesMasterIdLst>
  <p:sldIdLst>
    <p:sldId id="256" r:id="rId2"/>
    <p:sldId id="257" r:id="rId3"/>
    <p:sldId id="272" r:id="rId4"/>
    <p:sldId id="267" r:id="rId5"/>
    <p:sldId id="268" r:id="rId6"/>
    <p:sldId id="269" r:id="rId7"/>
    <p:sldId id="270" r:id="rId8"/>
    <p:sldId id="264" r:id="rId9"/>
    <p:sldId id="265" r:id="rId10"/>
    <p:sldId id="266" r:id="rId11"/>
  </p:sldIdLst>
  <p:sldSz cx="9144000" cy="5143500" type="screen16x9"/>
  <p:notesSz cx="6858000" cy="9144000"/>
  <p:embeddedFontLst>
    <p:embeddedFont>
      <p:font typeface="Lato" panose="020F0502020204030203" pitchFamily="34" charset="77"/>
      <p:regular r:id="rId13"/>
      <p:bold r:id="rId14"/>
      <p:italic r:id="rId15"/>
      <p:boldItalic r:id="rId16"/>
    </p:embeddedFont>
    <p:embeddedFont>
      <p:font typeface="Raleway" panose="020B0503030101060003" pitchFamily="34"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bf723f9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bf723f9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bf723f9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bf723f9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5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271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450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59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1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f723f927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bf723f927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bf723f92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bf723f92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asdasdasasdas/garbage-classificatio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29116" y="562575"/>
            <a:ext cx="8310716" cy="20626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b="0" dirty="0">
              <a:solidFill>
                <a:schemeClr val="accent1"/>
              </a:solidFill>
              <a:latin typeface="Lato"/>
              <a:ea typeface="Lato"/>
              <a:cs typeface="Lato"/>
              <a:sym typeface="Lato"/>
            </a:endParaRPr>
          </a:p>
          <a:p>
            <a:pPr marL="0" lvl="0" indent="0" algn="ctr" rtl="0">
              <a:spcBef>
                <a:spcPts val="0"/>
              </a:spcBef>
              <a:spcAft>
                <a:spcPts val="0"/>
              </a:spcAft>
              <a:buNone/>
            </a:pPr>
            <a:br>
              <a:rPr lang="en" dirty="0"/>
            </a:br>
            <a:r>
              <a:rPr lang="en" dirty="0"/>
              <a:t>Trash Manag</a:t>
            </a:r>
            <a:r>
              <a:rPr lang="en-US" dirty="0"/>
              <a:t>e</a:t>
            </a:r>
            <a:r>
              <a:rPr lang="en" dirty="0"/>
              <a:t>ment System Using Deep Learning</a:t>
            </a:r>
            <a:br>
              <a:rPr lang="en" dirty="0"/>
            </a:br>
            <a:endParaRPr sz="2000" dirty="0"/>
          </a:p>
        </p:txBody>
      </p:sp>
      <p:sp>
        <p:nvSpPr>
          <p:cNvPr id="87" name="Google Shape;87;p13"/>
          <p:cNvSpPr txBox="1">
            <a:spLocks noGrp="1"/>
          </p:cNvSpPr>
          <p:nvPr>
            <p:ph type="subTitle" idx="1"/>
          </p:nvPr>
        </p:nvSpPr>
        <p:spPr>
          <a:xfrm>
            <a:off x="377972" y="3343940"/>
            <a:ext cx="5361300" cy="6498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Team </a:t>
            </a:r>
            <a:r>
              <a:rPr lang="en-US" dirty="0" err="1"/>
              <a:t>Invincibles</a:t>
            </a:r>
            <a:endParaRPr lang="en-US"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Srilalitha Veerubhotla</a:t>
            </a:r>
            <a:endParaRPr dirty="0"/>
          </a:p>
          <a:p>
            <a:pPr marL="0" lvl="0" indent="0" algn="l" rtl="0">
              <a:spcBef>
                <a:spcPts val="0"/>
              </a:spcBef>
              <a:spcAft>
                <a:spcPts val="0"/>
              </a:spcAft>
              <a:buNone/>
            </a:pPr>
            <a:r>
              <a:rPr lang="en" dirty="0"/>
              <a:t>Shailesha Maganahalli</a:t>
            </a:r>
            <a:endParaRPr dirty="0"/>
          </a:p>
          <a:p>
            <a:pPr marL="0" lvl="0" indent="0" algn="l" rtl="0">
              <a:spcBef>
                <a:spcPts val="0"/>
              </a:spcBef>
              <a:spcAft>
                <a:spcPts val="0"/>
              </a:spcAft>
              <a:buNone/>
            </a:pPr>
            <a:r>
              <a:rPr lang="en" dirty="0"/>
              <a:t>Atul Shah</a:t>
            </a:r>
            <a:endParaRPr dirty="0"/>
          </a:p>
          <a:p>
            <a:pPr marL="0" lvl="0" indent="0" algn="l" rtl="0">
              <a:spcBef>
                <a:spcPts val="0"/>
              </a:spcBef>
              <a:spcAft>
                <a:spcPts val="0"/>
              </a:spcAft>
              <a:buNone/>
            </a:pPr>
            <a:r>
              <a:rPr lang="en" dirty="0"/>
              <a:t>Shreyus Puthiyapurail</a:t>
            </a:r>
            <a:endParaRPr dirty="0"/>
          </a:p>
          <a:p>
            <a:pPr marL="0" lvl="0" indent="0" algn="l" rtl="0">
              <a:spcBef>
                <a:spcPts val="0"/>
              </a:spcBef>
              <a:spcAft>
                <a:spcPts val="0"/>
              </a:spcAft>
              <a:buNone/>
            </a:pPr>
            <a:endParaRPr dirty="0"/>
          </a:p>
        </p:txBody>
      </p:sp>
      <p:sp>
        <p:nvSpPr>
          <p:cNvPr id="5" name="Google Shape;87;p13"/>
          <p:cNvSpPr txBox="1">
            <a:spLocks/>
          </p:cNvSpPr>
          <p:nvPr/>
        </p:nvSpPr>
        <p:spPr>
          <a:xfrm>
            <a:off x="6319800" y="4493688"/>
            <a:ext cx="2893312" cy="649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L="914400" marR="0" lvl="1"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L="1371600" marR="0" lvl="2"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L="1828800" marR="0" lvl="3"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L="2286000" marR="0" lvl="4"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L="2743200" marR="0" lvl="5"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L="3200400" marR="0" lvl="6"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L="3657600" marR="0" lvl="7"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L="4114800" marR="0" lvl="8" indent="-29845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pPr marL="0" indent="0"/>
            <a:r>
              <a:rPr lang="en" dirty="0"/>
              <a:t>CMPE 258 – Deep Learning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sz="3000"/>
              <a:t>Thank You</a:t>
            </a:r>
            <a:endParaRPr sz="3000" b="0">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66496"/>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Significance To The Real World</a:t>
            </a:r>
            <a:endParaRPr sz="2400" dirty="0"/>
          </a:p>
        </p:txBody>
      </p:sp>
      <p:sp>
        <p:nvSpPr>
          <p:cNvPr id="93" name="Google Shape;93;p14"/>
          <p:cNvSpPr txBox="1">
            <a:spLocks noGrp="1"/>
          </p:cNvSpPr>
          <p:nvPr>
            <p:ph type="title"/>
          </p:nvPr>
        </p:nvSpPr>
        <p:spPr>
          <a:xfrm>
            <a:off x="837200" y="2149700"/>
            <a:ext cx="7688400" cy="2538300"/>
          </a:xfrm>
          <a:prstGeom prst="rect">
            <a:avLst/>
          </a:prstGeom>
        </p:spPr>
        <p:txBody>
          <a:bodyPr spcFirstLastPara="1" wrap="square" lIns="91425" tIns="91425" rIns="91425" bIns="91425" anchor="t" anchorCtr="0">
            <a:noAutofit/>
          </a:bodyPr>
          <a:lstStyle/>
          <a:p>
            <a:pPr lvl="0"/>
            <a:r>
              <a:rPr lang="en-US" sz="1600" b="0" dirty="0">
                <a:sym typeface="Arial"/>
              </a:rPr>
              <a:t>	The accumulation of solid waste in the urban area is becoming a great concern, and it would result in environmental pollution and may be hazardous to human health if it is not properly managed. It is important to have an advanced intelligent waste management system to manage a variety of waste materials. One of the most important steps of waste management is the separation of the waste into the different components and this process normally done manually by hand-picking. </a:t>
            </a:r>
            <a:endParaRPr sz="1600" b="0" dirty="0">
              <a:sym typeface="Arial"/>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76175" y="2140018"/>
            <a:ext cx="7688400" cy="2538300"/>
          </a:xfrm>
          <a:prstGeom prst="rect">
            <a:avLst/>
          </a:prstGeom>
        </p:spPr>
        <p:txBody>
          <a:bodyPr spcFirstLastPara="1" wrap="square" lIns="91425" tIns="91425" rIns="91425" bIns="91425" anchor="t" anchorCtr="0">
            <a:noAutofit/>
          </a:bodyPr>
          <a:lstStyle/>
          <a:p>
            <a:pPr lvl="0"/>
            <a:r>
              <a:rPr lang="en-US" sz="1600" b="0" dirty="0"/>
              <a:t>Kaggle dataset :Garbage classification</a:t>
            </a:r>
            <a:br>
              <a:rPr lang="en-US" sz="1600" b="0" dirty="0"/>
            </a:br>
            <a:br>
              <a:rPr lang="en-US" sz="1600" b="0" dirty="0"/>
            </a:br>
            <a:r>
              <a:rPr lang="en-US" sz="1600" b="0" dirty="0"/>
              <a:t>Link:</a:t>
            </a:r>
            <a:r>
              <a:rPr lang="en-US" sz="1600" b="0" dirty="0">
                <a:hlinkClick r:id="rId3"/>
              </a:rPr>
              <a:t> </a:t>
            </a:r>
            <a:r>
              <a:rPr lang="en-US" sz="1800" dirty="0">
                <a:hlinkClick r:id="rId3"/>
              </a:rPr>
              <a:t>https://www.kaggle.com/asdasdasasdas/garbage-classification</a:t>
            </a:r>
            <a:endParaRPr sz="1800" dirty="0"/>
          </a:p>
          <a:p>
            <a:pPr marL="0" lvl="0" indent="0" algn="ctr"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AC55A034-BBC1-424D-BC6F-05145A1B0981}"/>
              </a:ext>
            </a:extLst>
          </p:cNvPr>
          <p:cNvSpPr txBox="1"/>
          <p:nvPr/>
        </p:nvSpPr>
        <p:spPr>
          <a:xfrm>
            <a:off x="728329" y="1400932"/>
            <a:ext cx="5801161" cy="492443"/>
          </a:xfrm>
          <a:prstGeom prst="rect">
            <a:avLst/>
          </a:prstGeom>
          <a:noFill/>
        </p:spPr>
        <p:txBody>
          <a:bodyPr wrap="square" rtlCol="0">
            <a:spAutoFit/>
          </a:bodyPr>
          <a:lstStyle/>
          <a:p>
            <a:r>
              <a:rPr lang="en-US" sz="2600" b="1" dirty="0">
                <a:solidFill>
                  <a:schemeClr val="dk2"/>
                </a:solidFill>
                <a:latin typeface="Raleway"/>
                <a:ea typeface="Raleway"/>
                <a:cs typeface="Raleway"/>
                <a:sym typeface="Raleway"/>
              </a:rPr>
              <a:t>Data Set</a:t>
            </a:r>
          </a:p>
        </p:txBody>
      </p:sp>
    </p:spTree>
    <p:extLst>
      <p:ext uri="{BB962C8B-B14F-4D97-AF65-F5344CB8AC3E}">
        <p14:creationId xmlns:p14="http://schemas.microsoft.com/office/powerpoint/2010/main" val="173378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7" name="TextBox 6">
            <a:extLst>
              <a:ext uri="{FF2B5EF4-FFF2-40B4-BE49-F238E27FC236}">
                <a16:creationId xmlns:a16="http://schemas.microsoft.com/office/drawing/2014/main" id="{AC55A034-BBC1-424D-BC6F-05145A1B0981}"/>
              </a:ext>
            </a:extLst>
          </p:cNvPr>
          <p:cNvSpPr txBox="1"/>
          <p:nvPr/>
        </p:nvSpPr>
        <p:spPr>
          <a:xfrm>
            <a:off x="696432" y="1340903"/>
            <a:ext cx="7702064" cy="492443"/>
          </a:xfrm>
          <a:prstGeom prst="rect">
            <a:avLst/>
          </a:prstGeom>
          <a:noFill/>
        </p:spPr>
        <p:txBody>
          <a:bodyPr wrap="square" rtlCol="0">
            <a:spAutoFit/>
          </a:bodyPr>
          <a:lstStyle/>
          <a:p>
            <a:r>
              <a:rPr lang="en-US" sz="2600" b="1" dirty="0">
                <a:solidFill>
                  <a:schemeClr val="dk2"/>
                </a:solidFill>
                <a:latin typeface="Raleway"/>
                <a:ea typeface="Raleway"/>
                <a:cs typeface="Raleway"/>
                <a:sym typeface="Raleway"/>
              </a:rPr>
              <a:t>Related work and Alternatives Explored</a:t>
            </a:r>
          </a:p>
        </p:txBody>
      </p:sp>
      <p:pic>
        <p:nvPicPr>
          <p:cNvPr id="3" name="Picture 2">
            <a:extLst>
              <a:ext uri="{FF2B5EF4-FFF2-40B4-BE49-F238E27FC236}">
                <a16:creationId xmlns:a16="http://schemas.microsoft.com/office/drawing/2014/main" id="{D56844E4-B176-9F47-86FD-619A4FFE19B6}"/>
              </a:ext>
            </a:extLst>
          </p:cNvPr>
          <p:cNvPicPr>
            <a:picLocks noChangeAspect="1"/>
          </p:cNvPicPr>
          <p:nvPr/>
        </p:nvPicPr>
        <p:blipFill>
          <a:blip r:embed="rId3"/>
          <a:stretch>
            <a:fillRect/>
          </a:stretch>
        </p:blipFill>
        <p:spPr>
          <a:xfrm>
            <a:off x="850604" y="1989023"/>
            <a:ext cx="7702064" cy="2948496"/>
          </a:xfrm>
          <a:prstGeom prst="rect">
            <a:avLst/>
          </a:prstGeom>
        </p:spPr>
      </p:pic>
    </p:spTree>
    <p:extLst>
      <p:ext uri="{BB962C8B-B14F-4D97-AF65-F5344CB8AC3E}">
        <p14:creationId xmlns:p14="http://schemas.microsoft.com/office/powerpoint/2010/main" val="90329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6" name="TextBox 15">
            <a:extLst>
              <a:ext uri="{FF2B5EF4-FFF2-40B4-BE49-F238E27FC236}">
                <a16:creationId xmlns:a16="http://schemas.microsoft.com/office/drawing/2014/main" id="{BEAE688E-56CA-41ED-A0EA-D6D5785AC4B1}"/>
              </a:ext>
            </a:extLst>
          </p:cNvPr>
          <p:cNvSpPr txBox="1"/>
          <p:nvPr/>
        </p:nvSpPr>
        <p:spPr>
          <a:xfrm>
            <a:off x="703325" y="1429989"/>
            <a:ext cx="5782652" cy="492443"/>
          </a:xfrm>
          <a:prstGeom prst="rect">
            <a:avLst/>
          </a:prstGeom>
          <a:noFill/>
        </p:spPr>
        <p:txBody>
          <a:bodyPr wrap="square" rtlCol="0">
            <a:spAutoFit/>
          </a:bodyPr>
          <a:lstStyle/>
          <a:p>
            <a:r>
              <a:rPr lang="en-US" sz="2600" b="1" dirty="0">
                <a:solidFill>
                  <a:schemeClr val="dk2"/>
                </a:solidFill>
                <a:latin typeface="Raleway"/>
                <a:ea typeface="Raleway"/>
                <a:cs typeface="Raleway"/>
                <a:sym typeface="Raleway"/>
              </a:rPr>
              <a:t>Model Tuning</a:t>
            </a:r>
          </a:p>
        </p:txBody>
      </p:sp>
      <p:sp>
        <p:nvSpPr>
          <p:cNvPr id="4" name="TextBox 3">
            <a:extLst>
              <a:ext uri="{FF2B5EF4-FFF2-40B4-BE49-F238E27FC236}">
                <a16:creationId xmlns:a16="http://schemas.microsoft.com/office/drawing/2014/main" id="{60750A44-A6B7-B64B-B391-E5A8F988D913}"/>
              </a:ext>
            </a:extLst>
          </p:cNvPr>
          <p:cNvSpPr txBox="1"/>
          <p:nvPr/>
        </p:nvSpPr>
        <p:spPr>
          <a:xfrm>
            <a:off x="877206" y="2033771"/>
            <a:ext cx="8128571" cy="3016210"/>
          </a:xfrm>
          <a:prstGeom prst="rect">
            <a:avLst/>
          </a:prstGeom>
          <a:noFill/>
        </p:spPr>
        <p:txBody>
          <a:bodyPr wrap="square" rtlCol="0">
            <a:spAutoFit/>
          </a:bodyPr>
          <a:lstStyle/>
          <a:p>
            <a:pPr marL="342900" indent="-342900">
              <a:buAutoNum type="arabicPeriod"/>
            </a:pPr>
            <a:r>
              <a:rPr lang="en-US" sz="1600" dirty="0">
                <a:solidFill>
                  <a:schemeClr val="dk2"/>
                </a:solidFill>
                <a:latin typeface="Raleway"/>
                <a:ea typeface="Raleway"/>
                <a:cs typeface="Raleway"/>
              </a:rPr>
              <a:t>Attempted to tune multiple hyper parameter for the simple CNN,ResNet50  and VGG 16 models.</a:t>
            </a:r>
          </a:p>
          <a:p>
            <a:pPr marL="342900" indent="-342900">
              <a:buAutoNum type="arabicPeriod"/>
            </a:pPr>
            <a:endParaRPr lang="en-US" sz="1600" dirty="0">
              <a:solidFill>
                <a:schemeClr val="dk2"/>
              </a:solidFill>
              <a:latin typeface="Raleway"/>
              <a:ea typeface="Raleway"/>
              <a:cs typeface="Raleway"/>
            </a:endParaRPr>
          </a:p>
          <a:p>
            <a:pPr marL="342900" indent="-342900">
              <a:buAutoNum type="arabicPeriod"/>
            </a:pPr>
            <a:r>
              <a:rPr lang="en-US" sz="1600" dirty="0">
                <a:solidFill>
                  <a:schemeClr val="dk2"/>
                </a:solidFill>
                <a:latin typeface="Raleway"/>
                <a:ea typeface="Raleway"/>
                <a:cs typeface="Raleway"/>
              </a:rPr>
              <a:t>Utilized </a:t>
            </a:r>
            <a:r>
              <a:rPr lang="en-US" sz="1600" dirty="0" err="1">
                <a:solidFill>
                  <a:schemeClr val="dk2"/>
                </a:solidFill>
                <a:latin typeface="Raleway"/>
                <a:ea typeface="Raleway"/>
                <a:cs typeface="Raleway"/>
              </a:rPr>
              <a:t>keras</a:t>
            </a:r>
            <a:r>
              <a:rPr lang="en-US" sz="1600" dirty="0">
                <a:solidFill>
                  <a:schemeClr val="dk2"/>
                </a:solidFill>
                <a:latin typeface="Raleway"/>
                <a:ea typeface="Raleway"/>
                <a:cs typeface="Raleway"/>
              </a:rPr>
              <a:t>-Auto tuner  for searching the best parameter for activation functions, loss and evaluation metrics. </a:t>
            </a:r>
            <a:br>
              <a:rPr lang="en-US" sz="1600" dirty="0">
                <a:solidFill>
                  <a:schemeClr val="dk2"/>
                </a:solidFill>
                <a:latin typeface="Raleway"/>
                <a:ea typeface="Raleway"/>
                <a:cs typeface="Raleway"/>
              </a:rPr>
            </a:br>
            <a:br>
              <a:rPr lang="en-US" sz="1600" dirty="0">
                <a:solidFill>
                  <a:schemeClr val="dk2"/>
                </a:solidFill>
                <a:latin typeface="Raleway"/>
                <a:ea typeface="Raleway"/>
                <a:cs typeface="Raleway"/>
              </a:rPr>
            </a:br>
            <a:r>
              <a:rPr lang="en-US" sz="1600" u="sng" dirty="0">
                <a:solidFill>
                  <a:schemeClr val="dk2"/>
                </a:solidFill>
                <a:latin typeface="Raleway"/>
                <a:ea typeface="Raleway"/>
                <a:cs typeface="Raleway"/>
              </a:rPr>
              <a:t>Below are the critical parameters tried upon the code :</a:t>
            </a:r>
          </a:p>
          <a:p>
            <a:br>
              <a:rPr lang="en-US" sz="1600" dirty="0">
                <a:solidFill>
                  <a:schemeClr val="dk2"/>
                </a:solidFill>
                <a:latin typeface="Raleway"/>
                <a:ea typeface="Raleway"/>
                <a:cs typeface="Raleway"/>
              </a:rPr>
            </a:br>
            <a:r>
              <a:rPr lang="en-US" sz="1600" dirty="0">
                <a:solidFill>
                  <a:schemeClr val="dk2"/>
                </a:solidFill>
                <a:latin typeface="Raleway"/>
                <a:ea typeface="Raleway"/>
                <a:cs typeface="Raleway"/>
              </a:rPr>
              <a:t>Activation functions : </a:t>
            </a:r>
            <a:r>
              <a:rPr lang="en-US" sz="1600" dirty="0" err="1">
                <a:solidFill>
                  <a:schemeClr val="dk2"/>
                </a:solidFill>
                <a:latin typeface="Raleway"/>
                <a:ea typeface="Raleway"/>
                <a:cs typeface="Raleway"/>
              </a:rPr>
              <a:t>Softmax</a:t>
            </a:r>
            <a:r>
              <a:rPr lang="en-US" sz="1600" dirty="0">
                <a:solidFill>
                  <a:schemeClr val="dk2"/>
                </a:solidFill>
                <a:latin typeface="Raleway"/>
                <a:ea typeface="Raleway"/>
                <a:cs typeface="Raleway"/>
              </a:rPr>
              <a:t>, </a:t>
            </a:r>
            <a:r>
              <a:rPr lang="en-US" sz="1600" dirty="0" err="1">
                <a:solidFill>
                  <a:schemeClr val="dk2"/>
                </a:solidFill>
                <a:latin typeface="Raleway"/>
                <a:ea typeface="Raleway"/>
                <a:cs typeface="Raleway"/>
              </a:rPr>
              <a:t>Relu</a:t>
            </a:r>
            <a:r>
              <a:rPr lang="en-US" sz="1600" dirty="0">
                <a:solidFill>
                  <a:schemeClr val="dk2"/>
                </a:solidFill>
                <a:latin typeface="Raleway"/>
                <a:ea typeface="Raleway"/>
                <a:cs typeface="Raleway"/>
              </a:rPr>
              <a:t>, </a:t>
            </a:r>
            <a:r>
              <a:rPr lang="en-US" sz="1600" dirty="0" err="1">
                <a:solidFill>
                  <a:schemeClr val="dk2"/>
                </a:solidFill>
                <a:latin typeface="Raleway"/>
                <a:ea typeface="Raleway"/>
                <a:cs typeface="Raleway"/>
              </a:rPr>
              <a:t>Tanh</a:t>
            </a:r>
            <a:r>
              <a:rPr lang="en-US" sz="1600" dirty="0">
                <a:solidFill>
                  <a:schemeClr val="dk2"/>
                </a:solidFill>
                <a:latin typeface="Raleway"/>
                <a:ea typeface="Raleway"/>
                <a:cs typeface="Raleway"/>
              </a:rPr>
              <a:t>, Sigmoid</a:t>
            </a:r>
            <a:br>
              <a:rPr lang="en-US" sz="1600" dirty="0">
                <a:solidFill>
                  <a:schemeClr val="dk2"/>
                </a:solidFill>
                <a:latin typeface="Raleway"/>
                <a:ea typeface="Raleway"/>
                <a:cs typeface="Raleway"/>
              </a:rPr>
            </a:br>
            <a:r>
              <a:rPr lang="en-US" sz="1600" dirty="0">
                <a:solidFill>
                  <a:schemeClr val="dk2"/>
                </a:solidFill>
                <a:latin typeface="Raleway"/>
                <a:ea typeface="Raleway"/>
                <a:cs typeface="Raleway"/>
              </a:rPr>
              <a:t>Metrics: Accuracy, MSE</a:t>
            </a:r>
            <a:br>
              <a:rPr lang="en-US" sz="1600" dirty="0">
                <a:solidFill>
                  <a:schemeClr val="dk2"/>
                </a:solidFill>
                <a:latin typeface="Raleway"/>
                <a:ea typeface="Raleway"/>
                <a:cs typeface="Raleway"/>
              </a:rPr>
            </a:br>
            <a:r>
              <a:rPr lang="en-US" sz="1600" dirty="0">
                <a:solidFill>
                  <a:schemeClr val="dk2"/>
                </a:solidFill>
                <a:latin typeface="Raleway"/>
                <a:ea typeface="Raleway"/>
                <a:cs typeface="Raleway"/>
              </a:rPr>
              <a:t>Loss: Sparse Categorical entropy, binary cross entropy, KL Divergence.</a:t>
            </a:r>
            <a:endParaRPr lang="en-US" sz="1600" dirty="0">
              <a:solidFill>
                <a:schemeClr val="dk2"/>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247896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5" name="Title 4"/>
          <p:cNvSpPr>
            <a:spLocks noGrp="1"/>
          </p:cNvSpPr>
          <p:nvPr>
            <p:ph type="title"/>
          </p:nvPr>
        </p:nvSpPr>
        <p:spPr>
          <a:xfrm>
            <a:off x="697553" y="1451557"/>
            <a:ext cx="7688400" cy="535200"/>
          </a:xfrm>
        </p:spPr>
        <p:txBody>
          <a:bodyPr/>
          <a:lstStyle/>
          <a:p>
            <a:r>
              <a:rPr lang="en-US" dirty="0"/>
              <a:t>Model Metrics – Visualization Technique</a:t>
            </a:r>
          </a:p>
        </p:txBody>
      </p:sp>
      <p:sp>
        <p:nvSpPr>
          <p:cNvPr id="2" name="TextBox 1">
            <a:extLst>
              <a:ext uri="{FF2B5EF4-FFF2-40B4-BE49-F238E27FC236}">
                <a16:creationId xmlns:a16="http://schemas.microsoft.com/office/drawing/2014/main" id="{60750A44-A6B7-B64B-B391-E5A8F988D913}"/>
              </a:ext>
            </a:extLst>
          </p:cNvPr>
          <p:cNvSpPr txBox="1"/>
          <p:nvPr/>
        </p:nvSpPr>
        <p:spPr>
          <a:xfrm>
            <a:off x="765564" y="2456305"/>
            <a:ext cx="8128571" cy="1538883"/>
          </a:xfrm>
          <a:prstGeom prst="rect">
            <a:avLst/>
          </a:prstGeom>
          <a:noFill/>
        </p:spPr>
        <p:txBody>
          <a:bodyPr wrap="square" rtlCol="0">
            <a:spAutoFit/>
          </a:bodyPr>
          <a:lstStyle/>
          <a:p>
            <a:r>
              <a:rPr lang="en-US" sz="1600" dirty="0">
                <a:solidFill>
                  <a:schemeClr val="dk2"/>
                </a:solidFill>
                <a:latin typeface="Raleway"/>
                <a:ea typeface="Raleway"/>
                <a:cs typeface="Raleway"/>
                <a:sym typeface="Raleway"/>
              </a:rPr>
              <a:t>1. Metrics used: Accuracy, Mean Square Error</a:t>
            </a:r>
          </a:p>
          <a:p>
            <a:endParaRPr lang="en-US" sz="1600" dirty="0">
              <a:solidFill>
                <a:schemeClr val="dk2"/>
              </a:solidFill>
              <a:latin typeface="Raleway"/>
              <a:ea typeface="Raleway"/>
              <a:cs typeface="Raleway"/>
              <a:sym typeface="Raleway"/>
            </a:endParaRPr>
          </a:p>
          <a:p>
            <a:r>
              <a:rPr lang="en-US" sz="1600" dirty="0">
                <a:solidFill>
                  <a:schemeClr val="dk2"/>
                </a:solidFill>
                <a:latin typeface="Raleway"/>
                <a:ea typeface="Raleway"/>
                <a:cs typeface="Raleway"/>
                <a:sym typeface="Raleway"/>
              </a:rPr>
              <a:t>2. Visualizations: Tensor Board , CV2</a:t>
            </a:r>
          </a:p>
          <a:p>
            <a:endParaRPr lang="en-US" sz="1600" dirty="0">
              <a:solidFill>
                <a:schemeClr val="dk2"/>
              </a:solidFill>
              <a:latin typeface="Raleway"/>
              <a:ea typeface="Raleway"/>
              <a:cs typeface="Raleway"/>
              <a:sym typeface="Raleway"/>
            </a:endParaRPr>
          </a:p>
          <a:p>
            <a:r>
              <a:rPr lang="en-US" sz="1600" dirty="0">
                <a:solidFill>
                  <a:schemeClr val="dk2"/>
                </a:solidFill>
                <a:latin typeface="Raleway"/>
                <a:ea typeface="Raleway"/>
                <a:cs typeface="Raleway"/>
                <a:sym typeface="Raleway"/>
              </a:rPr>
              <a:t>Model is deployed using Flask python web frame work in </a:t>
            </a:r>
            <a:r>
              <a:rPr lang="en-US" sz="1600" dirty="0" err="1">
                <a:solidFill>
                  <a:schemeClr val="dk2"/>
                </a:solidFill>
                <a:latin typeface="Raleway"/>
                <a:ea typeface="Raleway"/>
                <a:cs typeface="Raleway"/>
                <a:sym typeface="Raleway"/>
              </a:rPr>
              <a:t>aws</a:t>
            </a:r>
            <a:r>
              <a:rPr lang="en-US" sz="1600" dirty="0">
                <a:solidFill>
                  <a:schemeClr val="dk2"/>
                </a:solidFill>
                <a:latin typeface="Raleway"/>
                <a:ea typeface="Raleway"/>
                <a:cs typeface="Raleway"/>
                <a:sym typeface="Raleway"/>
              </a:rPr>
              <a:t> ec2 instance</a:t>
            </a:r>
          </a:p>
          <a:p>
            <a:endParaRPr lang="en-US" dirty="0"/>
          </a:p>
        </p:txBody>
      </p:sp>
    </p:spTree>
    <p:extLst>
      <p:ext uri="{BB962C8B-B14F-4D97-AF65-F5344CB8AC3E}">
        <p14:creationId xmlns:p14="http://schemas.microsoft.com/office/powerpoint/2010/main" val="130936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5" name="Title 4"/>
          <p:cNvSpPr>
            <a:spLocks noGrp="1"/>
          </p:cNvSpPr>
          <p:nvPr>
            <p:ph type="title"/>
          </p:nvPr>
        </p:nvSpPr>
        <p:spPr>
          <a:xfrm>
            <a:off x="702869" y="1371813"/>
            <a:ext cx="7688400" cy="535200"/>
          </a:xfrm>
        </p:spPr>
        <p:txBody>
          <a:bodyPr/>
          <a:lstStyle/>
          <a:p>
            <a:r>
              <a:rPr lang="en-US" dirty="0"/>
              <a:t>Technical Challenges</a:t>
            </a:r>
          </a:p>
        </p:txBody>
      </p:sp>
      <p:sp>
        <p:nvSpPr>
          <p:cNvPr id="2" name="TextBox 1">
            <a:extLst>
              <a:ext uri="{FF2B5EF4-FFF2-40B4-BE49-F238E27FC236}">
                <a16:creationId xmlns:a16="http://schemas.microsoft.com/office/drawing/2014/main" id="{60750A44-A6B7-B64B-B391-E5A8F988D913}"/>
              </a:ext>
            </a:extLst>
          </p:cNvPr>
          <p:cNvSpPr txBox="1"/>
          <p:nvPr/>
        </p:nvSpPr>
        <p:spPr>
          <a:xfrm>
            <a:off x="807159" y="2515315"/>
            <a:ext cx="7869009" cy="523220"/>
          </a:xfrm>
          <a:prstGeom prst="rect">
            <a:avLst/>
          </a:prstGeom>
          <a:noFill/>
        </p:spPr>
        <p:txBody>
          <a:bodyPr wrap="square" rtlCol="0">
            <a:spAutoFit/>
          </a:bodyPr>
          <a:lstStyle/>
          <a:p>
            <a:r>
              <a:rPr lang="en-US" dirty="0"/>
              <a:t>.</a:t>
            </a:r>
          </a:p>
          <a:p>
            <a:endParaRPr lang="en-US" dirty="0"/>
          </a:p>
        </p:txBody>
      </p:sp>
      <p:sp>
        <p:nvSpPr>
          <p:cNvPr id="4" name="TextBox 3">
            <a:extLst>
              <a:ext uri="{FF2B5EF4-FFF2-40B4-BE49-F238E27FC236}">
                <a16:creationId xmlns:a16="http://schemas.microsoft.com/office/drawing/2014/main" id="{60750A44-A6B7-B64B-B391-E5A8F988D913}"/>
              </a:ext>
            </a:extLst>
          </p:cNvPr>
          <p:cNvSpPr txBox="1"/>
          <p:nvPr/>
        </p:nvSpPr>
        <p:spPr>
          <a:xfrm>
            <a:off x="807159" y="2424408"/>
            <a:ext cx="8128571" cy="2277547"/>
          </a:xfrm>
          <a:prstGeom prst="rect">
            <a:avLst/>
          </a:prstGeom>
          <a:noFill/>
        </p:spPr>
        <p:txBody>
          <a:bodyPr wrap="square" rtlCol="0">
            <a:spAutoFit/>
          </a:bodyPr>
          <a:lstStyle/>
          <a:p>
            <a:r>
              <a:rPr lang="en-US" sz="1600" dirty="0">
                <a:solidFill>
                  <a:schemeClr val="dk2"/>
                </a:solidFill>
                <a:latin typeface="Raleway"/>
                <a:ea typeface="Raleway"/>
                <a:cs typeface="Raleway"/>
              </a:rPr>
              <a:t>1. Thought of expanding the data set by more labels which we faced as a trivial challenge.</a:t>
            </a:r>
          </a:p>
          <a:p>
            <a:endParaRPr lang="en-US" sz="1600" dirty="0">
              <a:solidFill>
                <a:schemeClr val="dk2"/>
              </a:solidFill>
              <a:latin typeface="Raleway"/>
              <a:ea typeface="Raleway"/>
              <a:cs typeface="Raleway"/>
            </a:endParaRPr>
          </a:p>
          <a:p>
            <a:r>
              <a:rPr lang="en-US" sz="1600" dirty="0">
                <a:solidFill>
                  <a:schemeClr val="dk2"/>
                </a:solidFill>
                <a:latin typeface="Raleway"/>
                <a:ea typeface="Raleway"/>
                <a:cs typeface="Raleway"/>
              </a:rPr>
              <a:t>2. System performance upon running the code. Which we overcome by trying on </a:t>
            </a:r>
            <a:r>
              <a:rPr lang="en-US" sz="1600" dirty="0" err="1">
                <a:solidFill>
                  <a:schemeClr val="dk2"/>
                </a:solidFill>
                <a:latin typeface="Raleway"/>
                <a:ea typeface="Raleway"/>
                <a:cs typeface="Raleway"/>
              </a:rPr>
              <a:t>Colab</a:t>
            </a:r>
            <a:r>
              <a:rPr lang="en-US" sz="1600" dirty="0">
                <a:solidFill>
                  <a:schemeClr val="dk2"/>
                </a:solidFill>
                <a:latin typeface="Raleway"/>
                <a:ea typeface="Raleway"/>
                <a:cs typeface="Raleway"/>
              </a:rPr>
              <a:t> Pro</a:t>
            </a:r>
          </a:p>
          <a:p>
            <a:endParaRPr lang="en-US" sz="1600" dirty="0">
              <a:solidFill>
                <a:schemeClr val="dk2"/>
              </a:solidFill>
              <a:latin typeface="Raleway"/>
              <a:ea typeface="Raleway"/>
              <a:cs typeface="Raleway"/>
              <a:sym typeface="Raleway"/>
            </a:endParaRPr>
          </a:p>
          <a:p>
            <a:r>
              <a:rPr lang="en-US" sz="1600" dirty="0">
                <a:solidFill>
                  <a:schemeClr val="dk2"/>
                </a:solidFill>
                <a:latin typeface="Raleway"/>
                <a:ea typeface="Raleway"/>
                <a:cs typeface="Raleway"/>
                <a:sym typeface="Raleway"/>
              </a:rPr>
              <a:t>3. Tried implementing </a:t>
            </a:r>
            <a:r>
              <a:rPr lang="en-US" sz="1600" dirty="0" err="1">
                <a:solidFill>
                  <a:schemeClr val="dk2"/>
                </a:solidFill>
                <a:latin typeface="Raleway"/>
                <a:ea typeface="Raleway"/>
                <a:cs typeface="Raleway"/>
                <a:sym typeface="Raleway"/>
              </a:rPr>
              <a:t>Tensorflow</a:t>
            </a:r>
            <a:r>
              <a:rPr lang="en-US" sz="1600" dirty="0">
                <a:solidFill>
                  <a:schemeClr val="dk2"/>
                </a:solidFill>
                <a:latin typeface="Raleway"/>
                <a:ea typeface="Raleway"/>
                <a:cs typeface="Raleway"/>
                <a:sym typeface="Raleway"/>
              </a:rPr>
              <a:t> extended and also able to show the stats and visualization. Faced challenges on modeling in </a:t>
            </a:r>
            <a:r>
              <a:rPr lang="en-US" sz="1600" dirty="0" err="1">
                <a:solidFill>
                  <a:schemeClr val="dk2"/>
                </a:solidFill>
                <a:latin typeface="Raleway"/>
                <a:ea typeface="Raleway"/>
                <a:cs typeface="Raleway"/>
                <a:sym typeface="Raleway"/>
              </a:rPr>
              <a:t>tensorflow</a:t>
            </a:r>
            <a:r>
              <a:rPr lang="en-US" sz="1600" dirty="0">
                <a:solidFill>
                  <a:schemeClr val="dk2"/>
                </a:solidFill>
                <a:latin typeface="Raleway"/>
                <a:ea typeface="Raleway"/>
                <a:cs typeface="Raleway"/>
                <a:sym typeface="Raleway"/>
              </a:rPr>
              <a:t> </a:t>
            </a:r>
            <a:r>
              <a:rPr lang="en-US" sz="1600" dirty="0" err="1">
                <a:solidFill>
                  <a:schemeClr val="dk2"/>
                </a:solidFill>
                <a:latin typeface="Raleway"/>
                <a:ea typeface="Raleway"/>
                <a:cs typeface="Raleway"/>
                <a:sym typeface="Raleway"/>
              </a:rPr>
              <a:t>extended.s</a:t>
            </a:r>
            <a:endParaRPr lang="en-US" sz="1600" dirty="0">
              <a:solidFill>
                <a:schemeClr val="dk2"/>
              </a:solidFill>
              <a:latin typeface="Raleway"/>
              <a:ea typeface="Raleway"/>
              <a:cs typeface="Raleway"/>
              <a:sym typeface="Raleway"/>
            </a:endParaRPr>
          </a:p>
          <a:p>
            <a:endParaRPr lang="en-US" dirty="0"/>
          </a:p>
        </p:txBody>
      </p:sp>
    </p:spTree>
    <p:extLst>
      <p:ext uri="{BB962C8B-B14F-4D97-AF65-F5344CB8AC3E}">
        <p14:creationId xmlns:p14="http://schemas.microsoft.com/office/powerpoint/2010/main" val="9468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Work</a:t>
            </a:r>
            <a:endParaRPr/>
          </a:p>
        </p:txBody>
      </p:sp>
      <p:sp>
        <p:nvSpPr>
          <p:cNvPr id="135" name="Google Shape;135;p21"/>
          <p:cNvSpPr txBox="1">
            <a:spLocks noGrp="1"/>
          </p:cNvSpPr>
          <p:nvPr>
            <p:ph type="title"/>
          </p:nvPr>
        </p:nvSpPr>
        <p:spPr>
          <a:xfrm>
            <a:off x="846125" y="2185425"/>
            <a:ext cx="7688400" cy="27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dirty="0"/>
              <a:t>Shreyus Puthiyapurail : Data collection and processing.</a:t>
            </a:r>
            <a:endParaRPr sz="1800" b="0" dirty="0">
              <a:highlight>
                <a:srgbClr val="FFFF00"/>
              </a:highlight>
            </a:endParaRPr>
          </a:p>
          <a:p>
            <a:pPr marL="0" lvl="0" indent="0" algn="l" rtl="0">
              <a:spcBef>
                <a:spcPts val="0"/>
              </a:spcBef>
              <a:spcAft>
                <a:spcPts val="0"/>
              </a:spcAft>
              <a:buNone/>
            </a:pPr>
            <a:r>
              <a:rPr lang="en" sz="1800" b="0" dirty="0"/>
              <a:t> </a:t>
            </a:r>
            <a:endParaRPr sz="1800" b="0" dirty="0"/>
          </a:p>
          <a:p>
            <a:pPr marL="0" lvl="0" indent="0" algn="l" rtl="0">
              <a:spcBef>
                <a:spcPts val="0"/>
              </a:spcBef>
              <a:spcAft>
                <a:spcPts val="0"/>
              </a:spcAft>
              <a:buNone/>
            </a:pPr>
            <a:r>
              <a:rPr lang="en" sz="1800" b="0" dirty="0">
                <a:solidFill>
                  <a:srgbClr val="000000"/>
                </a:solidFill>
              </a:rPr>
              <a:t>Atul Shah</a:t>
            </a:r>
            <a:r>
              <a:rPr lang="en" sz="1800" b="0" dirty="0"/>
              <a:t>                       : Feature analysis and engineering.</a:t>
            </a:r>
            <a:endParaRPr sz="1800" b="0" dirty="0">
              <a:solidFill>
                <a:srgbClr val="000000"/>
              </a:solidFill>
            </a:endParaRPr>
          </a:p>
          <a:p>
            <a:pPr marL="0" lvl="0" indent="0" algn="l" rtl="0">
              <a:spcBef>
                <a:spcPts val="0"/>
              </a:spcBef>
              <a:spcAft>
                <a:spcPts val="0"/>
              </a:spcAft>
              <a:buNone/>
            </a:pPr>
            <a:endParaRPr sz="1800" b="0" dirty="0">
              <a:solidFill>
                <a:srgbClr val="000000"/>
              </a:solidFill>
            </a:endParaRPr>
          </a:p>
          <a:p>
            <a:pPr marL="0" lvl="0" indent="0" algn="l" rtl="0">
              <a:spcBef>
                <a:spcPts val="0"/>
              </a:spcBef>
              <a:spcAft>
                <a:spcPts val="0"/>
              </a:spcAft>
              <a:buNone/>
            </a:pPr>
            <a:r>
              <a:rPr lang="en" sz="1800" b="0" dirty="0">
                <a:solidFill>
                  <a:srgbClr val="000000"/>
                </a:solidFill>
              </a:rPr>
              <a:t>Srilalitha Veerubhotla  </a:t>
            </a:r>
            <a:r>
              <a:rPr lang="en" sz="1800" b="0" dirty="0"/>
              <a:t>: Developing and testing model accuracy.</a:t>
            </a:r>
            <a:endParaRPr sz="1800" b="0" dirty="0">
              <a:solidFill>
                <a:srgbClr val="000000"/>
              </a:solidFill>
            </a:endParaRPr>
          </a:p>
          <a:p>
            <a:pPr marL="0" lvl="0" indent="0" algn="l" rtl="0">
              <a:spcBef>
                <a:spcPts val="0"/>
              </a:spcBef>
              <a:spcAft>
                <a:spcPts val="0"/>
              </a:spcAft>
              <a:buNone/>
            </a:pPr>
            <a:endParaRPr sz="1800" b="0" dirty="0">
              <a:solidFill>
                <a:srgbClr val="000000"/>
              </a:solidFill>
            </a:endParaRPr>
          </a:p>
          <a:p>
            <a:pPr lvl="0"/>
            <a:r>
              <a:rPr lang="en" sz="1800" b="0" dirty="0">
                <a:solidFill>
                  <a:srgbClr val="000000"/>
                </a:solidFill>
              </a:rPr>
              <a:t>Shailesh Prasad</a:t>
            </a:r>
            <a:r>
              <a:rPr lang="en" sz="1800" b="0" dirty="0"/>
              <a:t> M        : Apply and Review other model for accuracy</a:t>
            </a:r>
            <a:endParaRPr dirty="0"/>
          </a:p>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524675" y="1587125"/>
            <a:ext cx="7688400" cy="253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r>
              <a:rPr lang="en" sz="3000"/>
              <a:t>Q &amp; A</a:t>
            </a:r>
            <a:endParaRPr sz="3000" b="0">
              <a:highlight>
                <a:srgbClr val="FFFF00"/>
              </a:highlight>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366</Words>
  <Application>Microsoft Macintosh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Raleway</vt:lpstr>
      <vt:lpstr>Arial</vt:lpstr>
      <vt:lpstr>Lato</vt:lpstr>
      <vt:lpstr>Streamline</vt:lpstr>
      <vt:lpstr>  Trash Management System Using Deep Learning </vt:lpstr>
      <vt:lpstr>Significance To The Real World</vt:lpstr>
      <vt:lpstr>Kaggle dataset :Garbage classification  Link: https://www.kaggle.com/asdasdasasdas/garbage-classification    </vt:lpstr>
      <vt:lpstr>    </vt:lpstr>
      <vt:lpstr>PowerPoint Presentation</vt:lpstr>
      <vt:lpstr>Model Metrics – Visualization Technique</vt:lpstr>
      <vt:lpstr>Technical Challenges</vt:lpstr>
      <vt:lpstr>Team Work</vt:lpstr>
      <vt:lpstr>  Q &amp; A   </vt:lpstr>
      <vt:lpstr>  Thank You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Movie Success Prediction</dc:title>
  <dc:creator>Shailesha Prasad Maganahalli -X (shmagana - INFOSYS LIMITED at Cisco)</dc:creator>
  <cp:lastModifiedBy>Srilalitha Veerubhotla</cp:lastModifiedBy>
  <cp:revision>31</cp:revision>
  <dcterms:modified xsi:type="dcterms:W3CDTF">2020-05-21T06:49:57Z</dcterms:modified>
</cp:coreProperties>
</file>