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8"/>
  </p:notesMasterIdLst>
  <p:sldIdLst>
    <p:sldId id="257" r:id="rId2"/>
    <p:sldId id="259" r:id="rId3"/>
    <p:sldId id="264" r:id="rId4"/>
    <p:sldId id="265" r:id="rId5"/>
    <p:sldId id="266" r:id="rId6"/>
    <p:sldId id="267" r:id="rId7"/>
    <p:sldId id="275" r:id="rId8"/>
    <p:sldId id="268" r:id="rId9"/>
    <p:sldId id="269" r:id="rId10"/>
    <p:sldId id="270" r:id="rId11"/>
    <p:sldId id="271" r:id="rId12"/>
    <p:sldId id="272" r:id="rId13"/>
    <p:sldId id="273" r:id="rId14"/>
    <p:sldId id="261" r:id="rId15"/>
    <p:sldId id="274"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A806ED-0F26-1FC7-C7A1-69061D199F56}" v="508" dt="2021-02-01T04:28:07.366"/>
    <p1510:client id="{7DC14460-FD63-59A4-8D4B-AEAF9E169B42}" v="112" dt="2021-02-01T03:55:14.218"/>
    <p1510:client id="{893C6BB1-C832-CCDB-6233-9ECF2D060FAA}" v="5" dt="2021-02-01T04:27:21.916"/>
    <p1510:client id="{A0912BC1-ABE8-178F-5F28-6EBDC0DF33AF}" v="10" dt="2021-02-01T03:58:21.413"/>
    <p1510:client id="{EFD877D3-875F-2D52-7755-67A80DF9476B}" v="19" dt="2021-02-01T04:36:50.5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5E0509-0411-46E8-BCCE-026E978EC6DA}" type="datetimeFigureOut">
              <a:rPr lang="en-PH" smtClean="0"/>
              <a:t>31/01/2021</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80C6D6-F49C-4611-98D1-90C5887B7750}" type="slidenum">
              <a:rPr lang="en-PH" smtClean="0"/>
              <a:t>‹#›</a:t>
            </a:fld>
            <a:endParaRPr lang="en-PH"/>
          </a:p>
        </p:txBody>
      </p:sp>
    </p:spTree>
    <p:extLst>
      <p:ext uri="{BB962C8B-B14F-4D97-AF65-F5344CB8AC3E}">
        <p14:creationId xmlns:p14="http://schemas.microsoft.com/office/powerpoint/2010/main" val="1187891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1/31/2021</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1/31/2021</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1/31/2021</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1/31/2021</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1/31/2021</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1/31/2021</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1/31/2021</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1/31/2021</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1/31/2021</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1/31/2021</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1/31/2021</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1/31/2021</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2362200"/>
            <a:ext cx="6711746" cy="1896237"/>
          </a:xfrm>
        </p:spPr>
        <p:txBody>
          <a:bodyPr>
            <a:noAutofit/>
          </a:bodyPr>
          <a:lstStyle/>
          <a:p>
            <a:r>
              <a:rPr lang="en-US" sz="5400"/>
              <a:t>Project </a:t>
            </a:r>
            <a:r>
              <a:rPr lang="en-US" sz="5400" err="1"/>
              <a:t>PathFinder</a:t>
            </a:r>
            <a:br>
              <a:rPr lang="en-US" sz="5400"/>
            </a:br>
            <a:r>
              <a:rPr lang="en-US" sz="1300"/>
              <a:t>22 January 2021</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4" y="4672740"/>
            <a:ext cx="6269347" cy="1021498"/>
          </a:xfrm>
        </p:spPr>
        <p:txBody>
          <a:bodyPr>
            <a:normAutofit fontScale="55000" lnSpcReduction="20000"/>
          </a:bodyPr>
          <a:lstStyle/>
          <a:p>
            <a:r>
              <a:rPr lang="en-US" sz="2400">
                <a:solidFill>
                  <a:schemeClr val="tx1">
                    <a:lumMod val="85000"/>
                    <a:lumOff val="15000"/>
                  </a:schemeClr>
                </a:solidFill>
              </a:rPr>
              <a:t>Capstone ii – </a:t>
            </a:r>
            <a:r>
              <a:rPr lang="en-US" sz="2400" err="1">
                <a:solidFill>
                  <a:schemeClr val="tx1">
                    <a:lumMod val="85000"/>
                    <a:lumOff val="15000"/>
                  </a:schemeClr>
                </a:solidFill>
              </a:rPr>
              <a:t>Aidi</a:t>
            </a:r>
            <a:r>
              <a:rPr lang="en-US" sz="2400">
                <a:solidFill>
                  <a:schemeClr val="tx1">
                    <a:lumMod val="85000"/>
                    <a:lumOff val="15000"/>
                  </a:schemeClr>
                </a:solidFill>
              </a:rPr>
              <a:t> 2005- group 2</a:t>
            </a:r>
          </a:p>
          <a:p>
            <a:endParaRPr lang="en-US" sz="2400">
              <a:solidFill>
                <a:schemeClr val="tx1">
                  <a:lumMod val="85000"/>
                  <a:lumOff val="15000"/>
                </a:schemeClr>
              </a:solidFill>
            </a:endParaRPr>
          </a:p>
          <a:p>
            <a:r>
              <a:rPr lang="en-US" sz="2400">
                <a:solidFill>
                  <a:schemeClr val="tx1">
                    <a:lumMod val="85000"/>
                    <a:lumOff val="15000"/>
                  </a:schemeClr>
                </a:solidFill>
              </a:rPr>
              <a:t>Team </a:t>
            </a:r>
            <a:r>
              <a:rPr lang="en-US" sz="2400" err="1">
                <a:solidFill>
                  <a:schemeClr val="tx1">
                    <a:lumMod val="85000"/>
                    <a:lumOff val="15000"/>
                  </a:schemeClr>
                </a:solidFill>
              </a:rPr>
              <a:t>Ishla</a:t>
            </a:r>
            <a:endParaRPr lang="en-US" sz="2400">
              <a:solidFill>
                <a:schemeClr val="tx1">
                  <a:lumMod val="85000"/>
                  <a:lumOff val="15000"/>
                </a:schemeClr>
              </a:solidFill>
            </a:endParaRPr>
          </a:p>
          <a:p>
            <a:endParaRPr lang="en-US" sz="240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E67F3-FD8B-4129-B3BE-4E49493A9C86}"/>
              </a:ext>
            </a:extLst>
          </p:cNvPr>
          <p:cNvSpPr>
            <a:spLocks noGrp="1"/>
          </p:cNvSpPr>
          <p:nvPr>
            <p:ph type="title"/>
          </p:nvPr>
        </p:nvSpPr>
        <p:spPr/>
        <p:txBody>
          <a:bodyPr/>
          <a:lstStyle/>
          <a:p>
            <a:r>
              <a:rPr lang="en-US">
                <a:ea typeface="+mj-lt"/>
                <a:cs typeface="+mj-lt"/>
              </a:rPr>
              <a:t>2. The home page</a:t>
            </a:r>
          </a:p>
        </p:txBody>
      </p:sp>
      <p:sp>
        <p:nvSpPr>
          <p:cNvPr id="3" name="Content Placeholder 2">
            <a:extLst>
              <a:ext uri="{FF2B5EF4-FFF2-40B4-BE49-F238E27FC236}">
                <a16:creationId xmlns:a16="http://schemas.microsoft.com/office/drawing/2014/main" id="{60E0622E-E492-4DEA-A303-5315F80C81D2}"/>
              </a:ext>
            </a:extLst>
          </p:cNvPr>
          <p:cNvSpPr>
            <a:spLocks noGrp="1"/>
          </p:cNvSpPr>
          <p:nvPr>
            <p:ph idx="1"/>
          </p:nvPr>
        </p:nvSpPr>
        <p:spPr>
          <a:xfrm>
            <a:off x="1097280" y="2108201"/>
            <a:ext cx="2588795" cy="3760891"/>
          </a:xfrm>
        </p:spPr>
        <p:txBody>
          <a:bodyPr vert="horz" lIns="0" tIns="45720" rIns="0" bIns="45720" rtlCol="0" anchor="t">
            <a:normAutofit/>
          </a:bodyPr>
          <a:lstStyle/>
          <a:p>
            <a:r>
              <a:rPr lang="en-US">
                <a:ea typeface="+mn-lt"/>
                <a:cs typeface="+mn-lt"/>
              </a:rPr>
              <a:t>This page would display the list of errands that a person needs to do. After selecting each category, items in the list would open a new page to select the type of item the user wants to buy.</a:t>
            </a:r>
          </a:p>
          <a:p>
            <a:endParaRPr lang="en-US">
              <a:ea typeface="+mn-lt"/>
              <a:cs typeface="+mn-lt"/>
            </a:endParaRPr>
          </a:p>
        </p:txBody>
      </p:sp>
      <p:pic>
        <p:nvPicPr>
          <p:cNvPr id="4" name="Picture 4" descr="Graphical user interface, application&#10;&#10;Description automatically generated">
            <a:extLst>
              <a:ext uri="{FF2B5EF4-FFF2-40B4-BE49-F238E27FC236}">
                <a16:creationId xmlns:a16="http://schemas.microsoft.com/office/drawing/2014/main" id="{F86304AB-355D-4229-989A-FEE2F98B2926}"/>
              </a:ext>
            </a:extLst>
          </p:cNvPr>
          <p:cNvPicPr>
            <a:picLocks noChangeAspect="1"/>
          </p:cNvPicPr>
          <p:nvPr/>
        </p:nvPicPr>
        <p:blipFill>
          <a:blip r:embed="rId2"/>
          <a:stretch>
            <a:fillRect/>
          </a:stretch>
        </p:blipFill>
        <p:spPr>
          <a:xfrm>
            <a:off x="3754307" y="2112001"/>
            <a:ext cx="7875916" cy="3854182"/>
          </a:xfrm>
          <a:prstGeom prst="rect">
            <a:avLst/>
          </a:prstGeom>
        </p:spPr>
      </p:pic>
    </p:spTree>
    <p:extLst>
      <p:ext uri="{BB962C8B-B14F-4D97-AF65-F5344CB8AC3E}">
        <p14:creationId xmlns:p14="http://schemas.microsoft.com/office/powerpoint/2010/main" val="1262188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E67F3-FD8B-4129-B3BE-4E49493A9C86}"/>
              </a:ext>
            </a:extLst>
          </p:cNvPr>
          <p:cNvSpPr>
            <a:spLocks noGrp="1"/>
          </p:cNvSpPr>
          <p:nvPr>
            <p:ph type="title"/>
          </p:nvPr>
        </p:nvSpPr>
        <p:spPr/>
        <p:txBody>
          <a:bodyPr/>
          <a:lstStyle/>
          <a:p>
            <a:r>
              <a:rPr lang="en-US">
                <a:ea typeface="+mj-lt"/>
                <a:cs typeface="+mj-lt"/>
              </a:rPr>
              <a:t>3. The Groceries page</a:t>
            </a:r>
          </a:p>
        </p:txBody>
      </p:sp>
      <p:sp>
        <p:nvSpPr>
          <p:cNvPr id="3" name="Content Placeholder 2">
            <a:extLst>
              <a:ext uri="{FF2B5EF4-FFF2-40B4-BE49-F238E27FC236}">
                <a16:creationId xmlns:a16="http://schemas.microsoft.com/office/drawing/2014/main" id="{60E0622E-E492-4DEA-A303-5315F80C81D2}"/>
              </a:ext>
            </a:extLst>
          </p:cNvPr>
          <p:cNvSpPr>
            <a:spLocks noGrp="1"/>
          </p:cNvSpPr>
          <p:nvPr>
            <p:ph idx="1"/>
          </p:nvPr>
        </p:nvSpPr>
        <p:spPr>
          <a:xfrm>
            <a:off x="1097280" y="2108201"/>
            <a:ext cx="2187743" cy="3760891"/>
          </a:xfrm>
        </p:spPr>
        <p:txBody>
          <a:bodyPr vert="horz" lIns="0" tIns="45720" rIns="0" bIns="45720" rtlCol="0" anchor="t">
            <a:normAutofit/>
          </a:bodyPr>
          <a:lstStyle/>
          <a:p>
            <a:r>
              <a:rPr lang="en-US">
                <a:ea typeface="+mn-lt"/>
                <a:cs typeface="+mn-lt"/>
              </a:rPr>
              <a:t>The user would select the items it needs to buy by checking the check box.</a:t>
            </a:r>
          </a:p>
          <a:p>
            <a:endParaRPr lang="en-US">
              <a:ea typeface="+mn-lt"/>
              <a:cs typeface="+mn-lt"/>
            </a:endParaRPr>
          </a:p>
        </p:txBody>
      </p:sp>
      <p:pic>
        <p:nvPicPr>
          <p:cNvPr id="5" name="Picture 5" descr="Graphical user interface, text, application&#10;&#10;Description automatically generated">
            <a:extLst>
              <a:ext uri="{FF2B5EF4-FFF2-40B4-BE49-F238E27FC236}">
                <a16:creationId xmlns:a16="http://schemas.microsoft.com/office/drawing/2014/main" id="{AA603860-0219-4DB5-BCA5-3B573171FCA3}"/>
              </a:ext>
            </a:extLst>
          </p:cNvPr>
          <p:cNvPicPr>
            <a:picLocks noChangeAspect="1"/>
          </p:cNvPicPr>
          <p:nvPr/>
        </p:nvPicPr>
        <p:blipFill>
          <a:blip r:embed="rId2"/>
          <a:stretch>
            <a:fillRect/>
          </a:stretch>
        </p:blipFill>
        <p:spPr>
          <a:xfrm>
            <a:off x="3608642" y="2147684"/>
            <a:ext cx="7933426" cy="3882699"/>
          </a:xfrm>
          <a:prstGeom prst="rect">
            <a:avLst/>
          </a:prstGeom>
        </p:spPr>
      </p:pic>
    </p:spTree>
    <p:extLst>
      <p:ext uri="{BB962C8B-B14F-4D97-AF65-F5344CB8AC3E}">
        <p14:creationId xmlns:p14="http://schemas.microsoft.com/office/powerpoint/2010/main" val="1078963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47E2-2CED-4A68-8762-9B051F507625}"/>
              </a:ext>
            </a:extLst>
          </p:cNvPr>
          <p:cNvSpPr>
            <a:spLocks noGrp="1"/>
          </p:cNvSpPr>
          <p:nvPr>
            <p:ph type="title"/>
          </p:nvPr>
        </p:nvSpPr>
        <p:spPr/>
        <p:txBody>
          <a:bodyPr/>
          <a:lstStyle/>
          <a:p>
            <a:r>
              <a:rPr lang="en-US">
                <a:ea typeface="+mj-lt"/>
                <a:cs typeface="+mj-lt"/>
              </a:rPr>
              <a:t>4. Location Verification</a:t>
            </a:r>
          </a:p>
        </p:txBody>
      </p:sp>
      <p:sp>
        <p:nvSpPr>
          <p:cNvPr id="3" name="Content Placeholder 2">
            <a:extLst>
              <a:ext uri="{FF2B5EF4-FFF2-40B4-BE49-F238E27FC236}">
                <a16:creationId xmlns:a16="http://schemas.microsoft.com/office/drawing/2014/main" id="{7B844472-7387-4ECF-8933-ED60FE1A57D8}"/>
              </a:ext>
            </a:extLst>
          </p:cNvPr>
          <p:cNvSpPr>
            <a:spLocks noGrp="1"/>
          </p:cNvSpPr>
          <p:nvPr>
            <p:ph idx="1"/>
          </p:nvPr>
        </p:nvSpPr>
        <p:spPr>
          <a:xfrm>
            <a:off x="1097280" y="2108201"/>
            <a:ext cx="3130216" cy="3760891"/>
          </a:xfrm>
        </p:spPr>
        <p:txBody>
          <a:bodyPr vert="horz" lIns="0" tIns="45720" rIns="0" bIns="45720" rtlCol="0" anchor="t">
            <a:normAutofit/>
          </a:bodyPr>
          <a:lstStyle/>
          <a:p>
            <a:r>
              <a:rPr lang="en-US">
                <a:ea typeface="+mn-lt"/>
                <a:cs typeface="+mn-lt"/>
              </a:rPr>
              <a:t>After selecting the items, the user would click on the “Make my route button” on the home page. This would direct him to a screen where the user address would be asked.</a:t>
            </a:r>
          </a:p>
          <a:p>
            <a:pPr marL="0" indent="0">
              <a:buNone/>
            </a:pPr>
            <a:endParaRPr lang="en-US"/>
          </a:p>
        </p:txBody>
      </p:sp>
      <p:pic>
        <p:nvPicPr>
          <p:cNvPr id="4" name="Picture 4" descr="A picture containing graphical user interface&#10;&#10;Description automatically generated">
            <a:extLst>
              <a:ext uri="{FF2B5EF4-FFF2-40B4-BE49-F238E27FC236}">
                <a16:creationId xmlns:a16="http://schemas.microsoft.com/office/drawing/2014/main" id="{FD742A4D-FBCE-48F0-A6A9-DE7770ED47C9}"/>
              </a:ext>
            </a:extLst>
          </p:cNvPr>
          <p:cNvPicPr>
            <a:picLocks noChangeAspect="1"/>
          </p:cNvPicPr>
          <p:nvPr/>
        </p:nvPicPr>
        <p:blipFill>
          <a:blip r:embed="rId2"/>
          <a:stretch>
            <a:fillRect/>
          </a:stretch>
        </p:blipFill>
        <p:spPr>
          <a:xfrm>
            <a:off x="4344914" y="2109407"/>
            <a:ext cx="7573991" cy="3953579"/>
          </a:xfrm>
          <a:prstGeom prst="rect">
            <a:avLst/>
          </a:prstGeom>
        </p:spPr>
      </p:pic>
    </p:spTree>
    <p:extLst>
      <p:ext uri="{BB962C8B-B14F-4D97-AF65-F5344CB8AC3E}">
        <p14:creationId xmlns:p14="http://schemas.microsoft.com/office/powerpoint/2010/main" val="3702532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47E2-2CED-4A68-8762-9B051F507625}"/>
              </a:ext>
            </a:extLst>
          </p:cNvPr>
          <p:cNvSpPr>
            <a:spLocks noGrp="1"/>
          </p:cNvSpPr>
          <p:nvPr>
            <p:ph type="title"/>
          </p:nvPr>
        </p:nvSpPr>
        <p:spPr/>
        <p:txBody>
          <a:bodyPr/>
          <a:lstStyle/>
          <a:p>
            <a:r>
              <a:rPr lang="en-US">
                <a:ea typeface="+mj-lt"/>
                <a:cs typeface="+mj-lt"/>
              </a:rPr>
              <a:t>5. Visualization Map</a:t>
            </a:r>
          </a:p>
        </p:txBody>
      </p:sp>
      <p:sp>
        <p:nvSpPr>
          <p:cNvPr id="3" name="Content Placeholder 2">
            <a:extLst>
              <a:ext uri="{FF2B5EF4-FFF2-40B4-BE49-F238E27FC236}">
                <a16:creationId xmlns:a16="http://schemas.microsoft.com/office/drawing/2014/main" id="{7B844472-7387-4ECF-8933-ED60FE1A57D8}"/>
              </a:ext>
            </a:extLst>
          </p:cNvPr>
          <p:cNvSpPr>
            <a:spLocks noGrp="1"/>
          </p:cNvSpPr>
          <p:nvPr>
            <p:ph idx="1"/>
          </p:nvPr>
        </p:nvSpPr>
        <p:spPr>
          <a:xfrm>
            <a:off x="1097280" y="2108201"/>
            <a:ext cx="4584032" cy="3760891"/>
          </a:xfrm>
        </p:spPr>
        <p:txBody>
          <a:bodyPr vert="horz" lIns="0" tIns="45720" rIns="0" bIns="45720" rtlCol="0" anchor="t">
            <a:normAutofit/>
          </a:bodyPr>
          <a:lstStyle/>
          <a:p>
            <a:r>
              <a:rPr lang="en-US">
                <a:ea typeface="+mn-lt"/>
                <a:cs typeface="+mn-lt"/>
              </a:rPr>
              <a:t>After clicking on Done, the user would be directed to a map.</a:t>
            </a:r>
          </a:p>
          <a:p>
            <a:pPr marL="0" indent="0">
              <a:buNone/>
            </a:pPr>
            <a:endParaRPr lang="en-US"/>
          </a:p>
        </p:txBody>
      </p:sp>
      <p:pic>
        <p:nvPicPr>
          <p:cNvPr id="5" name="Picture 5" descr="A screenshot of a computer&#10;&#10;Description automatically generated">
            <a:extLst>
              <a:ext uri="{FF2B5EF4-FFF2-40B4-BE49-F238E27FC236}">
                <a16:creationId xmlns:a16="http://schemas.microsoft.com/office/drawing/2014/main" id="{84072AB0-7C6C-4CFD-9DD7-5384E3A855E1}"/>
              </a:ext>
            </a:extLst>
          </p:cNvPr>
          <p:cNvPicPr>
            <a:picLocks noChangeAspect="1"/>
          </p:cNvPicPr>
          <p:nvPr/>
        </p:nvPicPr>
        <p:blipFill>
          <a:blip r:embed="rId2"/>
          <a:stretch>
            <a:fillRect/>
          </a:stretch>
        </p:blipFill>
        <p:spPr>
          <a:xfrm>
            <a:off x="5919802" y="2028441"/>
            <a:ext cx="5891841" cy="4162806"/>
          </a:xfrm>
          <a:prstGeom prst="rect">
            <a:avLst/>
          </a:prstGeom>
        </p:spPr>
      </p:pic>
    </p:spTree>
    <p:extLst>
      <p:ext uri="{BB962C8B-B14F-4D97-AF65-F5344CB8AC3E}">
        <p14:creationId xmlns:p14="http://schemas.microsoft.com/office/powerpoint/2010/main" val="4199618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1CD68-4FD6-4B19-9890-4F757524B9DC}"/>
              </a:ext>
            </a:extLst>
          </p:cNvPr>
          <p:cNvSpPr>
            <a:spLocks noGrp="1"/>
          </p:cNvSpPr>
          <p:nvPr>
            <p:ph type="title"/>
          </p:nvPr>
        </p:nvSpPr>
        <p:spPr/>
        <p:txBody>
          <a:bodyPr/>
          <a:lstStyle/>
          <a:p>
            <a:r>
              <a:rPr lang="en-US"/>
              <a:t>5. Visualization Map (contd.)</a:t>
            </a:r>
            <a:endParaRPr lang="en-US">
              <a:ea typeface="+mj-lt"/>
              <a:cs typeface="+mj-lt"/>
            </a:endParaRPr>
          </a:p>
        </p:txBody>
      </p:sp>
      <p:sp>
        <p:nvSpPr>
          <p:cNvPr id="4" name="Content Placeholder 3">
            <a:extLst>
              <a:ext uri="{FF2B5EF4-FFF2-40B4-BE49-F238E27FC236}">
                <a16:creationId xmlns:a16="http://schemas.microsoft.com/office/drawing/2014/main" id="{97EB2831-0134-4D61-9D51-A4158F7B8D03}"/>
              </a:ext>
            </a:extLst>
          </p:cNvPr>
          <p:cNvSpPr>
            <a:spLocks noGrp="1"/>
          </p:cNvSpPr>
          <p:nvPr>
            <p:ph idx="1"/>
          </p:nvPr>
        </p:nvSpPr>
        <p:spPr/>
        <p:txBody>
          <a:bodyPr vert="horz" lIns="0" tIns="45720" rIns="0" bIns="45720" rtlCol="0" anchor="t">
            <a:normAutofit/>
          </a:bodyPr>
          <a:lstStyle/>
          <a:p>
            <a:r>
              <a:rPr lang="en-US">
                <a:ea typeface="+mn-lt"/>
                <a:cs typeface="+mn-lt"/>
              </a:rPr>
              <a:t>The user starts from S and first the closest place to S is determined which is Grocery store 1 (G1). Which means that the user should first visit the grocery store for the groceries. After the grocery store the user can go out to buy electronics at E2 which is close in comparison to E1 from G1. After buying electronics from E2, the closest store is Clothing store C2 and at the end the user can eat out at F1. Hence the optimal path followed by the user would be S-&gt;G1-&gt;E2-&gt;C2-&gt;F1.</a:t>
            </a:r>
          </a:p>
        </p:txBody>
      </p:sp>
    </p:spTree>
    <p:extLst>
      <p:ext uri="{BB962C8B-B14F-4D97-AF65-F5344CB8AC3E}">
        <p14:creationId xmlns:p14="http://schemas.microsoft.com/office/powerpoint/2010/main" val="37821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8232-B83B-4673-AAB6-B55DE81E83E8}"/>
              </a:ext>
            </a:extLst>
          </p:cNvPr>
          <p:cNvSpPr>
            <a:spLocks noGrp="1"/>
          </p:cNvSpPr>
          <p:nvPr>
            <p:ph type="title"/>
          </p:nvPr>
        </p:nvSpPr>
        <p:spPr>
          <a:xfrm>
            <a:off x="643466" y="786383"/>
            <a:ext cx="4411647" cy="2093975"/>
          </a:xfrm>
        </p:spPr>
        <p:txBody>
          <a:bodyPr/>
          <a:lstStyle/>
          <a:p>
            <a:r>
              <a:rPr lang="en-US"/>
              <a:t>Software Requirements</a:t>
            </a:r>
          </a:p>
        </p:txBody>
      </p:sp>
      <p:sp>
        <p:nvSpPr>
          <p:cNvPr id="4" name="Content Placeholder 2">
            <a:extLst>
              <a:ext uri="{FF2B5EF4-FFF2-40B4-BE49-F238E27FC236}">
                <a16:creationId xmlns:a16="http://schemas.microsoft.com/office/drawing/2014/main" id="{7B014E98-29D8-41C9-99F2-317613A5E7B7}"/>
              </a:ext>
            </a:extLst>
          </p:cNvPr>
          <p:cNvSpPr>
            <a:spLocks noGrp="1"/>
          </p:cNvSpPr>
          <p:nvPr>
            <p:ph idx="1"/>
          </p:nvPr>
        </p:nvSpPr>
        <p:spPr>
          <a:xfrm>
            <a:off x="5036676" y="656088"/>
            <a:ext cx="6119004" cy="5213004"/>
          </a:xfrm>
        </p:spPr>
        <p:txBody>
          <a:bodyPr vert="horz" lIns="0" tIns="45720" rIns="0" bIns="45720" rtlCol="0" anchor="t">
            <a:normAutofit/>
          </a:bodyPr>
          <a:lstStyle/>
          <a:p>
            <a:r>
              <a:rPr lang="en-US">
                <a:ea typeface="+mn-lt"/>
                <a:cs typeface="+mn-lt"/>
              </a:rPr>
              <a:t>After selecting the items, the user would click on the “Make my route button” on the home page. This would direct him to a screen where the user address would be asked.</a:t>
            </a:r>
          </a:p>
          <a:p>
            <a:pPr marL="0" indent="0">
              <a:buNone/>
            </a:pPr>
            <a:endParaRPr lang="en-US"/>
          </a:p>
        </p:txBody>
      </p:sp>
    </p:spTree>
    <p:extLst>
      <p:ext uri="{BB962C8B-B14F-4D97-AF65-F5344CB8AC3E}">
        <p14:creationId xmlns:p14="http://schemas.microsoft.com/office/powerpoint/2010/main" val="2897184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D65F-5F7B-4ECB-896B-60C3FAE86160}"/>
              </a:ext>
            </a:extLst>
          </p:cNvPr>
          <p:cNvSpPr>
            <a:spLocks noGrp="1"/>
          </p:cNvSpPr>
          <p:nvPr>
            <p:ph type="title"/>
          </p:nvPr>
        </p:nvSpPr>
        <p:spPr/>
        <p:txBody>
          <a:bodyPr/>
          <a:lstStyle/>
          <a:p>
            <a:r>
              <a:rPr lang="en-PH"/>
              <a:t>Next Steps</a:t>
            </a:r>
          </a:p>
        </p:txBody>
      </p:sp>
      <p:sp>
        <p:nvSpPr>
          <p:cNvPr id="3" name="Content Placeholder 2">
            <a:extLst>
              <a:ext uri="{FF2B5EF4-FFF2-40B4-BE49-F238E27FC236}">
                <a16:creationId xmlns:a16="http://schemas.microsoft.com/office/drawing/2014/main" id="{AC8AFCA6-51CC-43A9-839F-4D08AFC2D03E}"/>
              </a:ext>
            </a:extLst>
          </p:cNvPr>
          <p:cNvSpPr>
            <a:spLocks noGrp="1"/>
          </p:cNvSpPr>
          <p:nvPr>
            <p:ph idx="1"/>
          </p:nvPr>
        </p:nvSpPr>
        <p:spPr/>
        <p:txBody>
          <a:bodyPr vert="horz" lIns="0" tIns="45720" rIns="0" bIns="45720" rtlCol="0" anchor="t">
            <a:normAutofit/>
          </a:bodyPr>
          <a:lstStyle/>
          <a:p>
            <a:r>
              <a:rPr lang="en-PH"/>
              <a:t>Presentation of Minimum Viable Product (version I)</a:t>
            </a:r>
            <a:endParaRPr lang="en-US"/>
          </a:p>
          <a:p>
            <a:pPr lvl="1"/>
            <a:endParaRPr lang="en-PH"/>
          </a:p>
          <a:p>
            <a:pPr marL="0" indent="0">
              <a:buNone/>
            </a:pPr>
            <a:endParaRPr lang="en-PH"/>
          </a:p>
          <a:p>
            <a:endParaRPr lang="en-PH"/>
          </a:p>
        </p:txBody>
      </p:sp>
    </p:spTree>
    <p:extLst>
      <p:ext uri="{BB962C8B-B14F-4D97-AF65-F5344CB8AC3E}">
        <p14:creationId xmlns:p14="http://schemas.microsoft.com/office/powerpoint/2010/main" val="2536075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09AF-64BD-4A31-9AF9-3025AD418034}"/>
              </a:ext>
            </a:extLst>
          </p:cNvPr>
          <p:cNvSpPr>
            <a:spLocks noGrp="1"/>
          </p:cNvSpPr>
          <p:nvPr>
            <p:ph type="title"/>
          </p:nvPr>
        </p:nvSpPr>
        <p:spPr/>
        <p:txBody>
          <a:bodyPr/>
          <a:lstStyle/>
          <a:p>
            <a:r>
              <a:rPr lang="en-US"/>
              <a:t>Who we are</a:t>
            </a:r>
            <a:endParaRPr lang="en-PH"/>
          </a:p>
        </p:txBody>
      </p:sp>
      <p:sp>
        <p:nvSpPr>
          <p:cNvPr id="3" name="Content Placeholder 2">
            <a:extLst>
              <a:ext uri="{FF2B5EF4-FFF2-40B4-BE49-F238E27FC236}">
                <a16:creationId xmlns:a16="http://schemas.microsoft.com/office/drawing/2014/main" id="{DA311CB6-450B-4C83-B376-15DF3822EC08}"/>
              </a:ext>
            </a:extLst>
          </p:cNvPr>
          <p:cNvSpPr>
            <a:spLocks noGrp="1"/>
          </p:cNvSpPr>
          <p:nvPr>
            <p:ph idx="1"/>
          </p:nvPr>
        </p:nvSpPr>
        <p:spPr/>
        <p:txBody>
          <a:bodyPr>
            <a:normAutofit/>
          </a:bodyPr>
          <a:lstStyle/>
          <a:p>
            <a:r>
              <a:rPr lang="en-US"/>
              <a:t>Team name: </a:t>
            </a:r>
            <a:r>
              <a:rPr lang="en-US" err="1"/>
              <a:t>Ishla</a:t>
            </a:r>
            <a:r>
              <a:rPr lang="en-US"/>
              <a:t> (Optimum Path)</a:t>
            </a:r>
          </a:p>
          <a:p>
            <a:r>
              <a:rPr lang="en-US"/>
              <a:t>Product name: Pathfinder </a:t>
            </a:r>
          </a:p>
          <a:p>
            <a:r>
              <a:rPr lang="en-US"/>
              <a:t>Tech-Lead: Meryl Gabrielle Tubio (100763231)</a:t>
            </a:r>
          </a:p>
          <a:p>
            <a:r>
              <a:rPr lang="en-US"/>
              <a:t>Members:</a:t>
            </a:r>
          </a:p>
          <a:p>
            <a:pPr marL="292608" lvl="1" indent="0">
              <a:lnSpc>
                <a:spcPct val="107000"/>
              </a:lnSpc>
              <a:spcBef>
                <a:spcPts val="1800"/>
              </a:spcBef>
              <a:buNone/>
            </a:pPr>
            <a:r>
              <a:rPr lang="en-US" err="1"/>
              <a:t>Izza</a:t>
            </a:r>
            <a:r>
              <a:rPr lang="en-US"/>
              <a:t> Godinez (100556078)</a:t>
            </a:r>
          </a:p>
          <a:p>
            <a:pPr marL="292608" lvl="1" indent="0">
              <a:lnSpc>
                <a:spcPct val="107000"/>
              </a:lnSpc>
              <a:spcBef>
                <a:spcPts val="1800"/>
              </a:spcBef>
              <a:buNone/>
            </a:pPr>
            <a:r>
              <a:rPr lang="en-US"/>
              <a:t>Nandini Malhotra (</a:t>
            </a:r>
            <a:r>
              <a:rPr lang="en-CA"/>
              <a:t>100768797)</a:t>
            </a:r>
            <a:endParaRPr lang="en-PH"/>
          </a:p>
          <a:p>
            <a:pPr marL="292608" lvl="1" indent="0">
              <a:lnSpc>
                <a:spcPct val="107000"/>
              </a:lnSpc>
              <a:spcBef>
                <a:spcPts val="1800"/>
              </a:spcBef>
              <a:buNone/>
            </a:pPr>
            <a:r>
              <a:rPr lang="en-US" err="1"/>
              <a:t>Maviya</a:t>
            </a:r>
            <a:r>
              <a:rPr lang="en-US"/>
              <a:t> </a:t>
            </a:r>
            <a:r>
              <a:rPr lang="en-US" err="1"/>
              <a:t>Javed</a:t>
            </a:r>
            <a:r>
              <a:rPr lang="en-US"/>
              <a:t> Shaikh (100766785)</a:t>
            </a:r>
            <a:endParaRPr lang="en-PH"/>
          </a:p>
          <a:p>
            <a:endParaRPr lang="en-PH"/>
          </a:p>
        </p:txBody>
      </p:sp>
    </p:spTree>
    <p:extLst>
      <p:ext uri="{BB962C8B-B14F-4D97-AF65-F5344CB8AC3E}">
        <p14:creationId xmlns:p14="http://schemas.microsoft.com/office/powerpoint/2010/main" val="2373791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03A2-E160-48A9-B4B3-456F8E5A4FC6}"/>
              </a:ext>
            </a:extLst>
          </p:cNvPr>
          <p:cNvSpPr>
            <a:spLocks noGrp="1"/>
          </p:cNvSpPr>
          <p:nvPr>
            <p:ph type="title"/>
          </p:nvPr>
        </p:nvSpPr>
        <p:spPr/>
        <p:txBody>
          <a:bodyPr/>
          <a:lstStyle/>
          <a:p>
            <a:r>
              <a:rPr lang="en-US"/>
              <a:t>Executive Summary</a:t>
            </a:r>
          </a:p>
        </p:txBody>
      </p:sp>
      <p:sp>
        <p:nvSpPr>
          <p:cNvPr id="3" name="Content Placeholder 2">
            <a:extLst>
              <a:ext uri="{FF2B5EF4-FFF2-40B4-BE49-F238E27FC236}">
                <a16:creationId xmlns:a16="http://schemas.microsoft.com/office/drawing/2014/main" id="{E099EC8F-1179-4A7D-A244-8AAC49E0C266}"/>
              </a:ext>
            </a:extLst>
          </p:cNvPr>
          <p:cNvSpPr>
            <a:spLocks noGrp="1"/>
          </p:cNvSpPr>
          <p:nvPr>
            <p:ph idx="1"/>
          </p:nvPr>
        </p:nvSpPr>
        <p:spPr/>
        <p:txBody>
          <a:bodyPr vert="horz" lIns="0" tIns="45720" rIns="0" bIns="45720" rtlCol="0" anchor="t">
            <a:normAutofit/>
          </a:bodyPr>
          <a:lstStyle/>
          <a:p>
            <a:r>
              <a:rPr lang="en-US">
                <a:ea typeface="+mn-lt"/>
                <a:cs typeface="+mn-lt"/>
              </a:rPr>
              <a:t>Optimal path algorithms are a major interest in artificial intelligence. It has many applications in business, including product delivery and shipment processes, as well as in navigation. The aim for this project is to allow the user to create an optimal path between different stores to allow them to complete their shopping lists with various items in the shortest possible time.</a:t>
            </a:r>
          </a:p>
        </p:txBody>
      </p:sp>
    </p:spTree>
    <p:extLst>
      <p:ext uri="{BB962C8B-B14F-4D97-AF65-F5344CB8AC3E}">
        <p14:creationId xmlns:p14="http://schemas.microsoft.com/office/powerpoint/2010/main" val="316247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6A974-238C-4AE6-9A4E-C480F3492414}"/>
              </a:ext>
            </a:extLst>
          </p:cNvPr>
          <p:cNvSpPr>
            <a:spLocks noGrp="1"/>
          </p:cNvSpPr>
          <p:nvPr>
            <p:ph type="title"/>
          </p:nvPr>
        </p:nvSpPr>
        <p:spPr/>
        <p:txBody>
          <a:bodyPr/>
          <a:lstStyle/>
          <a:p>
            <a:r>
              <a:rPr lang="en-US"/>
              <a:t>Problem Statement</a:t>
            </a:r>
          </a:p>
        </p:txBody>
      </p:sp>
      <p:sp>
        <p:nvSpPr>
          <p:cNvPr id="3" name="Content Placeholder 2">
            <a:extLst>
              <a:ext uri="{FF2B5EF4-FFF2-40B4-BE49-F238E27FC236}">
                <a16:creationId xmlns:a16="http://schemas.microsoft.com/office/drawing/2014/main" id="{1CB76897-6CA9-4E41-9B61-328D22E0596B}"/>
              </a:ext>
            </a:extLst>
          </p:cNvPr>
          <p:cNvSpPr>
            <a:spLocks noGrp="1"/>
          </p:cNvSpPr>
          <p:nvPr>
            <p:ph idx="1"/>
          </p:nvPr>
        </p:nvSpPr>
        <p:spPr/>
        <p:txBody>
          <a:bodyPr vert="horz" lIns="0" tIns="45720" rIns="0" bIns="45720" rtlCol="0" anchor="t">
            <a:normAutofit/>
          </a:bodyPr>
          <a:lstStyle/>
          <a:p>
            <a:r>
              <a:rPr lang="en-US">
                <a:ea typeface="+mn-lt"/>
                <a:cs typeface="+mn-lt"/>
              </a:rPr>
              <a:t>“To find the optimal path from the starting point (source), covering all the sub-destinations”.</a:t>
            </a:r>
          </a:p>
          <a:p>
            <a:r>
              <a:rPr lang="en-US">
                <a:ea typeface="+mn-lt"/>
                <a:cs typeface="+mn-lt"/>
              </a:rPr>
              <a:t>The problem statements aim at determining the closest sub-destination from the current position, the starting point being the user’s current location.</a:t>
            </a:r>
          </a:p>
          <a:p>
            <a:endParaRPr lang="en-US"/>
          </a:p>
        </p:txBody>
      </p:sp>
    </p:spTree>
    <p:extLst>
      <p:ext uri="{BB962C8B-B14F-4D97-AF65-F5344CB8AC3E}">
        <p14:creationId xmlns:p14="http://schemas.microsoft.com/office/powerpoint/2010/main" val="1274247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E531C-5119-4FF5-84D0-3A3B00C03382}"/>
              </a:ext>
            </a:extLst>
          </p:cNvPr>
          <p:cNvSpPr>
            <a:spLocks noGrp="1"/>
          </p:cNvSpPr>
          <p:nvPr>
            <p:ph type="title"/>
          </p:nvPr>
        </p:nvSpPr>
        <p:spPr/>
        <p:txBody>
          <a:bodyPr/>
          <a:lstStyle/>
          <a:p>
            <a:r>
              <a:rPr lang="en-US"/>
              <a:t>AI Agent</a:t>
            </a:r>
          </a:p>
        </p:txBody>
      </p:sp>
      <p:sp>
        <p:nvSpPr>
          <p:cNvPr id="3" name="Content Placeholder 2">
            <a:extLst>
              <a:ext uri="{FF2B5EF4-FFF2-40B4-BE49-F238E27FC236}">
                <a16:creationId xmlns:a16="http://schemas.microsoft.com/office/drawing/2014/main" id="{FB2269AD-71E3-4993-B7DD-43B6320F8424}"/>
              </a:ext>
            </a:extLst>
          </p:cNvPr>
          <p:cNvSpPr>
            <a:spLocks noGrp="1"/>
          </p:cNvSpPr>
          <p:nvPr>
            <p:ph idx="1"/>
          </p:nvPr>
        </p:nvSpPr>
        <p:spPr/>
        <p:txBody>
          <a:bodyPr vert="horz" lIns="0" tIns="45720" rIns="0" bIns="45720" rtlCol="0" anchor="t">
            <a:normAutofit/>
          </a:bodyPr>
          <a:lstStyle/>
          <a:p>
            <a:r>
              <a:rPr lang="en-US">
                <a:ea typeface="+mn-lt"/>
                <a:cs typeface="+mn-lt"/>
              </a:rPr>
              <a:t>AI agent is the artificial intelligent component that helps to achieve the goal of our project. Based on the business problem to find the shortest path for the user, we will be using Utility-based AI agents. The reason for choosing Utility-based AI agent is that it not only helps to find the shortest path, but it also provides the best possible way to achieve it. </a:t>
            </a:r>
          </a:p>
        </p:txBody>
      </p:sp>
    </p:spTree>
    <p:extLst>
      <p:ext uri="{BB962C8B-B14F-4D97-AF65-F5344CB8AC3E}">
        <p14:creationId xmlns:p14="http://schemas.microsoft.com/office/powerpoint/2010/main" val="736602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BC13C-26E8-4B2A-8698-E868A387E321}"/>
              </a:ext>
            </a:extLst>
          </p:cNvPr>
          <p:cNvSpPr>
            <a:spLocks noGrp="1"/>
          </p:cNvSpPr>
          <p:nvPr>
            <p:ph type="title"/>
          </p:nvPr>
        </p:nvSpPr>
        <p:spPr/>
        <p:txBody>
          <a:bodyPr/>
          <a:lstStyle/>
          <a:p>
            <a:r>
              <a:rPr lang="en-US"/>
              <a:t>Project Details</a:t>
            </a:r>
          </a:p>
        </p:txBody>
      </p:sp>
      <p:sp>
        <p:nvSpPr>
          <p:cNvPr id="3" name="Content Placeholder 2">
            <a:extLst>
              <a:ext uri="{FF2B5EF4-FFF2-40B4-BE49-F238E27FC236}">
                <a16:creationId xmlns:a16="http://schemas.microsoft.com/office/drawing/2014/main" id="{FDB4DC11-91B9-4D92-8BA4-DB410C2059B9}"/>
              </a:ext>
            </a:extLst>
          </p:cNvPr>
          <p:cNvSpPr>
            <a:spLocks noGrp="1"/>
          </p:cNvSpPr>
          <p:nvPr>
            <p:ph idx="1"/>
          </p:nvPr>
        </p:nvSpPr>
        <p:spPr>
          <a:xfrm>
            <a:off x="1097280" y="2108201"/>
            <a:ext cx="10748513" cy="1474891"/>
          </a:xfrm>
        </p:spPr>
        <p:txBody>
          <a:bodyPr vert="horz" lIns="0" tIns="45720" rIns="0" bIns="45720" rtlCol="0" anchor="t">
            <a:normAutofit/>
          </a:bodyPr>
          <a:lstStyle/>
          <a:p>
            <a:r>
              <a:rPr lang="en-US">
                <a:ea typeface="+mn-lt"/>
                <a:cs typeface="+mn-lt"/>
              </a:rPr>
              <a:t>Data / Software Requirements</a:t>
            </a:r>
          </a:p>
          <a:p>
            <a:pPr>
              <a:buClr>
                <a:srgbClr val="9BA8B7"/>
              </a:buClr>
            </a:pPr>
            <a:r>
              <a:rPr lang="en-US">
                <a:ea typeface="+mn-lt"/>
                <a:cs typeface="+mn-lt"/>
              </a:rPr>
              <a:t>A database of common shopping list items and what category of items they fall under</a:t>
            </a:r>
          </a:p>
          <a:p>
            <a:pPr>
              <a:buClr>
                <a:srgbClr val="9BA8B7"/>
              </a:buClr>
            </a:pPr>
            <a:r>
              <a:rPr lang="en-US">
                <a:ea typeface="+mn-lt"/>
                <a:cs typeface="+mn-lt"/>
              </a:rPr>
              <a:t>Information on what stores have each item available</a:t>
            </a:r>
          </a:p>
          <a:p>
            <a:pPr>
              <a:buClr>
                <a:srgbClr val="9BA8B7"/>
              </a:buClr>
            </a:pPr>
            <a:endParaRPr lang="en-US" b="1">
              <a:ea typeface="+mn-lt"/>
              <a:cs typeface="+mn-lt"/>
            </a:endParaRPr>
          </a:p>
          <a:p>
            <a:endParaRPr lang="en-US"/>
          </a:p>
          <a:p>
            <a:endParaRPr lang="en-US" b="1"/>
          </a:p>
        </p:txBody>
      </p:sp>
      <p:graphicFrame>
        <p:nvGraphicFramePr>
          <p:cNvPr id="4" name="Table 4">
            <a:extLst>
              <a:ext uri="{FF2B5EF4-FFF2-40B4-BE49-F238E27FC236}">
                <a16:creationId xmlns:a16="http://schemas.microsoft.com/office/drawing/2014/main" id="{F9B83728-928B-4EB4-A2FD-20777A6C226D}"/>
              </a:ext>
            </a:extLst>
          </p:cNvPr>
          <p:cNvGraphicFramePr>
            <a:graphicFrameLocks noGrp="1"/>
          </p:cNvGraphicFramePr>
          <p:nvPr>
            <p:extLst>
              <p:ext uri="{D42A27DB-BD31-4B8C-83A1-F6EECF244321}">
                <p14:modId xmlns:p14="http://schemas.microsoft.com/office/powerpoint/2010/main" val="3665907358"/>
              </p:ext>
            </p:extLst>
          </p:nvPr>
        </p:nvGraphicFramePr>
        <p:xfrm>
          <a:off x="948905" y="3881886"/>
          <a:ext cx="9825990" cy="2141728"/>
        </p:xfrm>
        <a:graphic>
          <a:graphicData uri="http://schemas.openxmlformats.org/drawingml/2006/table">
            <a:tbl>
              <a:tblPr firstRow="1" bandRow="1">
                <a:tableStyleId>{5C22544A-7EE6-4342-B048-85BDC9FD1C3A}</a:tableStyleId>
              </a:tblPr>
              <a:tblGrid>
                <a:gridCol w="4912995">
                  <a:extLst>
                    <a:ext uri="{9D8B030D-6E8A-4147-A177-3AD203B41FA5}">
                      <a16:colId xmlns:a16="http://schemas.microsoft.com/office/drawing/2014/main" val="949493316"/>
                    </a:ext>
                  </a:extLst>
                </a:gridCol>
                <a:gridCol w="4912995">
                  <a:extLst>
                    <a:ext uri="{9D8B030D-6E8A-4147-A177-3AD203B41FA5}">
                      <a16:colId xmlns:a16="http://schemas.microsoft.com/office/drawing/2014/main" val="2623268721"/>
                    </a:ext>
                  </a:extLst>
                </a:gridCol>
              </a:tblGrid>
              <a:tr h="281141">
                <a:tc>
                  <a:txBody>
                    <a:bodyPr/>
                    <a:lstStyle/>
                    <a:p>
                      <a:pPr lvl="0" algn="ctr">
                        <a:buNone/>
                      </a:pPr>
                      <a:r>
                        <a:rPr lang="en-US" sz="1800" b="1" i="0" u="none" strike="noStrike" noProof="0">
                          <a:latin typeface="Franklin Gothic Book"/>
                        </a:rPr>
                        <a:t>Data:</a:t>
                      </a:r>
                      <a:endParaRPr lang="en-US"/>
                    </a:p>
                  </a:txBody>
                  <a:tcPr/>
                </a:tc>
                <a:tc>
                  <a:txBody>
                    <a:bodyPr/>
                    <a:lstStyle/>
                    <a:p>
                      <a:pPr lvl="0" algn="ctr">
                        <a:buNone/>
                      </a:pPr>
                      <a:r>
                        <a:rPr lang="en-US" sz="1800" b="1" i="0" u="none" strike="noStrike" noProof="0">
                          <a:latin typeface="Franklin Gothic Book"/>
                        </a:rPr>
                        <a:t>Software:</a:t>
                      </a:r>
                      <a:endParaRPr lang="en-US"/>
                    </a:p>
                  </a:txBody>
                  <a:tcPr/>
                </a:tc>
                <a:extLst>
                  <a:ext uri="{0D108BD9-81ED-4DB2-BD59-A6C34878D82A}">
                    <a16:rowId xmlns:a16="http://schemas.microsoft.com/office/drawing/2014/main" val="3042637672"/>
                  </a:ext>
                </a:extLst>
              </a:tr>
              <a:tr h="871537">
                <a:tc>
                  <a:txBody>
                    <a:bodyPr/>
                    <a:lstStyle/>
                    <a:p>
                      <a:pPr marL="285750" marR="0" lvl="0" indent="-285750" algn="l">
                        <a:lnSpc>
                          <a:spcPct val="110000"/>
                        </a:lnSpc>
                        <a:spcBef>
                          <a:spcPts val="1200"/>
                        </a:spcBef>
                        <a:spcAft>
                          <a:spcPts val="200"/>
                        </a:spcAft>
                        <a:buFont typeface="Arial"/>
                        <a:buChar char="•"/>
                      </a:pPr>
                      <a:r>
                        <a:rPr lang="en-US" sz="1800" b="0" i="0" u="none" strike="noStrike" noProof="0">
                          <a:latin typeface="Franklin Gothic Book"/>
                        </a:rPr>
                        <a:t>A database of common shopping list items and what category of items they fall under</a:t>
                      </a:r>
                    </a:p>
                    <a:p>
                      <a:pPr marL="285750" marR="0" lvl="0" indent="-285750" algn="l">
                        <a:lnSpc>
                          <a:spcPct val="110000"/>
                        </a:lnSpc>
                        <a:spcBef>
                          <a:spcPts val="1200"/>
                        </a:spcBef>
                        <a:spcAft>
                          <a:spcPts val="200"/>
                        </a:spcAft>
                        <a:buFont typeface="Arial"/>
                        <a:buChar char="•"/>
                      </a:pPr>
                      <a:r>
                        <a:rPr lang="en-US" sz="1800" b="0" i="0" u="none" strike="noStrike" noProof="0">
                          <a:latin typeface="Franklin Gothic Book"/>
                        </a:rPr>
                        <a:t>Information on what stores have each item available</a:t>
                      </a:r>
                    </a:p>
                    <a:p>
                      <a:pPr lvl="0">
                        <a:buNone/>
                      </a:pPr>
                      <a:endParaRPr lang="en-US"/>
                    </a:p>
                  </a:txBody>
                  <a:tcPr/>
                </a:tc>
                <a:tc>
                  <a:txBody>
                    <a:bodyPr/>
                    <a:lstStyle/>
                    <a:p>
                      <a:pPr marL="285750" marR="0" lvl="0" indent="-285750" algn="l">
                        <a:lnSpc>
                          <a:spcPct val="110000"/>
                        </a:lnSpc>
                        <a:spcBef>
                          <a:spcPts val="1200"/>
                        </a:spcBef>
                        <a:spcAft>
                          <a:spcPts val="200"/>
                        </a:spcAft>
                        <a:buFont typeface="Arial"/>
                        <a:buChar char="•"/>
                      </a:pPr>
                      <a:r>
                        <a:rPr lang="en-US" sz="1800" b="0" i="0" u="none" strike="noStrike" noProof="0">
                          <a:latin typeface="Franklin Gothic Book"/>
                        </a:rPr>
                        <a:t>For front end: HTML, CSS</a:t>
                      </a:r>
                    </a:p>
                    <a:p>
                      <a:pPr marL="285750" marR="0" lvl="0" indent="-285750" algn="l">
                        <a:lnSpc>
                          <a:spcPct val="110000"/>
                        </a:lnSpc>
                        <a:spcBef>
                          <a:spcPts val="1200"/>
                        </a:spcBef>
                        <a:spcAft>
                          <a:spcPts val="200"/>
                        </a:spcAft>
                        <a:buFont typeface="Arial"/>
                        <a:buChar char="•"/>
                      </a:pPr>
                      <a:r>
                        <a:rPr lang="en-US" sz="1800" b="0" i="0" u="none" strike="noStrike" noProof="0">
                          <a:latin typeface="Franklin Gothic Book"/>
                        </a:rPr>
                        <a:t>For back end: Python, SQL</a:t>
                      </a:r>
                    </a:p>
                    <a:p>
                      <a:pPr marL="285750" marR="0" lvl="0" indent="-285750" algn="l">
                        <a:lnSpc>
                          <a:spcPct val="110000"/>
                        </a:lnSpc>
                        <a:spcBef>
                          <a:spcPts val="1200"/>
                        </a:spcBef>
                        <a:spcAft>
                          <a:spcPts val="200"/>
                        </a:spcAft>
                        <a:buFont typeface="Arial"/>
                        <a:buChar char="•"/>
                      </a:pPr>
                      <a:r>
                        <a:rPr lang="en-US" sz="1800" b="0" i="0" u="none" strike="noStrike" noProof="0">
                          <a:latin typeface="Franklin Gothic Book"/>
                        </a:rPr>
                        <a:t>For deployment: GitHub</a:t>
                      </a:r>
                    </a:p>
                    <a:p>
                      <a:pPr lvl="0">
                        <a:buNone/>
                      </a:pPr>
                      <a:endParaRPr lang="en-US"/>
                    </a:p>
                  </a:txBody>
                  <a:tcPr/>
                </a:tc>
                <a:extLst>
                  <a:ext uri="{0D108BD9-81ED-4DB2-BD59-A6C34878D82A}">
                    <a16:rowId xmlns:a16="http://schemas.microsoft.com/office/drawing/2014/main" val="599750133"/>
                  </a:ext>
                </a:extLst>
              </a:tr>
            </a:tbl>
          </a:graphicData>
        </a:graphic>
      </p:graphicFrame>
    </p:spTree>
    <p:extLst>
      <p:ext uri="{BB962C8B-B14F-4D97-AF65-F5344CB8AC3E}">
        <p14:creationId xmlns:p14="http://schemas.microsoft.com/office/powerpoint/2010/main" val="2198912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BC13C-26E8-4B2A-8698-E868A387E321}"/>
              </a:ext>
            </a:extLst>
          </p:cNvPr>
          <p:cNvSpPr>
            <a:spLocks noGrp="1"/>
          </p:cNvSpPr>
          <p:nvPr>
            <p:ph type="title"/>
          </p:nvPr>
        </p:nvSpPr>
        <p:spPr/>
        <p:txBody>
          <a:bodyPr/>
          <a:lstStyle/>
          <a:p>
            <a:r>
              <a:rPr lang="en-US"/>
              <a:t>Project Details (contd.)</a:t>
            </a:r>
          </a:p>
        </p:txBody>
      </p:sp>
      <p:sp>
        <p:nvSpPr>
          <p:cNvPr id="3" name="Content Placeholder 2">
            <a:extLst>
              <a:ext uri="{FF2B5EF4-FFF2-40B4-BE49-F238E27FC236}">
                <a16:creationId xmlns:a16="http://schemas.microsoft.com/office/drawing/2014/main" id="{FDB4DC11-91B9-4D92-8BA4-DB410C2059B9}"/>
              </a:ext>
            </a:extLst>
          </p:cNvPr>
          <p:cNvSpPr>
            <a:spLocks noGrp="1"/>
          </p:cNvSpPr>
          <p:nvPr>
            <p:ph idx="1"/>
          </p:nvPr>
        </p:nvSpPr>
        <p:spPr/>
        <p:txBody>
          <a:bodyPr vert="horz" lIns="0" tIns="45720" rIns="0" bIns="45720" rtlCol="0" anchor="t">
            <a:normAutofit/>
          </a:bodyPr>
          <a:lstStyle/>
          <a:p>
            <a:r>
              <a:rPr lang="en-US">
                <a:ea typeface="+mn-lt"/>
                <a:cs typeface="+mn-lt"/>
              </a:rPr>
              <a:t>6. Assumptions</a:t>
            </a:r>
          </a:p>
          <a:p>
            <a:r>
              <a:rPr lang="en-US">
                <a:ea typeface="+mn-lt"/>
                <a:cs typeface="+mn-lt"/>
              </a:rPr>
              <a:t>The data mentioned in the project is created based on the different use case scenarios without any bias and discrimination.</a:t>
            </a:r>
          </a:p>
          <a:p>
            <a:r>
              <a:rPr lang="en-US">
                <a:ea typeface="+mn-lt"/>
                <a:cs typeface="+mn-lt"/>
              </a:rPr>
              <a:t>7  Constraints</a:t>
            </a:r>
          </a:p>
          <a:p>
            <a:r>
              <a:rPr lang="en-US">
                <a:ea typeface="+mn-lt"/>
                <a:cs typeface="+mn-lt"/>
              </a:rPr>
              <a:t>For the purpose of the project, it will be assumed that grocery items will be found in grocery stores and electronics items found in electronics stores, regardless of the stores’ actual stock</a:t>
            </a:r>
          </a:p>
          <a:p>
            <a:r>
              <a:rPr lang="en-US">
                <a:ea typeface="+mn-lt"/>
                <a:cs typeface="+mn-lt"/>
              </a:rPr>
              <a:t>Items that can be included in the shopping list will be limited to those that are already in the database</a:t>
            </a:r>
          </a:p>
          <a:p>
            <a:endParaRPr lang="en-US"/>
          </a:p>
          <a:p>
            <a:endParaRPr lang="en-US" b="1"/>
          </a:p>
        </p:txBody>
      </p:sp>
    </p:spTree>
    <p:extLst>
      <p:ext uri="{BB962C8B-B14F-4D97-AF65-F5344CB8AC3E}">
        <p14:creationId xmlns:p14="http://schemas.microsoft.com/office/powerpoint/2010/main" val="47130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8232-B83B-4673-AAB6-B55DE81E83E8}"/>
              </a:ext>
            </a:extLst>
          </p:cNvPr>
          <p:cNvSpPr>
            <a:spLocks noGrp="1"/>
          </p:cNvSpPr>
          <p:nvPr>
            <p:ph type="title"/>
          </p:nvPr>
        </p:nvSpPr>
        <p:spPr>
          <a:xfrm>
            <a:off x="643466" y="786383"/>
            <a:ext cx="4411647" cy="2093975"/>
          </a:xfrm>
        </p:spPr>
        <p:txBody>
          <a:bodyPr/>
          <a:lstStyle/>
          <a:p>
            <a:r>
              <a:rPr lang="en-US"/>
              <a:t>Product Details</a:t>
            </a:r>
          </a:p>
        </p:txBody>
      </p:sp>
    </p:spTree>
    <p:extLst>
      <p:ext uri="{BB962C8B-B14F-4D97-AF65-F5344CB8AC3E}">
        <p14:creationId xmlns:p14="http://schemas.microsoft.com/office/powerpoint/2010/main" val="938408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49AE-CF42-4977-8DB2-9B4260E83F32}"/>
              </a:ext>
            </a:extLst>
          </p:cNvPr>
          <p:cNvSpPr>
            <a:spLocks noGrp="1"/>
          </p:cNvSpPr>
          <p:nvPr>
            <p:ph type="title"/>
          </p:nvPr>
        </p:nvSpPr>
        <p:spPr/>
        <p:txBody>
          <a:bodyPr/>
          <a:lstStyle/>
          <a:p>
            <a:r>
              <a:rPr lang="en-US"/>
              <a:t>1. Ishla Layout</a:t>
            </a:r>
          </a:p>
        </p:txBody>
      </p:sp>
      <p:sp>
        <p:nvSpPr>
          <p:cNvPr id="3" name="Content Placeholder 2">
            <a:extLst>
              <a:ext uri="{FF2B5EF4-FFF2-40B4-BE49-F238E27FC236}">
                <a16:creationId xmlns:a16="http://schemas.microsoft.com/office/drawing/2014/main" id="{01E042DC-822A-4F40-96E9-ED7AFC95296F}"/>
              </a:ext>
            </a:extLst>
          </p:cNvPr>
          <p:cNvSpPr>
            <a:spLocks noGrp="1"/>
          </p:cNvSpPr>
          <p:nvPr>
            <p:ph idx="1"/>
          </p:nvPr>
        </p:nvSpPr>
        <p:spPr>
          <a:xfrm>
            <a:off x="1097280" y="2108201"/>
            <a:ext cx="2749216" cy="3760891"/>
          </a:xfrm>
        </p:spPr>
        <p:txBody>
          <a:bodyPr vert="horz" lIns="0" tIns="45720" rIns="0" bIns="45720" rtlCol="0" anchor="t">
            <a:normAutofit/>
          </a:bodyPr>
          <a:lstStyle/>
          <a:p>
            <a:r>
              <a:rPr lang="en-US">
                <a:ea typeface="+mn-lt"/>
                <a:cs typeface="+mn-lt"/>
              </a:rPr>
              <a:t>The User Registration/ Login Page</a:t>
            </a:r>
          </a:p>
          <a:p>
            <a:r>
              <a:rPr lang="en-US">
                <a:ea typeface="+mn-lt"/>
                <a:cs typeface="+mn-lt"/>
              </a:rPr>
              <a:t>On this page the user would either login or register as new user.</a:t>
            </a:r>
          </a:p>
          <a:p>
            <a:endParaRPr lang="en-US">
              <a:ea typeface="+mn-lt"/>
              <a:cs typeface="+mn-lt"/>
            </a:endParaRPr>
          </a:p>
          <a:p>
            <a:endParaRPr lang="en-US"/>
          </a:p>
        </p:txBody>
      </p:sp>
      <p:pic>
        <p:nvPicPr>
          <p:cNvPr id="4" name="Picture 4" descr="A picture containing graphical user interface&#10;&#10;Description automatically generated">
            <a:extLst>
              <a:ext uri="{FF2B5EF4-FFF2-40B4-BE49-F238E27FC236}">
                <a16:creationId xmlns:a16="http://schemas.microsoft.com/office/drawing/2014/main" id="{40712073-D558-47E1-A367-CB2E77474D38}"/>
              </a:ext>
            </a:extLst>
          </p:cNvPr>
          <p:cNvPicPr>
            <a:picLocks noChangeAspect="1"/>
          </p:cNvPicPr>
          <p:nvPr/>
        </p:nvPicPr>
        <p:blipFill>
          <a:blip r:embed="rId2"/>
          <a:stretch>
            <a:fillRect/>
          </a:stretch>
        </p:blipFill>
        <p:spPr>
          <a:xfrm>
            <a:off x="4198682" y="2020917"/>
            <a:ext cx="6970142" cy="3850200"/>
          </a:xfrm>
          <a:prstGeom prst="rect">
            <a:avLst/>
          </a:prstGeom>
        </p:spPr>
      </p:pic>
    </p:spTree>
    <p:extLst>
      <p:ext uri="{BB962C8B-B14F-4D97-AF65-F5344CB8AC3E}">
        <p14:creationId xmlns:p14="http://schemas.microsoft.com/office/powerpoint/2010/main" val="242031915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{1BBE9231-406B-4D50-A608-4EEBAEDAB052}tf56160789_win32</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1_RetrospectVTI</vt:lpstr>
      <vt:lpstr>Project PathFinder 22 January 2021</vt:lpstr>
      <vt:lpstr>Who we are</vt:lpstr>
      <vt:lpstr>Executive Summary</vt:lpstr>
      <vt:lpstr>Problem Statement</vt:lpstr>
      <vt:lpstr>AI Agent</vt:lpstr>
      <vt:lpstr>Project Details</vt:lpstr>
      <vt:lpstr>Project Details (contd.)</vt:lpstr>
      <vt:lpstr>Product Details</vt:lpstr>
      <vt:lpstr>1. Ishla Layout</vt:lpstr>
      <vt:lpstr>2. The home page</vt:lpstr>
      <vt:lpstr>3. The Groceries page</vt:lpstr>
      <vt:lpstr>4. Location Verification</vt:lpstr>
      <vt:lpstr>5. Visualization Map</vt:lpstr>
      <vt:lpstr>5. Visualization Map (contd.)</vt:lpstr>
      <vt:lpstr>Software Requirements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 Finder</dc:title>
  <dc:creator>Meryl Tubio</dc:creator>
  <cp:revision>23</cp:revision>
  <dcterms:created xsi:type="dcterms:W3CDTF">2021-01-13T02:40:02Z</dcterms:created>
  <dcterms:modified xsi:type="dcterms:W3CDTF">2021-02-01T04:42:58Z</dcterms:modified>
</cp:coreProperties>
</file>