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6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1141442124561834"/>
          <c:y val="4.708516622679574E-2"/>
          <c:w val="0.79351461440176341"/>
          <c:h val="0.4712175653205688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Manual</c:v>
                </c:pt>
              </c:strCache>
            </c:strRef>
          </c:tx>
          <c:invertIfNegative val="0"/>
          <c:cat>
            <c:strRef>
              <c:f>Sheet1!$A$2:$A$9</c:f>
              <c:strCache>
                <c:ptCount val="8"/>
                <c:pt idx="0">
                  <c:v>Users(Admin)</c:v>
                </c:pt>
                <c:pt idx="1">
                  <c:v>Changing the form of training </c:v>
                </c:pt>
                <c:pt idx="2">
                  <c:v>Access to lectures / presentations / home works</c:v>
                </c:pt>
                <c:pt idx="3">
                  <c:v>Courses enrollment
</c:v>
                </c:pt>
                <c:pt idx="4">
                  <c:v>Registration</c:v>
                </c:pt>
                <c:pt idx="5">
                  <c:v>Login</c:v>
                </c:pt>
                <c:pt idx="6">
                  <c:v>Friends</c:v>
                </c:pt>
                <c:pt idx="7">
                  <c:v>Messages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60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37</c:v>
                </c:pt>
                <c:pt idx="5">
                  <c:v>27</c:v>
                </c:pt>
                <c:pt idx="6">
                  <c:v>14</c:v>
                </c:pt>
                <c:pt idx="7">
                  <c:v>16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Automated</c:v>
                </c:pt>
              </c:strCache>
            </c:strRef>
          </c:tx>
          <c:invertIfNegative val="0"/>
          <c:cat>
            <c:strRef>
              <c:f>Sheet1!$A$2:$A$9</c:f>
              <c:strCache>
                <c:ptCount val="8"/>
                <c:pt idx="0">
                  <c:v>Users(Admin)</c:v>
                </c:pt>
                <c:pt idx="1">
                  <c:v>Changing the form of training </c:v>
                </c:pt>
                <c:pt idx="2">
                  <c:v>Access to lectures / presentations / home works</c:v>
                </c:pt>
                <c:pt idx="3">
                  <c:v>Courses enrollment
</c:v>
                </c:pt>
                <c:pt idx="4">
                  <c:v>Registration</c:v>
                </c:pt>
                <c:pt idx="5">
                  <c:v>Login</c:v>
                </c:pt>
                <c:pt idx="6">
                  <c:v>Friends</c:v>
                </c:pt>
                <c:pt idx="7">
                  <c:v>Messages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38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24</c:v>
                </c:pt>
                <c:pt idx="5">
                  <c:v>27</c:v>
                </c:pt>
                <c:pt idx="6">
                  <c:v>12</c:v>
                </c:pt>
                <c:pt idx="7">
                  <c:v>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33118608"/>
        <c:axId val="133119000"/>
        <c:axId val="0"/>
      </c:bar3DChart>
      <c:catAx>
        <c:axId val="1331186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33119000"/>
        <c:crosses val="autoZero"/>
        <c:auto val="1"/>
        <c:lblAlgn val="ctr"/>
        <c:lblOffset val="100"/>
        <c:noMultiLvlLbl val="0"/>
      </c:catAx>
      <c:valAx>
        <c:axId val="1331190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311860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9021510267798445"/>
          <c:y val="0.76361816782682845"/>
          <c:w val="0.17756428018633907"/>
          <c:h val="0.1237106063188719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view3D>
      <c:rotX val="7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Priority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Priority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Priority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cylinder"/>
        <c:axId val="133119784"/>
        <c:axId val="208104136"/>
        <c:axId val="0"/>
      </c:bar3DChart>
      <c:catAx>
        <c:axId val="1331197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208104136"/>
        <c:crosses val="autoZero"/>
        <c:auto val="1"/>
        <c:lblAlgn val="ctr"/>
        <c:lblOffset val="100"/>
        <c:noMultiLvlLbl val="0"/>
      </c:catAx>
      <c:valAx>
        <c:axId val="2081041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133119784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Found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Bugs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Logged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Bugs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cylinder"/>
        <c:axId val="165517200"/>
        <c:axId val="165517584"/>
        <c:axId val="0"/>
      </c:bar3DChart>
      <c:catAx>
        <c:axId val="16551720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65517584"/>
        <c:crosses val="autoZero"/>
        <c:auto val="1"/>
        <c:lblAlgn val="ctr"/>
        <c:lblOffset val="100"/>
        <c:noMultiLvlLbl val="0"/>
      </c:catAx>
      <c:valAx>
        <c:axId val="1655175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165517200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Team Lich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91631-68CC-4E9A-97B7-3B658B703893}" type="datetimeFigureOut">
              <a:rPr lang="bg-BG" smtClean="0"/>
              <a:pPr/>
              <a:t>7.2.2016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Team Lich</a:t>
            </a:r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73FEB-52EA-4450-A135-CE1AF618EBC2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40165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Team Lich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945AE-AB37-4316-82F6-75EA950FB326}" type="datetimeFigureOut">
              <a:rPr lang="bg-BG" smtClean="0"/>
              <a:pPr/>
              <a:t>7.2.2016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Team Lich</a:t>
            </a:r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3A489-183F-4129-9595-78D831772470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703198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DC74-94A4-49A2-9957-63741F54B0CA}" type="datetime1">
              <a:rPr lang="en-US" smtClean="0"/>
              <a:pPr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23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83E1-B400-43D5-B940-B039FA8164FD}" type="datetime1">
              <a:rPr lang="en-US" smtClean="0"/>
              <a:pPr/>
              <a:t>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484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C592-E70B-46AE-B42B-048F437B0CE6}" type="datetime1">
              <a:rPr lang="en-US" smtClean="0"/>
              <a:pPr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067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0D95-B147-46B9-A968-C9ACBE1537FF}" type="datetime1">
              <a:rPr lang="en-US" smtClean="0"/>
              <a:pPr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2038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5452-7ED6-43F8-B194-3DAC878DE1D9}" type="datetime1">
              <a:rPr lang="en-US" smtClean="0"/>
              <a:pPr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67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29A0-F8D8-45B6-A4DE-D3901D51E76D}" type="datetime1">
              <a:rPr lang="en-US" smtClean="0"/>
              <a:pPr/>
              <a:t>2/7/2016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BC67-CBB4-4B11-A04C-E418E5EEEABA}" type="datetime1">
              <a:rPr lang="en-US" smtClean="0"/>
              <a:pPr/>
              <a:t>2/7/2016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624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8D62-A5F8-4569-8424-02F3D7AC6F27}" type="datetime1">
              <a:rPr lang="en-US" smtClean="0"/>
              <a:pPr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05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EA58-AC52-42D4-9039-370BEC713FB9}" type="datetime1">
              <a:rPr lang="en-US" smtClean="0"/>
              <a:pPr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286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13" name="Заглавие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17" name="Контейнер за дата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CB84-BE1B-414A-AF93-2955FAD4082F}" type="datetime1">
              <a:rPr lang="en-US" smtClean="0"/>
              <a:pPr/>
              <a:t>2/7/2016</a:t>
            </a:fld>
            <a:endParaRPr lang="en-US" dirty="0"/>
          </a:p>
        </p:txBody>
      </p:sp>
      <p:sp>
        <p:nvSpPr>
          <p:cNvPr id="18" name="Контейнер за долния колонтитул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19" name="Контейнер за номер на слайда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059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3F03-696B-45F5-97BD-82595B1D170E}" type="datetime1">
              <a:rPr lang="en-US" smtClean="0"/>
              <a:pPr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545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E0F2-85FD-44AA-95D3-DC5FFCFF9764}" type="datetime1">
              <a:rPr lang="en-US" smtClean="0"/>
              <a:pPr/>
              <a:t>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448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6B47-E70C-4A4B-A6A9-8ABE67C59366}" type="datetime1">
              <a:rPr lang="en-US" smtClean="0"/>
              <a:pPr/>
              <a:t>2/7/2016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75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F68E-84C3-47E6-A621-5D56BA5968A9}" type="datetime1">
              <a:rPr lang="en-US" smtClean="0"/>
              <a:pPr/>
              <a:t>2/7/2016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822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2972-6F5A-41A9-9A2B-4C4D14F9CE1E}" type="datetime1">
              <a:rPr lang="en-US" smtClean="0"/>
              <a:pPr/>
              <a:t>2/7/2016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57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F7F5-21A6-4651-8D13-E44A5CC1BFF7}" type="datetime1">
              <a:rPr lang="en-US" smtClean="0"/>
              <a:pPr/>
              <a:t>2/7/2016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90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4DF1-A3CC-44A0-A672-F80561DCCB12}" type="datetime1">
              <a:rPr lang="en-US" smtClean="0"/>
              <a:pPr/>
              <a:t>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959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dirty="0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dirty="0" smtClean="0"/>
              <a:t>Второ ниво</a:t>
            </a:r>
          </a:p>
          <a:p>
            <a:pPr lvl="2"/>
            <a:r>
              <a:rPr lang="bg-BG" dirty="0" smtClean="0"/>
              <a:t>Трето ниво</a:t>
            </a:r>
          </a:p>
          <a:p>
            <a:pPr lvl="3"/>
            <a:r>
              <a:rPr lang="bg-BG" dirty="0" smtClean="0"/>
              <a:t>Четвърто ниво</a:t>
            </a:r>
          </a:p>
          <a:p>
            <a:pPr lvl="4"/>
            <a:r>
              <a:rPr lang="bg-BG" dirty="0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69849C7-1568-45AD-8E19-70887F7FEEB6}" type="datetime1">
              <a:rPr lang="en-US" smtClean="0"/>
              <a:pPr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0938" y="3415520"/>
            <a:ext cx="1562101" cy="4931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3200" b="0" i="0">
                <a:solidFill>
                  <a:schemeClr val="accent4">
                    <a:lumMod val="20000"/>
                    <a:lumOff val="80000"/>
                    <a:alpha val="60000"/>
                  </a:schemeClr>
                </a:solidFill>
              </a:defRPr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Картина 10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428" y="3233614"/>
            <a:ext cx="2438611" cy="362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04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102703" y="496388"/>
            <a:ext cx="8825658" cy="2778764"/>
          </a:xfrm>
        </p:spPr>
        <p:txBody>
          <a:bodyPr/>
          <a:lstStyle/>
          <a:p>
            <a:pPr algn="ctr"/>
            <a:r>
              <a:rPr lang="en-US" sz="8000" dirty="0" smtClean="0">
                <a:solidFill>
                  <a:schemeClr val="bg1"/>
                </a:solidFill>
                <a:latin typeface="Algerian" pitchFamily="82" charset="0"/>
                <a:cs typeface="Aharoni" pitchFamily="2" charset="-79"/>
              </a:rPr>
              <a:t>Mission</a:t>
            </a:r>
            <a:br>
              <a:rPr lang="en-US" sz="8000" dirty="0" smtClean="0">
                <a:solidFill>
                  <a:schemeClr val="bg1"/>
                </a:solidFill>
                <a:latin typeface="Algerian" pitchFamily="82" charset="0"/>
                <a:cs typeface="Aharoni" pitchFamily="2" charset="-79"/>
              </a:rPr>
            </a:br>
            <a:r>
              <a:rPr lang="en-US" sz="8000" dirty="0" smtClean="0">
                <a:solidFill>
                  <a:schemeClr val="bg1"/>
                </a:solidFill>
                <a:latin typeface="Algerian" pitchFamily="82" charset="0"/>
                <a:cs typeface="Aharoni" pitchFamily="2" charset="-79"/>
              </a:rPr>
              <a:t> completed</a:t>
            </a:r>
            <a:endParaRPr lang="bg-BG" sz="8000" dirty="0">
              <a:solidFill>
                <a:schemeClr val="bg1"/>
              </a:solidFill>
              <a:cs typeface="Aharoni" pitchFamily="2" charset="-79"/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128830" y="4071986"/>
            <a:ext cx="8825658" cy="1597294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chemeClr val="bg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Team Lich </a:t>
            </a:r>
          </a:p>
          <a:p>
            <a:pPr algn="ctr"/>
            <a:r>
              <a:rPr lang="en-US" sz="3600" b="1" dirty="0" smtClean="0">
                <a:solidFill>
                  <a:schemeClr val="bg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Final report</a:t>
            </a:r>
            <a:endParaRPr lang="bg-BG" sz="3600" b="1" dirty="0">
              <a:solidFill>
                <a:schemeClr val="bg2">
                  <a:lumMod val="50000"/>
                </a:schemeClr>
              </a:solidFill>
              <a:cs typeface="Andalus" pitchFamily="18" charset="-78"/>
            </a:endParaRPr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07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>
          <a:xfrm>
            <a:off x="287384" y="2052918"/>
            <a:ext cx="9762470" cy="4195481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sz="2400" dirty="0" smtClean="0">
                <a:latin typeface="Javanese Text" pitchFamily="2" charset="0"/>
                <a:cs typeface="MV Boli" pitchFamily="2" charset="0"/>
              </a:rPr>
              <a:t>All tests have been run</a:t>
            </a:r>
          </a:p>
          <a:p>
            <a:pPr lvl="0">
              <a:buFont typeface="Wingdings" pitchFamily="2" charset="2"/>
              <a:buChar char="q"/>
            </a:pPr>
            <a:r>
              <a:rPr lang="en-US" sz="2400" dirty="0" smtClean="0">
                <a:latin typeface="Javanese Text" pitchFamily="2" charset="0"/>
                <a:cs typeface="MV Boli" pitchFamily="2" charset="0"/>
              </a:rPr>
              <a:t>100% of functional tests of any priority pass</a:t>
            </a:r>
          </a:p>
          <a:p>
            <a:pPr lvl="0">
              <a:buFont typeface="Wingdings" pitchFamily="2" charset="2"/>
              <a:buChar char="q"/>
            </a:pPr>
            <a:r>
              <a:rPr lang="en-US" sz="2400" dirty="0" smtClean="0">
                <a:latin typeface="Javanese Text" pitchFamily="2" charset="0"/>
                <a:cs typeface="MV Boli" pitchFamily="2" charset="0"/>
              </a:rPr>
              <a:t>At least 90%  of the high priority non-functional tests pass</a:t>
            </a:r>
          </a:p>
          <a:p>
            <a:pPr lvl="0">
              <a:buFont typeface="Wingdings" pitchFamily="2" charset="2"/>
              <a:buChar char="q"/>
            </a:pPr>
            <a:r>
              <a:rPr lang="en-US" sz="2400" dirty="0" smtClean="0">
                <a:latin typeface="Javanese Text" pitchFamily="2" charset="0"/>
                <a:cs typeface="MV Boli" pitchFamily="2" charset="0"/>
              </a:rPr>
              <a:t>At least 75%  of the medium priority non-functional tests pass</a:t>
            </a:r>
          </a:p>
          <a:p>
            <a:pPr lvl="0">
              <a:buFont typeface="Wingdings" pitchFamily="2" charset="2"/>
              <a:buChar char="q"/>
            </a:pPr>
            <a:r>
              <a:rPr lang="en-US" sz="2400" dirty="0" smtClean="0">
                <a:latin typeface="Javanese Text" pitchFamily="2" charset="0"/>
                <a:cs typeface="MV Boli" pitchFamily="2" charset="0"/>
              </a:rPr>
              <a:t>At least 50%  of the low priority non-functional tests pass</a:t>
            </a:r>
          </a:p>
          <a:p>
            <a:pPr lvl="0">
              <a:buFont typeface="Wingdings" pitchFamily="2" charset="2"/>
              <a:buChar char="q"/>
            </a:pPr>
            <a:r>
              <a:rPr lang="en-US" sz="2400" dirty="0" smtClean="0">
                <a:latin typeface="Javanese Text" pitchFamily="2" charset="0"/>
                <a:cs typeface="MV Boli" pitchFamily="2" charset="0"/>
              </a:rPr>
              <a:t>All blocking and high severity bugs are resolved</a:t>
            </a:r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>
          <a:xfrm>
            <a:off x="536998" y="292889"/>
            <a:ext cx="9404723" cy="1400530"/>
          </a:xfrm>
        </p:spPr>
        <p:txBody>
          <a:bodyPr/>
          <a:lstStyle/>
          <a:p>
            <a:r>
              <a:rPr lang="en-US" sz="5400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Exit criteria</a:t>
            </a:r>
            <a:endParaRPr lang="bg-BG" sz="5400" dirty="0">
              <a:solidFill>
                <a:schemeClr val="bg1"/>
              </a:solidFill>
              <a:latin typeface="Franklin Gothic Medium Cond" pitchFamily="34" charset="0"/>
              <a:cs typeface="MV Boli" pitchFamily="2" charset="0"/>
            </a:endParaRPr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432" y="5329644"/>
            <a:ext cx="1358537" cy="1358537"/>
          </a:xfrm>
          <a:prstGeom prst="rect">
            <a:avLst/>
          </a:prstGeom>
        </p:spPr>
      </p:pic>
      <p:pic>
        <p:nvPicPr>
          <p:cNvPr id="7" name="Picture 6" descr="images (1).jpg"/>
          <p:cNvPicPr>
            <a:picLocks noChangeAspect="1"/>
          </p:cNvPicPr>
          <p:nvPr/>
        </p:nvPicPr>
        <p:blipFill>
          <a:blip r:embed="rId3"/>
          <a:srcRect l="35721" t="6044" r="38705" b="3699"/>
          <a:stretch>
            <a:fillRect/>
          </a:stretch>
        </p:blipFill>
        <p:spPr>
          <a:xfrm>
            <a:off x="3984169" y="1840718"/>
            <a:ext cx="666207" cy="6412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 descr="images (1).jpg"/>
          <p:cNvPicPr>
            <a:picLocks noChangeAspect="1"/>
          </p:cNvPicPr>
          <p:nvPr/>
        </p:nvPicPr>
        <p:blipFill>
          <a:blip r:embed="rId3"/>
          <a:srcRect l="35721" t="6044" r="38705" b="3699"/>
          <a:stretch>
            <a:fillRect/>
          </a:stretch>
        </p:blipFill>
        <p:spPr>
          <a:xfrm>
            <a:off x="6683827" y="2371940"/>
            <a:ext cx="666207" cy="6412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 descr="images (1).jpg"/>
          <p:cNvPicPr>
            <a:picLocks noChangeAspect="1"/>
          </p:cNvPicPr>
          <p:nvPr/>
        </p:nvPicPr>
        <p:blipFill>
          <a:blip r:embed="rId3"/>
          <a:srcRect l="35721" t="6044" r="38705" b="3699"/>
          <a:stretch>
            <a:fillRect/>
          </a:stretch>
        </p:blipFill>
        <p:spPr>
          <a:xfrm>
            <a:off x="8521335" y="2837850"/>
            <a:ext cx="666207" cy="6412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 descr="images (1).jpg"/>
          <p:cNvPicPr>
            <a:picLocks noChangeAspect="1"/>
          </p:cNvPicPr>
          <p:nvPr/>
        </p:nvPicPr>
        <p:blipFill>
          <a:blip r:embed="rId3"/>
          <a:srcRect l="35721" t="6044" r="38705" b="3699"/>
          <a:stretch>
            <a:fillRect/>
          </a:stretch>
        </p:blipFill>
        <p:spPr>
          <a:xfrm>
            <a:off x="9039494" y="3369072"/>
            <a:ext cx="666207" cy="6412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 descr="images (1).jpg"/>
          <p:cNvPicPr>
            <a:picLocks noChangeAspect="1"/>
          </p:cNvPicPr>
          <p:nvPr/>
        </p:nvPicPr>
        <p:blipFill>
          <a:blip r:embed="rId3"/>
          <a:srcRect l="35721" t="6044" r="38705" b="3699"/>
          <a:stretch>
            <a:fillRect/>
          </a:stretch>
        </p:blipFill>
        <p:spPr>
          <a:xfrm>
            <a:off x="8434248" y="3926420"/>
            <a:ext cx="666207" cy="6412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 descr="images (1).jpg"/>
          <p:cNvPicPr>
            <a:picLocks noChangeAspect="1"/>
          </p:cNvPicPr>
          <p:nvPr/>
        </p:nvPicPr>
        <p:blipFill>
          <a:blip r:embed="rId3"/>
          <a:srcRect l="35721" t="6044" r="38705" b="3699"/>
          <a:stretch>
            <a:fillRect/>
          </a:stretch>
        </p:blipFill>
        <p:spPr>
          <a:xfrm>
            <a:off x="7097483" y="4379266"/>
            <a:ext cx="666207" cy="6412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9200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8729" y="1870038"/>
            <a:ext cx="8946541" cy="4195481"/>
          </a:xfrm>
        </p:spPr>
        <p:txBody>
          <a:bodyPr>
            <a:normAutofit lnSpcReduction="10000"/>
          </a:bodyPr>
          <a:lstStyle/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Javanese Text" pitchFamily="2" charset="0"/>
              </a:rPr>
              <a:t>Users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Javanese Text" pitchFamily="2" charset="0"/>
              </a:rPr>
              <a:t>Changing the form of training - attendance / online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Javanese Text" pitchFamily="2" charset="0"/>
              </a:rPr>
              <a:t>Access to lectures / presentations / home works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Javanese Text" pitchFamily="2" charset="0"/>
              </a:rPr>
              <a:t>Courses enrollment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Javanese Text" pitchFamily="2" charset="0"/>
              </a:rPr>
              <a:t>Registration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Javanese Text" pitchFamily="2" charset="0"/>
              </a:rPr>
              <a:t>Log in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Javanese Text" pitchFamily="2" charset="0"/>
              </a:rPr>
              <a:t>Friends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Javanese Text" pitchFamily="2" charset="0"/>
              </a:rPr>
              <a:t>Messages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Scope of testing</a:t>
            </a:r>
            <a:endParaRPr lang="en-US" sz="5400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3578628"/>
              </p:ext>
            </p:extLst>
          </p:nvPr>
        </p:nvGraphicFramePr>
        <p:xfrm>
          <a:off x="431075" y="1110342"/>
          <a:ext cx="9065624" cy="5590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46111" y="178398"/>
            <a:ext cx="9404723" cy="1400530"/>
          </a:xfrm>
        </p:spPr>
        <p:txBody>
          <a:bodyPr/>
          <a:lstStyle/>
          <a:p>
            <a:r>
              <a:rPr lang="en-US" sz="5400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Tests by category</a:t>
            </a:r>
            <a:endParaRPr lang="en-US" sz="5400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46113" y="196119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Tests by priority</a:t>
            </a:r>
            <a:endParaRPr lang="en-US" sz="5400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985747" y="1817506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Bugs</a:t>
            </a:r>
            <a:endParaRPr 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Йон">
  <a:themeElements>
    <a:clrScheme name="Й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Йон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Й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</TotalTime>
  <Words>115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20" baseType="lpstr">
      <vt:lpstr>Aharoni</vt:lpstr>
      <vt:lpstr>Algerian</vt:lpstr>
      <vt:lpstr>Andalus</vt:lpstr>
      <vt:lpstr>Arial</vt:lpstr>
      <vt:lpstr>Calibri</vt:lpstr>
      <vt:lpstr>Century Gothic</vt:lpstr>
      <vt:lpstr>Chiller</vt:lpstr>
      <vt:lpstr>Courier New</vt:lpstr>
      <vt:lpstr>Franklin Gothic Medium Cond</vt:lpstr>
      <vt:lpstr>Javanese Text</vt:lpstr>
      <vt:lpstr>MV Boli</vt:lpstr>
      <vt:lpstr>Wingdings</vt:lpstr>
      <vt:lpstr>Wingdings 3</vt:lpstr>
      <vt:lpstr>Йон</vt:lpstr>
      <vt:lpstr>Mission  completed</vt:lpstr>
      <vt:lpstr>Exit criteria</vt:lpstr>
      <vt:lpstr>Scope of testing</vt:lpstr>
      <vt:lpstr>Tests by category</vt:lpstr>
      <vt:lpstr>Tests by priority</vt:lpstr>
      <vt:lpstr>Bugs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Decho</dc:creator>
  <cp:lastModifiedBy>Decho</cp:lastModifiedBy>
  <cp:revision>21</cp:revision>
  <dcterms:created xsi:type="dcterms:W3CDTF">2015-11-16T16:55:53Z</dcterms:created>
  <dcterms:modified xsi:type="dcterms:W3CDTF">2016-02-07T07:21:27Z</dcterms:modified>
</cp:coreProperties>
</file>