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72" r:id="rId4"/>
    <p:sldId id="273" r:id="rId5"/>
    <p:sldId id="274" r:id="rId6"/>
    <p:sldId id="275" r:id="rId7"/>
    <p:sldId id="276" r:id="rId8"/>
    <p:sldId id="271" r:id="rId9"/>
  </p:sldIdLst>
  <p:sldSz cx="9144000" cy="5143500" type="screen16x9"/>
  <p:notesSz cx="6858000" cy="9144000"/>
  <p:embeddedFontLst>
    <p:embeddedFont>
      <p:font typeface="Source Sans Pro" panose="020B0604020202020204" charset="0"/>
      <p:regular r:id="rId11"/>
      <p:bold r:id="rId12"/>
      <p:italic r:id="rId13"/>
      <p:boldItalic r:id="rId14"/>
    </p:embeddedFont>
    <p:embeddedFont>
      <p:font typeface="Oswald" panose="020B0604020202020204" charset="0"/>
      <p:regular r:id="rId15"/>
      <p:bold r:id="rId16"/>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36F0E8-D305-4636-A88C-4D8EA299B825}">
  <a:tblStyle styleId="{6236F0E8-D305-4636-A88C-4D8EA299B82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3030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25837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17010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52365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9428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1"/>
        <p:cNvGrpSpPr/>
        <p:nvPr/>
      </p:nvGrpSpPr>
      <p:grpSpPr>
        <a:xfrm>
          <a:off x="0" y="0"/>
          <a:ext cx="0" cy="0"/>
          <a:chOff x="0" y="0"/>
          <a:chExt cx="0" cy="0"/>
        </a:xfrm>
      </p:grpSpPr>
      <p:sp>
        <p:nvSpPr>
          <p:cNvPr id="32" name="Shape 32"/>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3" name="Shape 33"/>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4" name="Shape 34"/>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5" name="Shape 35"/>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 name="Shape 36"/>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 name="Shape 37"/>
          <p:cNvGrpSpPr/>
          <p:nvPr/>
        </p:nvGrpSpPr>
        <p:grpSpPr>
          <a:xfrm>
            <a:off x="-9525" y="2024075"/>
            <a:ext cx="9167825" cy="595300"/>
            <a:chOff x="-9525" y="4462475"/>
            <a:chExt cx="9167825" cy="595300"/>
          </a:xfrm>
        </p:grpSpPr>
        <p:sp>
          <p:nvSpPr>
            <p:cNvPr id="38" name="Shape 3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9" name="Shape 3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 name="Shape 41"/>
          <p:cNvGrpSpPr/>
          <p:nvPr/>
        </p:nvGrpSpPr>
        <p:grpSpPr>
          <a:xfrm>
            <a:off x="-42837" y="2005087"/>
            <a:ext cx="9229574" cy="642787"/>
            <a:chOff x="-42837" y="4443487"/>
            <a:chExt cx="9229574" cy="642787"/>
          </a:xfrm>
        </p:grpSpPr>
        <p:sp>
          <p:nvSpPr>
            <p:cNvPr id="42" name="Shape 4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 name="Shape 4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7" name="Shape 4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8" name="Shape 4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9" name="Shape 4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0" name="Shape 5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1" name="Shape 5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6" name="Shape 5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7" name="Shape 5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8" name="Shape 5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9" name="Shape 5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0" name="Shape 6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1" name="Shape 6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2" name="Shape 6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4" name="Shape 6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5" name="Shape 6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6" name="Shape 6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67" name="Shape 67"/>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algn="r">
              <a:spcBef>
                <a:spcPts val="0"/>
              </a:spcBef>
              <a:buClr>
                <a:srgbClr val="FFFFFF"/>
              </a:buClr>
              <a:buSzPct val="100000"/>
              <a:defRPr sz="4800">
                <a:solidFill>
                  <a:srgbClr val="FFFFFF"/>
                </a:solidFill>
              </a:defRPr>
            </a:lvl1pPr>
            <a:lvl2pPr algn="r">
              <a:spcBef>
                <a:spcPts val="0"/>
              </a:spcBef>
              <a:buClr>
                <a:srgbClr val="FFFFFF"/>
              </a:buClr>
              <a:buSzPct val="100000"/>
              <a:defRPr sz="4800">
                <a:solidFill>
                  <a:srgbClr val="FFFFFF"/>
                </a:solidFill>
              </a:defRPr>
            </a:lvl2pPr>
            <a:lvl3pPr algn="r">
              <a:spcBef>
                <a:spcPts val="0"/>
              </a:spcBef>
              <a:buClr>
                <a:srgbClr val="FFFFFF"/>
              </a:buClr>
              <a:buSzPct val="100000"/>
              <a:defRPr sz="4800">
                <a:solidFill>
                  <a:srgbClr val="FFFFFF"/>
                </a:solidFill>
              </a:defRPr>
            </a:lvl3pPr>
            <a:lvl4pPr algn="r">
              <a:spcBef>
                <a:spcPts val="0"/>
              </a:spcBef>
              <a:buClr>
                <a:srgbClr val="FFFFFF"/>
              </a:buClr>
              <a:buSzPct val="100000"/>
              <a:defRPr sz="4800">
                <a:solidFill>
                  <a:srgbClr val="FFFFFF"/>
                </a:solidFill>
              </a:defRPr>
            </a:lvl4pPr>
            <a:lvl5pPr algn="r">
              <a:spcBef>
                <a:spcPts val="0"/>
              </a:spcBef>
              <a:buClr>
                <a:srgbClr val="FFFFFF"/>
              </a:buClr>
              <a:buSzPct val="100000"/>
              <a:defRPr sz="4800">
                <a:solidFill>
                  <a:srgbClr val="FFFFFF"/>
                </a:solidFill>
              </a:defRPr>
            </a:lvl5pPr>
            <a:lvl6pPr algn="r">
              <a:spcBef>
                <a:spcPts val="0"/>
              </a:spcBef>
              <a:buClr>
                <a:srgbClr val="FFFFFF"/>
              </a:buClr>
              <a:buSzPct val="100000"/>
              <a:defRPr sz="4800">
                <a:solidFill>
                  <a:srgbClr val="FFFFFF"/>
                </a:solidFill>
              </a:defRPr>
            </a:lvl6pPr>
            <a:lvl7pPr algn="r">
              <a:spcBef>
                <a:spcPts val="0"/>
              </a:spcBef>
              <a:buClr>
                <a:srgbClr val="FFFFFF"/>
              </a:buClr>
              <a:buSzPct val="100000"/>
              <a:defRPr sz="4800">
                <a:solidFill>
                  <a:srgbClr val="FFFFFF"/>
                </a:solidFill>
              </a:defRPr>
            </a:lvl7pPr>
            <a:lvl8pPr algn="r">
              <a:spcBef>
                <a:spcPts val="0"/>
              </a:spcBef>
              <a:buClr>
                <a:srgbClr val="FFFFFF"/>
              </a:buClr>
              <a:buSzPct val="100000"/>
              <a:defRPr sz="4800">
                <a:solidFill>
                  <a:srgbClr val="FFFFFF"/>
                </a:solidFill>
              </a:defRPr>
            </a:lvl8pPr>
            <a:lvl9pPr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0" name="Shape 200"/>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a:spcBef>
                <a:spcPts val="0"/>
              </a:spcBef>
              <a:buSzPct val="100000"/>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1" name="Shape 201"/>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a:spcBef>
                <a:spcPts val="0"/>
              </a:spcBef>
              <a:buSzPct val="100000"/>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2" name="Shape 202"/>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3" name="Shape 203"/>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4" name="Shape 204"/>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205" name="Shape 205"/>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6" name="Shape 206"/>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207" name="Shape 207"/>
          <p:cNvGrpSpPr/>
          <p:nvPr/>
        </p:nvGrpSpPr>
        <p:grpSpPr>
          <a:xfrm>
            <a:off x="-9525" y="4462475"/>
            <a:ext cx="9167825" cy="595300"/>
            <a:chOff x="-9525" y="4462475"/>
            <a:chExt cx="9167825" cy="595300"/>
          </a:xfrm>
        </p:grpSpPr>
        <p:sp>
          <p:nvSpPr>
            <p:cNvPr id="208" name="Shape 20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09" name="Shape 20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1" name="Shape 211"/>
          <p:cNvGrpSpPr/>
          <p:nvPr/>
        </p:nvGrpSpPr>
        <p:grpSpPr>
          <a:xfrm>
            <a:off x="-42837" y="4443487"/>
            <a:ext cx="9229574" cy="642787"/>
            <a:chOff x="-42837" y="4443487"/>
            <a:chExt cx="9229574" cy="642787"/>
          </a:xfrm>
        </p:grpSpPr>
        <p:sp>
          <p:nvSpPr>
            <p:cNvPr id="212" name="Shape 21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3" name="Shape 21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4" name="Shape 21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5" name="Shape 21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6" name="Shape 21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7" name="Shape 21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8" name="Shape 21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9" name="Shape 21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0" name="Shape 22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1" name="Shape 22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2" name="Shape 22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3" name="Shape 22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4" name="Shape 22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5" name="Shape 22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6" name="Shape 22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7" name="Shape 22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8" name="Shape 22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9" name="Shape 22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0" name="Shape 23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1" name="Shape 23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2" name="Shape 23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3" name="Shape 23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4" name="Shape 23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5" name="Shape 23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6" name="Shape 23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237" name="Shape 237"/>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8" name="Shape 238"/>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9" name="Shape 239"/>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0" name="Shape 240"/>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ll graph">
    <p:spTree>
      <p:nvGrpSpPr>
        <p:cNvPr id="1" name="Shape 407"/>
        <p:cNvGrpSpPr/>
        <p:nvPr/>
      </p:nvGrpSpPr>
      <p:grpSpPr>
        <a:xfrm>
          <a:off x="0" y="0"/>
          <a:ext cx="0" cy="0"/>
          <a:chOff x="0" y="0"/>
          <a:chExt cx="0" cy="0"/>
        </a:xfrm>
      </p:grpSpPr>
      <p:sp>
        <p:nvSpPr>
          <p:cNvPr id="408" name="Shape 408"/>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09" name="Shape 409"/>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0" name="Shape 410"/>
          <p:cNvSpPr/>
          <p:nvPr/>
        </p:nvSpPr>
        <p:spPr>
          <a:xfrm rot="8100000">
            <a:off x="1847980" y="44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411" name="Shape 411"/>
          <p:cNvSpPr/>
          <p:nvPr/>
        </p:nvSpPr>
        <p:spPr>
          <a:xfrm rot="8100000">
            <a:off x="6038980" y="72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2" name="Shape 412"/>
          <p:cNvSpPr/>
          <p:nvPr/>
        </p:nvSpPr>
        <p:spPr>
          <a:xfrm rot="8100000">
            <a:off x="7181980" y="76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413" name="Shape 413"/>
          <p:cNvGrpSpPr/>
          <p:nvPr/>
        </p:nvGrpSpPr>
        <p:grpSpPr>
          <a:xfrm>
            <a:off x="-9525" y="652475"/>
            <a:ext cx="9167825" cy="595300"/>
            <a:chOff x="-9525" y="4462475"/>
            <a:chExt cx="9167825" cy="595300"/>
          </a:xfrm>
        </p:grpSpPr>
        <p:sp>
          <p:nvSpPr>
            <p:cNvPr id="414" name="Shape 41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5" name="Shape 41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7" name="Shape 417"/>
          <p:cNvGrpSpPr/>
          <p:nvPr/>
        </p:nvGrpSpPr>
        <p:grpSpPr>
          <a:xfrm>
            <a:off x="-42837" y="633487"/>
            <a:ext cx="9229574" cy="642787"/>
            <a:chOff x="-42837" y="4443487"/>
            <a:chExt cx="9229574" cy="642787"/>
          </a:xfrm>
        </p:grpSpPr>
        <p:sp>
          <p:nvSpPr>
            <p:cNvPr id="418" name="Shape 41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19" name="Shape 41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0" name="Shape 42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1" name="Shape 42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2" name="Shape 42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3" name="Shape 42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4" name="Shape 42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5" name="Shape 42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6" name="Shape 42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7" name="Shape 42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8" name="Shape 42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9" name="Shape 42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0" name="Shape 43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1" name="Shape 43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2" name="Shape 43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3" name="Shape 43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4" name="Shape 43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5" name="Shape 43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6" name="Shape 43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7" name="Shape 43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8" name="Shape 43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9" name="Shape 43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0" name="Shape 44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1" name="Shape 44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2" name="Shape 44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443" name="Shape 443"/>
          <p:cNvSpPr/>
          <p:nvPr/>
        </p:nvSpPr>
        <p:spPr>
          <a:xfrm>
            <a:off x="2990700" y="77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4" name="Shape 444"/>
          <p:cNvSpPr/>
          <p:nvPr/>
        </p:nvSpPr>
        <p:spPr>
          <a:xfrm>
            <a:off x="1085700" y="106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5" name="Shape 445"/>
          <p:cNvSpPr/>
          <p:nvPr/>
        </p:nvSpPr>
        <p:spPr>
          <a:xfrm>
            <a:off x="4895700" y="70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6" name="Shape 446"/>
          <p:cNvSpPr/>
          <p:nvPr/>
        </p:nvSpPr>
        <p:spPr>
          <a:xfrm rot="8100000">
            <a:off x="8699949" y="51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81000" y="7"/>
            <a:ext cx="8382000" cy="5162348"/>
            <a:chOff x="381000" y="-18750"/>
            <a:chExt cx="8382000" cy="5180999"/>
          </a:xfrm>
        </p:grpSpPr>
        <p:cxnSp>
          <p:nvCxnSpPr>
            <p:cNvPr id="6" name="Shape 6"/>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7" name="Shape 7"/>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8" name="Shape 18"/>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29" name="Shape 29"/>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0" name="Shape 30"/>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ctrTitle"/>
          </p:nvPr>
        </p:nvSpPr>
        <p:spPr>
          <a:xfrm>
            <a:off x="2847975" y="3363425"/>
            <a:ext cx="5610300" cy="1159799"/>
          </a:xfrm>
          <a:prstGeom prst="rect">
            <a:avLst/>
          </a:prstGeom>
        </p:spPr>
        <p:txBody>
          <a:bodyPr lIns="91425" tIns="91425" rIns="91425" bIns="91425" anchor="ctr" anchorCtr="0">
            <a:noAutofit/>
          </a:bodyPr>
          <a:lstStyle/>
          <a:p>
            <a:r>
              <a:rPr lang="en-US" dirty="0"/>
              <a:t>Technical Testing</a:t>
            </a:r>
            <a:endParaRPr lang="en" dirty="0"/>
          </a:p>
        </p:txBody>
      </p:sp>
      <p:sp>
        <p:nvSpPr>
          <p:cNvPr id="3" name="Subtitle 2"/>
          <p:cNvSpPr txBox="1">
            <a:spLocks/>
          </p:cNvSpPr>
          <p:nvPr/>
        </p:nvSpPr>
        <p:spPr>
          <a:xfrm>
            <a:off x="5045885" y="4281328"/>
            <a:ext cx="3412390" cy="862172"/>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800" dirty="0" smtClean="0">
                <a:solidFill>
                  <a:schemeClr val="bg1">
                    <a:lumMod val="95000"/>
                  </a:schemeClr>
                </a:solidFill>
                <a:latin typeface="Oswald" panose="020B0604020202020204" charset="0"/>
              </a:rPr>
              <a:t>Maintainability Testing</a:t>
            </a:r>
            <a:endParaRPr lang="en-US" sz="2800" dirty="0">
              <a:solidFill>
                <a:schemeClr val="bg1">
                  <a:lumMod val="95000"/>
                </a:schemeClr>
              </a:solidFill>
              <a:latin typeface="Oswald" panose="020B0604020202020204" charset="0"/>
            </a:endParaRPr>
          </a:p>
        </p:txBody>
      </p:sp>
      <p:pic>
        <p:nvPicPr>
          <p:cNvPr id="2050" name="Picture 2" descr="https://upload.wikimedia.org/wikipedia/commons/7/76/Wesnothli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31235"/>
            <a:ext cx="3112265" cy="31122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27059" y="3975660"/>
            <a:ext cx="829073" cy="830997"/>
          </a:xfrm>
          <a:prstGeom prst="rect">
            <a:avLst/>
          </a:prstGeom>
          <a:noFill/>
        </p:spPr>
        <p:txBody>
          <a:bodyPr wrap="none" rtlCol="0">
            <a:spAutoFit/>
          </a:bodyPr>
          <a:lstStyle/>
          <a:p>
            <a:r>
              <a:rPr lang="en-US" sz="2400" dirty="0" smtClean="0">
                <a:solidFill>
                  <a:schemeClr val="bg1"/>
                </a:solidFill>
                <a:latin typeface="Oswald" panose="020B0604020202020204" charset="0"/>
              </a:rPr>
              <a:t>TEAM</a:t>
            </a:r>
          </a:p>
          <a:p>
            <a:r>
              <a:rPr lang="en-US" sz="2400" dirty="0" smtClean="0">
                <a:solidFill>
                  <a:schemeClr val="bg1"/>
                </a:solidFill>
                <a:latin typeface="Oswald" panose="020B0604020202020204" charset="0"/>
              </a:rPr>
              <a:t>LICH</a:t>
            </a:r>
            <a:endParaRPr lang="en-US" sz="2400" dirty="0">
              <a:solidFill>
                <a:schemeClr val="bg1"/>
              </a:solidFill>
              <a:latin typeface="Oswald" panose="020B0604020202020204" charset="0"/>
            </a:endParaRPr>
          </a:p>
        </p:txBody>
      </p:sp>
    </p:spTree>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n-US" sz="3600" dirty="0"/>
              <a:t>What is Maintainability testing?</a:t>
            </a:r>
            <a:endParaRPr lang="en" sz="3600" dirty="0"/>
          </a:p>
        </p:txBody>
      </p:sp>
      <p:sp>
        <p:nvSpPr>
          <p:cNvPr id="455" name="Shape 455"/>
          <p:cNvSpPr txBox="1"/>
          <p:nvPr/>
        </p:nvSpPr>
        <p:spPr>
          <a:xfrm>
            <a:off x="810925" y="1190847"/>
            <a:ext cx="7522200" cy="2913320"/>
          </a:xfrm>
          <a:prstGeom prst="rect">
            <a:avLst/>
          </a:prstGeom>
          <a:noFill/>
          <a:ln>
            <a:noFill/>
          </a:ln>
        </p:spPr>
        <p:txBody>
          <a:bodyPr lIns="91425" tIns="91425" rIns="91425" bIns="91425" anchor="t" anchorCtr="0">
            <a:noAutofit/>
          </a:bodyPr>
          <a:lstStyle/>
          <a:p>
            <a:pPr lvl="0" algn="just">
              <a:spcBef>
                <a:spcPts val="600"/>
              </a:spcBef>
            </a:pPr>
            <a:r>
              <a:rPr lang="en-US" sz="3200" dirty="0">
                <a:solidFill>
                  <a:srgbClr val="28324A"/>
                </a:solidFill>
                <a:latin typeface="Oswald" panose="020B0604020202020204" charset="0"/>
                <a:ea typeface="Source Sans Pro"/>
                <a:cs typeface="Source Sans Pro"/>
                <a:sym typeface="Source Sans Pro"/>
              </a:rPr>
              <a:t>Maintainability testing is the process of testing and defining how easy it is to maintain the system – this may include ease of analyzation, modification and testing.</a:t>
            </a:r>
          </a:p>
          <a:p>
            <a:pPr lvl="0" algn="ctr" rtl="0">
              <a:spcBef>
                <a:spcPts val="600"/>
              </a:spcBef>
              <a:buNone/>
            </a:pPr>
            <a:endParaRPr lang="en" sz="3200" dirty="0">
              <a:solidFill>
                <a:srgbClr val="28324A"/>
              </a:solidFill>
              <a:latin typeface="Oswald" panose="020B0604020202020204" charset="0"/>
              <a:ea typeface="Source Sans Pro"/>
              <a:cs typeface="Source Sans Pro"/>
              <a:sym typeface="Source Sans Pro"/>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n-US" sz="3600" dirty="0"/>
              <a:t>Types of Maintainability testing</a:t>
            </a:r>
            <a:endParaRPr lang="en" sz="3600" dirty="0"/>
          </a:p>
        </p:txBody>
      </p:sp>
      <p:sp>
        <p:nvSpPr>
          <p:cNvPr id="455" name="Shape 455"/>
          <p:cNvSpPr txBox="1"/>
          <p:nvPr/>
        </p:nvSpPr>
        <p:spPr>
          <a:xfrm>
            <a:off x="810925" y="1190847"/>
            <a:ext cx="7522200" cy="2913320"/>
          </a:xfrm>
          <a:prstGeom prst="rect">
            <a:avLst/>
          </a:prstGeom>
          <a:noFill/>
          <a:ln>
            <a:noFill/>
          </a:ln>
        </p:spPr>
        <p:txBody>
          <a:bodyPr lIns="91425" tIns="91425" rIns="91425" bIns="91425" anchor="t" anchorCtr="0">
            <a:noAutofit/>
          </a:bodyPr>
          <a:lstStyle/>
          <a:p>
            <a:pPr marL="457200" indent="-457200">
              <a:buFont typeface="Courier New" panose="02070309020205020404" pitchFamily="49" charset="0"/>
              <a:buChar char="o"/>
            </a:pPr>
            <a:r>
              <a:rPr lang="en-US" sz="3200" dirty="0">
                <a:latin typeface="Oswald" panose="020B0604020202020204" charset="0"/>
              </a:rPr>
              <a:t>Corrective maintenance</a:t>
            </a:r>
          </a:p>
          <a:p>
            <a:pPr marL="457200" indent="-457200">
              <a:buFont typeface="Courier New" panose="02070309020205020404" pitchFamily="49" charset="0"/>
              <a:buChar char="o"/>
            </a:pPr>
            <a:r>
              <a:rPr lang="en-US" sz="3200" dirty="0">
                <a:latin typeface="Oswald" panose="020B0604020202020204" charset="0"/>
              </a:rPr>
              <a:t>Perfective maintenance</a:t>
            </a:r>
          </a:p>
          <a:p>
            <a:pPr marL="457200" indent="-457200">
              <a:buFont typeface="Courier New" panose="02070309020205020404" pitchFamily="49" charset="0"/>
              <a:buChar char="o"/>
            </a:pPr>
            <a:r>
              <a:rPr lang="en-US" sz="3200" dirty="0">
                <a:latin typeface="Oswald" panose="020B0604020202020204" charset="0"/>
              </a:rPr>
              <a:t>Adaptive maintenance</a:t>
            </a:r>
          </a:p>
          <a:p>
            <a:pPr marL="457200" indent="-457200">
              <a:buFont typeface="Courier New" panose="02070309020205020404" pitchFamily="49" charset="0"/>
              <a:buChar char="o"/>
            </a:pPr>
            <a:r>
              <a:rPr lang="en-US" sz="3200" dirty="0">
                <a:latin typeface="Oswald" panose="020B0604020202020204" charset="0"/>
              </a:rPr>
              <a:t>Preventive maintenance</a:t>
            </a:r>
            <a:endParaRPr lang="en-US" sz="3200" dirty="0">
              <a:latin typeface="Oswald" panose="020B0604020202020204" charset="0"/>
            </a:endParaRPr>
          </a:p>
        </p:txBody>
      </p:sp>
    </p:spTree>
    <p:extLst>
      <p:ext uri="{BB962C8B-B14F-4D97-AF65-F5344CB8AC3E}">
        <p14:creationId xmlns:p14="http://schemas.microsoft.com/office/powerpoint/2010/main" val="15783450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n-US" sz="3600" dirty="0"/>
              <a:t>Corrective maintenance</a:t>
            </a:r>
            <a:endParaRPr lang="en" sz="3600" dirty="0"/>
          </a:p>
        </p:txBody>
      </p:sp>
      <p:sp>
        <p:nvSpPr>
          <p:cNvPr id="455" name="Shape 455"/>
          <p:cNvSpPr txBox="1"/>
          <p:nvPr/>
        </p:nvSpPr>
        <p:spPr>
          <a:xfrm>
            <a:off x="810925" y="1190847"/>
            <a:ext cx="7522200" cy="2913320"/>
          </a:xfrm>
          <a:prstGeom prst="rect">
            <a:avLst/>
          </a:prstGeom>
          <a:noFill/>
          <a:ln>
            <a:noFill/>
          </a:ln>
        </p:spPr>
        <p:txBody>
          <a:bodyPr lIns="91425" tIns="91425" rIns="91425" bIns="91425" anchor="t" anchorCtr="0">
            <a:noAutofit/>
          </a:bodyPr>
          <a:lstStyle/>
          <a:p>
            <a:pPr lvl="0" algn="just">
              <a:spcBef>
                <a:spcPts val="600"/>
              </a:spcBef>
            </a:pPr>
            <a:r>
              <a:rPr lang="en-US" sz="3200" dirty="0">
                <a:solidFill>
                  <a:srgbClr val="28324A"/>
                </a:solidFill>
                <a:latin typeface="Oswald" panose="020B0604020202020204" charset="0"/>
                <a:ea typeface="Source Sans Pro"/>
                <a:cs typeface="Source Sans Pro"/>
                <a:sym typeface="Source Sans Pro"/>
              </a:rPr>
              <a:t>Corrective maintenance is basically correcting problems. The maintainability level can be determined by how long it takes to diagnose and fix issues with the application.</a:t>
            </a:r>
          </a:p>
        </p:txBody>
      </p:sp>
    </p:spTree>
    <p:extLst>
      <p:ext uri="{BB962C8B-B14F-4D97-AF65-F5344CB8AC3E}">
        <p14:creationId xmlns:p14="http://schemas.microsoft.com/office/powerpoint/2010/main" val="37603768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n-US" sz="3600" dirty="0"/>
              <a:t>Perfective maintenance</a:t>
            </a:r>
            <a:endParaRPr lang="en" sz="3600" dirty="0"/>
          </a:p>
        </p:txBody>
      </p:sp>
      <p:sp>
        <p:nvSpPr>
          <p:cNvPr id="455" name="Shape 455"/>
          <p:cNvSpPr txBox="1"/>
          <p:nvPr/>
        </p:nvSpPr>
        <p:spPr>
          <a:xfrm>
            <a:off x="810925" y="1190847"/>
            <a:ext cx="7522200" cy="2913320"/>
          </a:xfrm>
          <a:prstGeom prst="rect">
            <a:avLst/>
          </a:prstGeom>
          <a:noFill/>
          <a:ln>
            <a:noFill/>
          </a:ln>
        </p:spPr>
        <p:txBody>
          <a:bodyPr lIns="91425" tIns="91425" rIns="91425" bIns="91425" anchor="t" anchorCtr="0">
            <a:noAutofit/>
          </a:bodyPr>
          <a:lstStyle/>
          <a:p>
            <a:pPr lvl="0" algn="just">
              <a:spcBef>
                <a:spcPts val="600"/>
              </a:spcBef>
            </a:pPr>
            <a:r>
              <a:rPr lang="en-US" sz="3200" dirty="0">
                <a:solidFill>
                  <a:srgbClr val="28324A"/>
                </a:solidFill>
                <a:latin typeface="Oswald" panose="020B0604020202020204" charset="0"/>
                <a:ea typeface="Source Sans Pro"/>
                <a:cs typeface="Source Sans Pro"/>
                <a:sym typeface="Source Sans Pro"/>
              </a:rPr>
              <a:t>Perfective maintenance measures </a:t>
            </a:r>
            <a:r>
              <a:rPr lang="en-US" sz="3200" dirty="0" smtClean="0">
                <a:solidFill>
                  <a:srgbClr val="28324A"/>
                </a:solidFill>
                <a:latin typeface="Oswald" panose="020B0604020202020204" charset="0"/>
                <a:ea typeface="Source Sans Pro"/>
                <a:cs typeface="Source Sans Pro"/>
                <a:sym typeface="Source Sans Pro"/>
              </a:rPr>
              <a:t>low </a:t>
            </a:r>
            <a:r>
              <a:rPr lang="en-US" sz="3200" dirty="0">
                <a:solidFill>
                  <a:srgbClr val="28324A"/>
                </a:solidFill>
                <a:latin typeface="Oswald" panose="020B0604020202020204" charset="0"/>
                <a:ea typeface="Source Sans Pro"/>
                <a:cs typeface="Source Sans Pro"/>
                <a:sym typeface="Source Sans Pro"/>
              </a:rPr>
              <a:t>long and how much efforts it </a:t>
            </a:r>
            <a:r>
              <a:rPr lang="en-US" sz="3200" dirty="0" smtClean="0">
                <a:solidFill>
                  <a:srgbClr val="28324A"/>
                </a:solidFill>
                <a:latin typeface="Oswald" panose="020B0604020202020204" charset="0"/>
                <a:ea typeface="Source Sans Pro"/>
                <a:cs typeface="Source Sans Pro"/>
                <a:sym typeface="Source Sans Pro"/>
              </a:rPr>
              <a:t>takes </a:t>
            </a:r>
            <a:r>
              <a:rPr lang="en-US" sz="3200" dirty="0">
                <a:solidFill>
                  <a:srgbClr val="28324A"/>
                </a:solidFill>
                <a:latin typeface="Oswald" panose="020B0604020202020204" charset="0"/>
                <a:ea typeface="Source Sans Pro"/>
                <a:cs typeface="Source Sans Pro"/>
                <a:sym typeface="Source Sans Pro"/>
              </a:rPr>
              <a:t>to implement new features in the application. </a:t>
            </a:r>
            <a:r>
              <a:rPr lang="en-US" sz="3200" dirty="0" err="1" smtClean="0">
                <a:solidFill>
                  <a:srgbClr val="28324A"/>
                </a:solidFill>
                <a:latin typeface="Oswald" panose="020B0604020202020204" charset="0"/>
                <a:ea typeface="Source Sans Pro"/>
                <a:cs typeface="Source Sans Pro"/>
                <a:sym typeface="Source Sans Pro"/>
              </a:rPr>
              <a:t>Ssimilar</a:t>
            </a:r>
            <a:r>
              <a:rPr lang="en-US" sz="3200" dirty="0" smtClean="0">
                <a:solidFill>
                  <a:srgbClr val="28324A"/>
                </a:solidFill>
                <a:latin typeface="Oswald" panose="020B0604020202020204" charset="0"/>
                <a:ea typeface="Source Sans Pro"/>
                <a:cs typeface="Source Sans Pro"/>
                <a:sym typeface="Source Sans Pro"/>
              </a:rPr>
              <a:t> </a:t>
            </a:r>
            <a:r>
              <a:rPr lang="en-US" sz="3200" dirty="0">
                <a:solidFill>
                  <a:srgbClr val="28324A"/>
                </a:solidFill>
                <a:latin typeface="Oswald" panose="020B0604020202020204" charset="0"/>
                <a:ea typeface="Source Sans Pro"/>
                <a:cs typeface="Source Sans Pro"/>
                <a:sym typeface="Source Sans Pro"/>
              </a:rPr>
              <a:t>tests should be executed and an average time </a:t>
            </a:r>
            <a:r>
              <a:rPr lang="en-US" sz="3200" dirty="0" smtClean="0">
                <a:solidFill>
                  <a:srgbClr val="28324A"/>
                </a:solidFill>
                <a:latin typeface="Oswald" panose="020B0604020202020204" charset="0"/>
                <a:ea typeface="Source Sans Pro"/>
                <a:cs typeface="Source Sans Pro"/>
                <a:sym typeface="Source Sans Pro"/>
              </a:rPr>
              <a:t>calculated to measure the average </a:t>
            </a:r>
            <a:r>
              <a:rPr lang="en-US" sz="3200" dirty="0">
                <a:solidFill>
                  <a:srgbClr val="28324A"/>
                </a:solidFill>
                <a:latin typeface="Oswald" panose="020B0604020202020204" charset="0"/>
                <a:ea typeface="Source Sans Pro"/>
                <a:cs typeface="Source Sans Pro"/>
                <a:sym typeface="Source Sans Pro"/>
              </a:rPr>
              <a:t>time and effort needed for enhancing the </a:t>
            </a:r>
            <a:r>
              <a:rPr lang="en-US" sz="3200" dirty="0" smtClean="0">
                <a:solidFill>
                  <a:srgbClr val="28324A"/>
                </a:solidFill>
                <a:latin typeface="Oswald" panose="020B0604020202020204" charset="0"/>
                <a:ea typeface="Source Sans Pro"/>
                <a:cs typeface="Source Sans Pro"/>
                <a:sym typeface="Source Sans Pro"/>
              </a:rPr>
              <a:t>system.</a:t>
            </a:r>
            <a:endParaRPr lang="en-US" sz="3200" dirty="0">
              <a:solidFill>
                <a:srgbClr val="28324A"/>
              </a:solidFill>
              <a:latin typeface="Oswald" panose="020B0604020202020204" charset="0"/>
              <a:ea typeface="Source Sans Pro"/>
              <a:cs typeface="Source Sans Pro"/>
              <a:sym typeface="Source Sans Pro"/>
            </a:endParaRPr>
          </a:p>
        </p:txBody>
      </p:sp>
    </p:spTree>
    <p:extLst>
      <p:ext uri="{BB962C8B-B14F-4D97-AF65-F5344CB8AC3E}">
        <p14:creationId xmlns:p14="http://schemas.microsoft.com/office/powerpoint/2010/main" val="38990864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n-US" sz="3600" dirty="0"/>
              <a:t>Adaptive maintenance</a:t>
            </a:r>
            <a:endParaRPr lang="en" sz="3600" dirty="0"/>
          </a:p>
        </p:txBody>
      </p:sp>
      <p:sp>
        <p:nvSpPr>
          <p:cNvPr id="455" name="Shape 455"/>
          <p:cNvSpPr txBox="1"/>
          <p:nvPr/>
        </p:nvSpPr>
        <p:spPr>
          <a:xfrm>
            <a:off x="810925" y="1190847"/>
            <a:ext cx="7522200" cy="2913320"/>
          </a:xfrm>
          <a:prstGeom prst="rect">
            <a:avLst/>
          </a:prstGeom>
          <a:noFill/>
          <a:ln>
            <a:noFill/>
          </a:ln>
        </p:spPr>
        <p:txBody>
          <a:bodyPr lIns="91425" tIns="91425" rIns="91425" bIns="91425" anchor="t" anchorCtr="0">
            <a:noAutofit/>
          </a:bodyPr>
          <a:lstStyle/>
          <a:p>
            <a:pPr lvl="0" algn="just">
              <a:spcBef>
                <a:spcPts val="600"/>
              </a:spcBef>
            </a:pPr>
            <a:r>
              <a:rPr lang="en-US" sz="3200" dirty="0">
                <a:solidFill>
                  <a:srgbClr val="28324A"/>
                </a:solidFill>
                <a:latin typeface="Oswald" panose="020B0604020202020204" charset="0"/>
                <a:ea typeface="Source Sans Pro"/>
                <a:cs typeface="Source Sans Pro"/>
                <a:sym typeface="Source Sans Pro"/>
              </a:rPr>
              <a:t>Adaptive maintenance is very similar to Perfective maintenance in terms of testing though it tests not how easy it is to upgrade the system but how easy it is to adapt the system to environment changes (client specific requirements, legal terms, etc.).</a:t>
            </a:r>
          </a:p>
        </p:txBody>
      </p:sp>
    </p:spTree>
    <p:extLst>
      <p:ext uri="{BB962C8B-B14F-4D97-AF65-F5344CB8AC3E}">
        <p14:creationId xmlns:p14="http://schemas.microsoft.com/office/powerpoint/2010/main" val="32458266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a:r>
              <a:rPr lang="en-US" sz="3600" dirty="0"/>
              <a:t>Preventive maintenance</a:t>
            </a:r>
            <a:endParaRPr lang="en" sz="3600" dirty="0"/>
          </a:p>
        </p:txBody>
      </p:sp>
      <p:sp>
        <p:nvSpPr>
          <p:cNvPr id="455" name="Shape 455"/>
          <p:cNvSpPr txBox="1"/>
          <p:nvPr/>
        </p:nvSpPr>
        <p:spPr>
          <a:xfrm>
            <a:off x="810925" y="1190847"/>
            <a:ext cx="7522200" cy="2913320"/>
          </a:xfrm>
          <a:prstGeom prst="rect">
            <a:avLst/>
          </a:prstGeom>
          <a:noFill/>
          <a:ln>
            <a:noFill/>
          </a:ln>
        </p:spPr>
        <p:txBody>
          <a:bodyPr lIns="91425" tIns="91425" rIns="91425" bIns="91425" anchor="t" anchorCtr="0">
            <a:noAutofit/>
          </a:bodyPr>
          <a:lstStyle/>
          <a:p>
            <a:pPr lvl="0" algn="just">
              <a:spcBef>
                <a:spcPts val="600"/>
              </a:spcBef>
            </a:pPr>
            <a:r>
              <a:rPr lang="en-US" sz="3200" dirty="0">
                <a:solidFill>
                  <a:srgbClr val="28324A"/>
                </a:solidFill>
                <a:latin typeface="Oswald" panose="020B0604020202020204" charset="0"/>
                <a:ea typeface="Source Sans Pro"/>
                <a:cs typeface="Source Sans Pro"/>
                <a:sym typeface="Source Sans Pro"/>
              </a:rPr>
              <a:t>Preventive maintenance is done in order to prevent (duh) future bugs and maintenance costs. It’s more of a periodic maintenance time that should be done to keep the application “in shape”.</a:t>
            </a:r>
          </a:p>
        </p:txBody>
      </p:sp>
    </p:spTree>
    <p:extLst>
      <p:ext uri="{BB962C8B-B14F-4D97-AF65-F5344CB8AC3E}">
        <p14:creationId xmlns:p14="http://schemas.microsoft.com/office/powerpoint/2010/main" val="32018298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03734386"/>
              </p:ext>
            </p:extLst>
          </p:nvPr>
        </p:nvGraphicFramePr>
        <p:xfrm>
          <a:off x="74427" y="1369755"/>
          <a:ext cx="4401881" cy="3670078"/>
        </p:xfrm>
        <a:graphic>
          <a:graphicData uri="http://schemas.openxmlformats.org/drawingml/2006/table">
            <a:tbl>
              <a:tblPr>
                <a:tableStyleId>{BC89EF96-8CEA-46FF-86C4-4CE0E7609802}</a:tableStyleId>
              </a:tblPr>
              <a:tblGrid>
                <a:gridCol w="2091424">
                  <a:extLst>
                    <a:ext uri="{9D8B030D-6E8A-4147-A177-3AD203B41FA5}">
                      <a16:colId xmlns:a16="http://schemas.microsoft.com/office/drawing/2014/main" val="1061475286"/>
                    </a:ext>
                  </a:extLst>
                </a:gridCol>
                <a:gridCol w="652855">
                  <a:extLst>
                    <a:ext uri="{9D8B030D-6E8A-4147-A177-3AD203B41FA5}">
                      <a16:colId xmlns:a16="http://schemas.microsoft.com/office/drawing/2014/main" val="3749733481"/>
                    </a:ext>
                  </a:extLst>
                </a:gridCol>
                <a:gridCol w="730738">
                  <a:extLst>
                    <a:ext uri="{9D8B030D-6E8A-4147-A177-3AD203B41FA5}">
                      <a16:colId xmlns:a16="http://schemas.microsoft.com/office/drawing/2014/main" val="1449686487"/>
                    </a:ext>
                  </a:extLst>
                </a:gridCol>
                <a:gridCol w="926864">
                  <a:extLst>
                    <a:ext uri="{9D8B030D-6E8A-4147-A177-3AD203B41FA5}">
                      <a16:colId xmlns:a16="http://schemas.microsoft.com/office/drawing/2014/main" val="2683641837"/>
                    </a:ext>
                  </a:extLst>
                </a:gridCol>
              </a:tblGrid>
              <a:tr h="562013">
                <a:tc>
                  <a:txBody>
                    <a:bodyPr/>
                    <a:lstStyle/>
                    <a:p>
                      <a:r>
                        <a:rPr lang="en-US" sz="1400">
                          <a:solidFill>
                            <a:schemeClr val="bg1"/>
                          </a:solidFill>
                          <a:effectLst/>
                          <a:latin typeface="Oswald" panose="020B0604020202020204" charset="0"/>
                        </a:rPr>
                        <a:t>Factor</a:t>
                      </a:r>
                    </a:p>
                  </a:txBody>
                  <a:tcPr marL="36349" marR="36349" marT="0" marB="0" anchor="ctr"/>
                </a:tc>
                <a:tc>
                  <a:txBody>
                    <a:bodyPr/>
                    <a:lstStyle/>
                    <a:p>
                      <a:r>
                        <a:rPr lang="en-US" sz="1400">
                          <a:solidFill>
                            <a:schemeClr val="bg1"/>
                          </a:solidFill>
                          <a:effectLst/>
                          <a:latin typeface="Oswald" panose="020B0604020202020204" charset="0"/>
                        </a:rPr>
                        <a:t>Weight</a:t>
                      </a:r>
                    </a:p>
                  </a:txBody>
                  <a:tcPr marL="36349" marR="36349" marT="0" marB="0" anchor="ctr"/>
                </a:tc>
                <a:tc>
                  <a:txBody>
                    <a:bodyPr/>
                    <a:lstStyle/>
                    <a:p>
                      <a:r>
                        <a:rPr lang="en-US" sz="1400">
                          <a:solidFill>
                            <a:schemeClr val="bg1"/>
                          </a:solidFill>
                          <a:effectLst/>
                          <a:latin typeface="Oswald" panose="020B0604020202020204" charset="0"/>
                        </a:rPr>
                        <a:t>Actual Score</a:t>
                      </a:r>
                    </a:p>
                  </a:txBody>
                  <a:tcPr marL="36349" marR="36349" marT="0" marB="0" anchor="ctr"/>
                </a:tc>
                <a:tc>
                  <a:txBody>
                    <a:bodyPr/>
                    <a:lstStyle/>
                    <a:p>
                      <a:r>
                        <a:rPr lang="en-US" sz="1400">
                          <a:solidFill>
                            <a:schemeClr val="bg1"/>
                          </a:solidFill>
                          <a:effectLst/>
                          <a:latin typeface="Oswald" panose="020B0604020202020204" charset="0"/>
                        </a:rPr>
                        <a:t>Weighted Score</a:t>
                      </a:r>
                    </a:p>
                  </a:txBody>
                  <a:tcPr marL="36349" marR="36349" marT="0" marB="0" anchor="ctr"/>
                </a:tc>
                <a:extLst>
                  <a:ext uri="{0D108BD9-81ED-4DB2-BD59-A6C34878D82A}">
                    <a16:rowId xmlns:a16="http://schemas.microsoft.com/office/drawing/2014/main" val="1618863370"/>
                  </a:ext>
                </a:extLst>
              </a:tr>
              <a:tr h="2886060">
                <a:tc>
                  <a:txBody>
                    <a:bodyPr/>
                    <a:lstStyle/>
                    <a:p>
                      <a:r>
                        <a:rPr lang="en-US" sz="1400" dirty="0">
                          <a:solidFill>
                            <a:schemeClr val="bg1"/>
                          </a:solidFill>
                          <a:effectLst/>
                          <a:latin typeface="Oswald" panose="020B0604020202020204" charset="0"/>
                        </a:rPr>
                        <a:t>Business Requirement Complexity</a:t>
                      </a:r>
                    </a:p>
                    <a:p>
                      <a:r>
                        <a:rPr lang="en-US" sz="1400" dirty="0">
                          <a:solidFill>
                            <a:schemeClr val="bg1"/>
                          </a:solidFill>
                          <a:effectLst/>
                          <a:latin typeface="Oswald" panose="020B0604020202020204" charset="0"/>
                        </a:rPr>
                        <a:t>Application Complexity</a:t>
                      </a:r>
                    </a:p>
                    <a:p>
                      <a:r>
                        <a:rPr lang="en-US" sz="1400" dirty="0">
                          <a:solidFill>
                            <a:schemeClr val="bg1"/>
                          </a:solidFill>
                          <a:effectLst/>
                          <a:latin typeface="Oswald" panose="020B0604020202020204" charset="0"/>
                        </a:rPr>
                        <a:t>Data Structures Complexity</a:t>
                      </a:r>
                    </a:p>
                    <a:p>
                      <a:r>
                        <a:rPr lang="en-US" sz="1400" dirty="0">
                          <a:solidFill>
                            <a:schemeClr val="bg1"/>
                          </a:solidFill>
                          <a:effectLst/>
                          <a:latin typeface="Oswald" panose="020B0604020202020204" charset="0"/>
                        </a:rPr>
                        <a:t>Code Complexity</a:t>
                      </a:r>
                    </a:p>
                    <a:p>
                      <a:r>
                        <a:rPr lang="en-US" sz="1400" dirty="0">
                          <a:solidFill>
                            <a:schemeClr val="bg1"/>
                          </a:solidFill>
                          <a:effectLst/>
                          <a:latin typeface="Oswald" panose="020B0604020202020204" charset="0"/>
                        </a:rPr>
                        <a:t>Change History Documentation</a:t>
                      </a:r>
                    </a:p>
                    <a:p>
                      <a:r>
                        <a:rPr lang="en-US" sz="1400" dirty="0">
                          <a:solidFill>
                            <a:schemeClr val="bg1"/>
                          </a:solidFill>
                          <a:effectLst/>
                          <a:latin typeface="Oswald" panose="020B0604020202020204" charset="0"/>
                        </a:rPr>
                        <a:t>Automated Documentation</a:t>
                      </a:r>
                    </a:p>
                    <a:p>
                      <a:r>
                        <a:rPr lang="en-US" sz="1400" dirty="0">
                          <a:solidFill>
                            <a:schemeClr val="bg1"/>
                          </a:solidFill>
                          <a:effectLst/>
                          <a:latin typeface="Oswald" panose="020B0604020202020204" charset="0"/>
                        </a:rPr>
                        <a:t>Business Overview Documentation</a:t>
                      </a:r>
                    </a:p>
                    <a:p>
                      <a:r>
                        <a:rPr lang="en-US" sz="1400" dirty="0">
                          <a:solidFill>
                            <a:schemeClr val="bg1"/>
                          </a:solidFill>
                          <a:effectLst/>
                          <a:latin typeface="Oswald" panose="020B0604020202020204" charset="0"/>
                        </a:rPr>
                        <a:t>Code Annotation</a:t>
                      </a:r>
                    </a:p>
                    <a:p>
                      <a:r>
                        <a:rPr lang="en-US" sz="1400" dirty="0">
                          <a:solidFill>
                            <a:schemeClr val="bg1"/>
                          </a:solidFill>
                          <a:effectLst/>
                          <a:latin typeface="Oswald" panose="020B0604020202020204" charset="0"/>
                        </a:rPr>
                        <a:t>Code Size</a:t>
                      </a:r>
                    </a:p>
                    <a:p>
                      <a:r>
                        <a:rPr lang="en-US" sz="1400" dirty="0">
                          <a:solidFill>
                            <a:schemeClr val="bg1"/>
                          </a:solidFill>
                          <a:effectLst/>
                          <a:latin typeface="Oswald" panose="020B0604020202020204" charset="0"/>
                        </a:rPr>
                        <a:t>Release Frequency</a:t>
                      </a:r>
                    </a:p>
                  </a:txBody>
                  <a:tcPr marL="36349" marR="36349" marT="0" marB="0"/>
                </a:tc>
                <a:tc>
                  <a:txBody>
                    <a:bodyPr/>
                    <a:lstStyle/>
                    <a:p>
                      <a:r>
                        <a:rPr lang="en-US" sz="1400" dirty="0">
                          <a:solidFill>
                            <a:schemeClr val="bg1"/>
                          </a:solidFill>
                          <a:effectLst/>
                          <a:latin typeface="Oswald" panose="020B0604020202020204" charset="0"/>
                        </a:rPr>
                        <a:t>9</a:t>
                      </a:r>
                    </a:p>
                    <a:p>
                      <a:r>
                        <a:rPr lang="en-US" sz="1400" dirty="0">
                          <a:solidFill>
                            <a:schemeClr val="bg1"/>
                          </a:solidFill>
                          <a:effectLst/>
                          <a:latin typeface="Oswald" panose="020B0604020202020204" charset="0"/>
                        </a:rPr>
                        <a:t>9</a:t>
                      </a:r>
                    </a:p>
                    <a:p>
                      <a:r>
                        <a:rPr lang="en-US" sz="1400" dirty="0">
                          <a:solidFill>
                            <a:schemeClr val="bg1"/>
                          </a:solidFill>
                          <a:effectLst/>
                          <a:latin typeface="Oswald" panose="020B0604020202020204" charset="0"/>
                        </a:rPr>
                        <a:t>7</a:t>
                      </a:r>
                    </a:p>
                    <a:p>
                      <a:r>
                        <a:rPr lang="en-US" sz="1400" dirty="0">
                          <a:solidFill>
                            <a:schemeClr val="bg1"/>
                          </a:solidFill>
                          <a:effectLst/>
                          <a:latin typeface="Oswald" panose="020B0604020202020204" charset="0"/>
                        </a:rPr>
                        <a:t>8</a:t>
                      </a:r>
                    </a:p>
                    <a:p>
                      <a:r>
                        <a:rPr lang="en-US" sz="1400" dirty="0">
                          <a:solidFill>
                            <a:schemeClr val="bg1"/>
                          </a:solidFill>
                          <a:effectLst/>
                          <a:latin typeface="Oswald" panose="020B0604020202020204" charset="0"/>
                        </a:rPr>
                        <a:t>5</a:t>
                      </a:r>
                    </a:p>
                    <a:p>
                      <a:r>
                        <a:rPr lang="en-US" sz="1400" dirty="0">
                          <a:solidFill>
                            <a:schemeClr val="bg1"/>
                          </a:solidFill>
                          <a:effectLst/>
                          <a:latin typeface="Oswald" panose="020B0604020202020204" charset="0"/>
                        </a:rPr>
                        <a:t>4</a:t>
                      </a:r>
                    </a:p>
                    <a:p>
                      <a:r>
                        <a:rPr lang="en-US" sz="1400" dirty="0">
                          <a:solidFill>
                            <a:schemeClr val="bg1"/>
                          </a:solidFill>
                          <a:effectLst/>
                          <a:latin typeface="Oswald" panose="020B0604020202020204" charset="0"/>
                        </a:rPr>
                        <a:t>6</a:t>
                      </a:r>
                    </a:p>
                    <a:p>
                      <a:r>
                        <a:rPr lang="en-US" sz="1400" dirty="0">
                          <a:solidFill>
                            <a:schemeClr val="bg1"/>
                          </a:solidFill>
                          <a:effectLst/>
                          <a:latin typeface="Oswald" panose="020B0604020202020204" charset="0"/>
                        </a:rPr>
                        <a:t>7</a:t>
                      </a:r>
                    </a:p>
                    <a:p>
                      <a:r>
                        <a:rPr lang="en-US" sz="1400" dirty="0">
                          <a:solidFill>
                            <a:schemeClr val="bg1"/>
                          </a:solidFill>
                          <a:effectLst/>
                          <a:latin typeface="Oswald" panose="020B0604020202020204" charset="0"/>
                        </a:rPr>
                        <a:t>6</a:t>
                      </a:r>
                    </a:p>
                    <a:p>
                      <a:r>
                        <a:rPr lang="en-US" sz="1400" dirty="0">
                          <a:solidFill>
                            <a:schemeClr val="bg1"/>
                          </a:solidFill>
                          <a:effectLst/>
                          <a:latin typeface="Oswald" panose="020B0604020202020204" charset="0"/>
                        </a:rPr>
                        <a:t>8</a:t>
                      </a:r>
                    </a:p>
                  </a:txBody>
                  <a:tcPr marL="36349" marR="36349" marT="0" marB="0"/>
                </a:tc>
                <a:tc>
                  <a:txBody>
                    <a:bodyPr/>
                    <a:lstStyle/>
                    <a:p>
                      <a:r>
                        <a:rPr lang="en-US" sz="1400" dirty="0">
                          <a:solidFill>
                            <a:schemeClr val="bg1"/>
                          </a:solidFill>
                          <a:effectLst/>
                          <a:latin typeface="Oswald" panose="020B0604020202020204" charset="0"/>
                        </a:rPr>
                        <a:t>7</a:t>
                      </a:r>
                    </a:p>
                    <a:p>
                      <a:r>
                        <a:rPr lang="en-US" sz="1400" dirty="0">
                          <a:solidFill>
                            <a:schemeClr val="bg1"/>
                          </a:solidFill>
                          <a:effectLst/>
                          <a:latin typeface="Oswald" panose="020B0604020202020204" charset="0"/>
                        </a:rPr>
                        <a:t>5</a:t>
                      </a:r>
                    </a:p>
                    <a:p>
                      <a:r>
                        <a:rPr lang="en-US" sz="1400" dirty="0">
                          <a:solidFill>
                            <a:schemeClr val="bg1"/>
                          </a:solidFill>
                          <a:effectLst/>
                          <a:latin typeface="Oswald" panose="020B0604020202020204" charset="0"/>
                        </a:rPr>
                        <a:t>3</a:t>
                      </a:r>
                    </a:p>
                    <a:p>
                      <a:r>
                        <a:rPr lang="en-US" sz="1400" dirty="0">
                          <a:solidFill>
                            <a:schemeClr val="bg1"/>
                          </a:solidFill>
                          <a:effectLst/>
                          <a:latin typeface="Oswald" panose="020B0604020202020204" charset="0"/>
                        </a:rPr>
                        <a:t>4</a:t>
                      </a:r>
                    </a:p>
                    <a:p>
                      <a:r>
                        <a:rPr lang="en-US" sz="1400" dirty="0">
                          <a:solidFill>
                            <a:schemeClr val="bg1"/>
                          </a:solidFill>
                          <a:effectLst/>
                          <a:latin typeface="Oswald" panose="020B0604020202020204" charset="0"/>
                        </a:rPr>
                        <a:t>6</a:t>
                      </a:r>
                    </a:p>
                    <a:p>
                      <a:r>
                        <a:rPr lang="en-US" sz="1400" dirty="0">
                          <a:solidFill>
                            <a:schemeClr val="bg1"/>
                          </a:solidFill>
                          <a:effectLst/>
                          <a:latin typeface="Oswald" panose="020B0604020202020204" charset="0"/>
                        </a:rPr>
                        <a:t>7</a:t>
                      </a:r>
                    </a:p>
                    <a:p>
                      <a:r>
                        <a:rPr lang="en-US" sz="1400" dirty="0">
                          <a:solidFill>
                            <a:schemeClr val="bg1"/>
                          </a:solidFill>
                          <a:effectLst/>
                          <a:latin typeface="Oswald" panose="020B0604020202020204" charset="0"/>
                        </a:rPr>
                        <a:t>3</a:t>
                      </a:r>
                    </a:p>
                    <a:p>
                      <a:r>
                        <a:rPr lang="en-US" sz="1400" dirty="0">
                          <a:solidFill>
                            <a:schemeClr val="bg1"/>
                          </a:solidFill>
                          <a:effectLst/>
                          <a:latin typeface="Oswald" panose="020B0604020202020204" charset="0"/>
                        </a:rPr>
                        <a:t>1</a:t>
                      </a:r>
                    </a:p>
                    <a:p>
                      <a:r>
                        <a:rPr lang="en-US" sz="1400" dirty="0">
                          <a:solidFill>
                            <a:schemeClr val="bg1"/>
                          </a:solidFill>
                          <a:effectLst/>
                          <a:latin typeface="Oswald" panose="020B0604020202020204" charset="0"/>
                        </a:rPr>
                        <a:t>2</a:t>
                      </a:r>
                    </a:p>
                    <a:p>
                      <a:r>
                        <a:rPr lang="en-US" sz="1400" dirty="0">
                          <a:solidFill>
                            <a:schemeClr val="bg1"/>
                          </a:solidFill>
                          <a:effectLst/>
                          <a:latin typeface="Oswald" panose="020B0604020202020204" charset="0"/>
                        </a:rPr>
                        <a:t>4</a:t>
                      </a:r>
                    </a:p>
                  </a:txBody>
                  <a:tcPr marL="36349" marR="36349" marT="0" marB="0"/>
                </a:tc>
                <a:tc>
                  <a:txBody>
                    <a:bodyPr/>
                    <a:lstStyle/>
                    <a:p>
                      <a:r>
                        <a:rPr lang="en-US" sz="1400" dirty="0">
                          <a:solidFill>
                            <a:schemeClr val="bg1"/>
                          </a:solidFill>
                          <a:effectLst/>
                          <a:latin typeface="Oswald" panose="020B0604020202020204" charset="0"/>
                        </a:rPr>
                        <a:t>63</a:t>
                      </a:r>
                    </a:p>
                    <a:p>
                      <a:r>
                        <a:rPr lang="en-US" sz="1400" dirty="0">
                          <a:solidFill>
                            <a:schemeClr val="bg1"/>
                          </a:solidFill>
                          <a:effectLst/>
                          <a:latin typeface="Oswald" panose="020B0604020202020204" charset="0"/>
                        </a:rPr>
                        <a:t>45</a:t>
                      </a:r>
                    </a:p>
                    <a:p>
                      <a:r>
                        <a:rPr lang="en-US" sz="1400" dirty="0">
                          <a:solidFill>
                            <a:schemeClr val="bg1"/>
                          </a:solidFill>
                          <a:effectLst/>
                          <a:latin typeface="Oswald" panose="020B0604020202020204" charset="0"/>
                        </a:rPr>
                        <a:t>21</a:t>
                      </a:r>
                    </a:p>
                    <a:p>
                      <a:r>
                        <a:rPr lang="en-US" sz="1400" dirty="0">
                          <a:solidFill>
                            <a:schemeClr val="bg1"/>
                          </a:solidFill>
                          <a:effectLst/>
                          <a:latin typeface="Oswald" panose="020B0604020202020204" charset="0"/>
                        </a:rPr>
                        <a:t>32</a:t>
                      </a:r>
                    </a:p>
                    <a:p>
                      <a:r>
                        <a:rPr lang="en-US" sz="1400" dirty="0">
                          <a:solidFill>
                            <a:schemeClr val="bg1"/>
                          </a:solidFill>
                          <a:effectLst/>
                          <a:latin typeface="Oswald" panose="020B0604020202020204" charset="0"/>
                        </a:rPr>
                        <a:t>30</a:t>
                      </a:r>
                    </a:p>
                    <a:p>
                      <a:r>
                        <a:rPr lang="en-US" sz="1400" dirty="0">
                          <a:solidFill>
                            <a:schemeClr val="bg1"/>
                          </a:solidFill>
                          <a:effectLst/>
                          <a:latin typeface="Oswald" panose="020B0604020202020204" charset="0"/>
                        </a:rPr>
                        <a:t>28</a:t>
                      </a:r>
                    </a:p>
                    <a:p>
                      <a:r>
                        <a:rPr lang="en-US" sz="1400" dirty="0">
                          <a:solidFill>
                            <a:schemeClr val="bg1"/>
                          </a:solidFill>
                          <a:effectLst/>
                          <a:latin typeface="Oswald" panose="020B0604020202020204" charset="0"/>
                        </a:rPr>
                        <a:t>18</a:t>
                      </a:r>
                    </a:p>
                    <a:p>
                      <a:r>
                        <a:rPr lang="en-US" sz="1400" dirty="0">
                          <a:solidFill>
                            <a:schemeClr val="bg1"/>
                          </a:solidFill>
                          <a:effectLst/>
                          <a:latin typeface="Oswald" panose="020B0604020202020204" charset="0"/>
                        </a:rPr>
                        <a:t>7</a:t>
                      </a:r>
                    </a:p>
                    <a:p>
                      <a:r>
                        <a:rPr lang="en-US" sz="1400" dirty="0">
                          <a:solidFill>
                            <a:schemeClr val="bg1"/>
                          </a:solidFill>
                          <a:effectLst/>
                          <a:latin typeface="Oswald" panose="020B0604020202020204" charset="0"/>
                        </a:rPr>
                        <a:t>12</a:t>
                      </a:r>
                    </a:p>
                    <a:p>
                      <a:r>
                        <a:rPr lang="en-US" sz="1400" dirty="0">
                          <a:solidFill>
                            <a:schemeClr val="bg1"/>
                          </a:solidFill>
                          <a:effectLst/>
                          <a:latin typeface="Oswald" panose="020B0604020202020204" charset="0"/>
                        </a:rPr>
                        <a:t>32</a:t>
                      </a:r>
                    </a:p>
                  </a:txBody>
                  <a:tcPr marL="36349" marR="36349" marT="0" marB="0"/>
                </a:tc>
                <a:extLst>
                  <a:ext uri="{0D108BD9-81ED-4DB2-BD59-A6C34878D82A}">
                    <a16:rowId xmlns:a16="http://schemas.microsoft.com/office/drawing/2014/main" val="29759579"/>
                  </a:ext>
                </a:extLst>
              </a:tr>
              <a:tr h="222005">
                <a:tc>
                  <a:txBody>
                    <a:bodyPr/>
                    <a:lstStyle/>
                    <a:p>
                      <a:r>
                        <a:rPr lang="en-US" sz="1400">
                          <a:solidFill>
                            <a:schemeClr val="bg1"/>
                          </a:solidFill>
                          <a:effectLst/>
                          <a:latin typeface="Oswald" panose="020B0604020202020204" charset="0"/>
                        </a:rPr>
                        <a:t>Overall total MM</a:t>
                      </a:r>
                    </a:p>
                  </a:txBody>
                  <a:tcPr marL="36349" marR="36349" marT="0" marB="0"/>
                </a:tc>
                <a:tc>
                  <a:txBody>
                    <a:bodyPr/>
                    <a:lstStyle/>
                    <a:p>
                      <a:r>
                        <a:rPr lang="en-US" sz="1400" dirty="0">
                          <a:solidFill>
                            <a:schemeClr val="bg1"/>
                          </a:solidFill>
                          <a:effectLst/>
                          <a:latin typeface="Oswald" panose="020B0604020202020204" charset="0"/>
                        </a:rPr>
                        <a:t> </a:t>
                      </a:r>
                    </a:p>
                  </a:txBody>
                  <a:tcPr marL="36349" marR="36349" marT="0" marB="0"/>
                </a:tc>
                <a:tc>
                  <a:txBody>
                    <a:bodyPr/>
                    <a:lstStyle/>
                    <a:p>
                      <a:r>
                        <a:rPr lang="en-US" sz="1400">
                          <a:solidFill>
                            <a:schemeClr val="bg1"/>
                          </a:solidFill>
                          <a:effectLst/>
                          <a:latin typeface="Oswald" panose="020B0604020202020204" charset="0"/>
                        </a:rPr>
                        <a:t> </a:t>
                      </a:r>
                    </a:p>
                  </a:txBody>
                  <a:tcPr marL="36349" marR="36349" marT="0" marB="0"/>
                </a:tc>
                <a:tc>
                  <a:txBody>
                    <a:bodyPr/>
                    <a:lstStyle/>
                    <a:p>
                      <a:r>
                        <a:rPr lang="en-US" sz="1400" dirty="0">
                          <a:solidFill>
                            <a:schemeClr val="bg1"/>
                          </a:solidFill>
                          <a:effectLst/>
                          <a:latin typeface="Oswald" panose="020B0604020202020204" charset="0"/>
                        </a:rPr>
                        <a:t>288</a:t>
                      </a:r>
                    </a:p>
                  </a:txBody>
                  <a:tcPr marL="36349" marR="36349" marT="0" marB="0"/>
                </a:tc>
                <a:extLst>
                  <a:ext uri="{0D108BD9-81ED-4DB2-BD59-A6C34878D82A}">
                    <a16:rowId xmlns:a16="http://schemas.microsoft.com/office/drawing/2014/main" val="4290077255"/>
                  </a:ext>
                </a:extLst>
              </a:tr>
            </a:tbl>
          </a:graphicData>
        </a:graphic>
      </p:graphicFrame>
      <p:sp>
        <p:nvSpPr>
          <p:cNvPr id="3" name="Rectangle 1"/>
          <p:cNvSpPr>
            <a:spLocks noChangeArrowheads="1"/>
          </p:cNvSpPr>
          <p:nvPr/>
        </p:nvSpPr>
        <p:spPr bwMode="auto">
          <a:xfrm>
            <a:off x="3338513" y="153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4795284" y="1369755"/>
            <a:ext cx="4274288" cy="3477875"/>
          </a:xfrm>
          <a:prstGeom prst="rect">
            <a:avLst/>
          </a:prstGeom>
        </p:spPr>
        <p:txBody>
          <a:bodyPr wrap="square">
            <a:spAutoFit/>
          </a:bodyPr>
          <a:lstStyle/>
          <a:p>
            <a:r>
              <a:rPr lang="en-US" sz="2000" dirty="0" smtClean="0">
                <a:solidFill>
                  <a:schemeClr val="bg1"/>
                </a:solidFill>
                <a:latin typeface="Oswald" panose="020B0604020202020204" charset="0"/>
              </a:rPr>
              <a:t>A new system is </a:t>
            </a:r>
            <a:r>
              <a:rPr lang="en-US" sz="2000" dirty="0">
                <a:solidFill>
                  <a:schemeClr val="bg1"/>
                </a:solidFill>
                <a:latin typeface="Oswald" panose="020B0604020202020204" charset="0"/>
              </a:rPr>
              <a:t>being introduced into the support function as the result of a merger with another company. We have a database of maintainability measures for other systems of a similar size and technology, and have calculated an average maintainability measure figure which equals 300. The requirement is that the ‘new’ system has a maintainability measure not greater than this average</a:t>
            </a:r>
            <a:r>
              <a:rPr lang="en-US" sz="2000" dirty="0" smtClean="0">
                <a:solidFill>
                  <a:schemeClr val="bg1"/>
                </a:solidFill>
                <a:latin typeface="Oswald" panose="020B0604020202020204" charset="0"/>
              </a:rPr>
              <a:t>.</a:t>
            </a:r>
            <a:endParaRPr lang="en-US" sz="2000" dirty="0">
              <a:solidFill>
                <a:schemeClr val="bg1"/>
              </a:solidFill>
              <a:latin typeface="Oswald" panose="020B0604020202020204" charset="0"/>
            </a:endParaRPr>
          </a:p>
        </p:txBody>
      </p:sp>
      <p:sp>
        <p:nvSpPr>
          <p:cNvPr id="5" name="TextBox 4"/>
          <p:cNvSpPr txBox="1"/>
          <p:nvPr/>
        </p:nvSpPr>
        <p:spPr>
          <a:xfrm rot="19061413">
            <a:off x="2492431" y="2500744"/>
            <a:ext cx="3967753" cy="1569660"/>
          </a:xfrm>
          <a:prstGeom prst="rect">
            <a:avLst/>
          </a:prstGeom>
          <a:noFill/>
        </p:spPr>
        <p:txBody>
          <a:bodyPr wrap="none" rtlCol="0">
            <a:spAutoFit/>
          </a:bodyPr>
          <a:lstStyle/>
          <a:p>
            <a:r>
              <a:rPr lang="en-US" sz="9600" dirty="0" smtClean="0">
                <a:solidFill>
                  <a:srgbClr val="FF0000">
                    <a:alpha val="15000"/>
                  </a:srgbClr>
                </a:solidFill>
                <a:latin typeface="Oswald" panose="020B0604020202020204" charset="0"/>
              </a:rPr>
              <a:t>PASSED</a:t>
            </a:r>
            <a:endParaRPr lang="en-US" sz="9600" dirty="0">
              <a:solidFill>
                <a:srgbClr val="FF0000">
                  <a:alpha val="15000"/>
                </a:srgbClr>
              </a:solidFill>
              <a:latin typeface="Oswald"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344</Words>
  <Application>Microsoft Office PowerPoint</Application>
  <PresentationFormat>On-screen Show (16:9)</PresentationFormat>
  <Paragraphs>70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Source Sans Pro</vt:lpstr>
      <vt:lpstr>Oswald</vt:lpstr>
      <vt:lpstr>Courier New</vt:lpstr>
      <vt:lpstr>Arial</vt:lpstr>
      <vt:lpstr>Quince template</vt:lpstr>
      <vt:lpstr>Technical Testing</vt:lpstr>
      <vt:lpstr>What is Maintainability testing?</vt:lpstr>
      <vt:lpstr>Types of Maintainability testing</vt:lpstr>
      <vt:lpstr>Corrective maintenance</vt:lpstr>
      <vt:lpstr>Perfective maintenance</vt:lpstr>
      <vt:lpstr>Adaptive maintenance</vt:lpstr>
      <vt:lpstr>Preventive maintenance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Testing</dc:title>
  <dc:creator>Dimitar Panayotov</dc:creator>
  <cp:lastModifiedBy>Dimitar Panayotov</cp:lastModifiedBy>
  <cp:revision>3</cp:revision>
  <dcterms:modified xsi:type="dcterms:W3CDTF">2015-11-16T09:25:38Z</dcterms:modified>
</cp:coreProperties>
</file>