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embedTrueTypeFonts="true">
  <p:sldMasterIdLst>
    <p:sldMasterId id="2147483871" r:id="rId15"/>
  </p:sldMasterIdLst>
  <p:sldIdLst>
    <p:sldId id="256" r:id="rId17"/>
    <p:sldId id="257" r:id="rId18"/>
    <p:sldId id="259" r:id="rId19"/>
    <p:sldId id="258" r:id="rId20"/>
    <p:sldId id="260" r:id="rId21"/>
    <p:sldId id="263" r:id="rId22"/>
    <p:sldId id="267" r:id="rId23"/>
    <p:sldId id="305" r:id="rId24"/>
    <p:sldId id="301" r:id="rId25"/>
    <p:sldId id="302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4" r:id="rId37"/>
    <p:sldId id="342" r:id="rId38"/>
    <p:sldId id="343" r:id="rId39"/>
    <p:sldId id="345" r:id="rId40"/>
    <p:sldId id="346" r:id="rId41"/>
    <p:sldId id="347" r:id="rId42"/>
    <p:sldId id="261" r:id="rId43"/>
    <p:sldId id="326" r:id="rId44"/>
    <p:sldId id="325" r:id="rId45"/>
    <p:sldId id="322" r:id="rId46"/>
    <p:sldId id="331" r:id="rId47"/>
    <p:sldId id="323" r:id="rId48"/>
    <p:sldId id="327" r:id="rId49"/>
    <p:sldId id="265" r:id="rId50"/>
    <p:sldId id="266" r:id="rId5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2874" userDrawn="1">
          <p15:clr>
            <a:srgbClr val="A4A3A4"/>
          </p15:clr>
        </p15:guide>
      </p15:sldGuideLst>
    </p:ext>
  </p:extLst>
  <p:embeddedFontLst>
    <p:embeddedFont>
      <p:font typeface="Nanum Square" panose="020B0600000101010101" pitchFamily="8" charset="1">
        <p:regular r:id="rId1"/>
      </p:font>
    </p:embeddedFont>
    <p:embeddedFont>
      <p:font typeface="Nanum Square Bold" panose="020B0600000101010101" pitchFamily="2013266035" charset="1">
        <p:regular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Grid="1" snapToObjects="1">
      <p:cViewPr varScale="1">
        <p:scale>
          <a:sx n="74" d="100"/>
          <a:sy n="74" d="100"/>
        </p:scale>
        <p:origin x="-1092" y="-90"/>
      </p:cViewPr>
      <p:guideLst>
        <p:guide orient="horz" pos="2154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7.fntdata"></Relationship><Relationship Id="rId2" Type="http://schemas.openxmlformats.org/officeDocument/2006/relationships/font" Target="fonts/font18.fntdata"></Relationship><Relationship Id="rId3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slide" Target="slides/slide25.xml"></Relationship><Relationship Id="rId42" Type="http://schemas.openxmlformats.org/officeDocument/2006/relationships/slide" Target="slides/slide26.xml"></Relationship><Relationship Id="rId43" Type="http://schemas.openxmlformats.org/officeDocument/2006/relationships/slide" Target="slides/slide27.xml"></Relationship><Relationship Id="rId44" Type="http://schemas.openxmlformats.org/officeDocument/2006/relationships/slide" Target="slides/slide28.xml"></Relationship><Relationship Id="rId45" Type="http://schemas.openxmlformats.org/officeDocument/2006/relationships/slide" Target="slides/slide29.xml"></Relationship><Relationship Id="rId46" Type="http://schemas.openxmlformats.org/officeDocument/2006/relationships/slide" Target="slides/slide30.xml"></Relationship><Relationship Id="rId47" Type="http://schemas.openxmlformats.org/officeDocument/2006/relationships/slide" Target="slides/slide31.xml"></Relationship><Relationship Id="rId48" Type="http://schemas.openxmlformats.org/officeDocument/2006/relationships/slide" Target="slides/slide32.xml"></Relationship><Relationship Id="rId49" Type="http://schemas.openxmlformats.org/officeDocument/2006/relationships/slide" Target="slides/slide33.xml"></Relationship><Relationship Id="rId50" Type="http://schemas.openxmlformats.org/officeDocument/2006/relationships/slide" Target="slides/slide34.xml"></Relationship><Relationship Id="rId51" Type="http://schemas.openxmlformats.org/officeDocument/2006/relationships/slide" Target="slides/slide35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95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95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308556556500.png"></Relationship><Relationship Id="rId5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0976589169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8306635724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83986691478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787674935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24356796962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1296834464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3196905705.png"></Relationship><Relationship Id="rId3" Type="http://schemas.openxmlformats.org/officeDocument/2006/relationships/image" Target="../media/fImage37604691814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4718697328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33637056827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28447169961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3603730491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2707212995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67357241942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019007354827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32487415436.png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285267452391.png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image" Target="../media/fImage2870659252391.png"></Relationship><Relationship Id="rId2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1363059524604.jpeg"></Relationship><Relationship Id="rId3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2002929443902.jpeg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199549922153.png"></Relationship><Relationship Id="rId3" Type="http://schemas.openxmlformats.org/officeDocument/2006/relationships/image" Target="../media/fImage20030928292.png"></Relationship><Relationship Id="rId4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3" Type="http://schemas.openxmlformats.org/officeDocument/2006/relationships/image" Target="../media/fImage779354482391.png"></Relationship><Relationship Id="rId4" Type="http://schemas.openxmlformats.org/officeDocument/2006/relationships/slideLayout" Target="../slideLayouts/slideLayout7.xml"></Relationship></Relationships>
</file>

<file path=ppt/slides/_rels/slide32.xml.rels><?xml version="1.0" encoding="UTF-8"?>
<Relationships xmlns="http://schemas.openxmlformats.org/package/2006/relationships"><Relationship Id="rId6" Type="http://schemas.openxmlformats.org/officeDocument/2006/relationships/image" Target="../media/fImage145994414604.png"></Relationship><Relationship Id="rId7" Type="http://schemas.openxmlformats.org/officeDocument/2006/relationships/image" Target="../media/fImage178434423902.png"></Relationship><Relationship Id="rId8" Type="http://schemas.openxmlformats.org/officeDocument/2006/relationships/image" Target="../media/fImage14599443153.png"></Relationship><Relationship Id="rId9" Type="http://schemas.openxmlformats.org/officeDocument/2006/relationships/image" Target="../media/fImage16110444292.png"></Relationship><Relationship Id="rId10" Type="http://schemas.openxmlformats.org/officeDocument/2006/relationships/slideLayout" Target="../slideLayouts/slideLayout7.xml"></Relationship></Relationships>
</file>

<file path=ppt/slides/_rels/slide33.xml.rels><?xml version="1.0" encoding="UTF-8"?>
<Relationships xmlns="http://schemas.openxmlformats.org/package/2006/relationships"><Relationship Id="rId6" Type="http://schemas.openxmlformats.org/officeDocument/2006/relationships/image" Target="../media/fImage146244467421.png"></Relationship><Relationship Id="rId7" Type="http://schemas.openxmlformats.org/officeDocument/2006/relationships/image" Target="../media/fImage142854478716.png"></Relationship><Relationship Id="rId8" Type="http://schemas.openxmlformats.org/officeDocument/2006/relationships/image" Target="../media/fImage11009046741.png"></Relationship><Relationship Id="rId9" Type="http://schemas.openxmlformats.org/officeDocument/2006/relationships/slideLayout" Target="../slideLayouts/slideLayout7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image" Target="../media/image6.svg"></Relationship><Relationship Id="rId4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10.svg"></Relationship><Relationship Id="rId4" Type="http://schemas.openxmlformats.org/officeDocument/2006/relationships/hyperlink" Target="https://github.com/Team-MobyDick/hms" TargetMode="External"></Relationship><Relationship Id="rId5" Type="http://schemas.openxmlformats.org/officeDocument/2006/relationships/hyperlink" Target="https://github.com/Team-MobyDick/hms" TargetMode="External"></Relationship><Relationship Id="rId6" Type="http://schemas.openxmlformats.org/officeDocument/2006/relationships/hyperlink" Target="https://github.com/Team-MobyDick/hms" TargetMode="External"></Relationship><Relationship Id="rId7" Type="http://schemas.openxmlformats.org/officeDocument/2006/relationships/image" Target="../media/fImage491347741.png"></Relationship><Relationship Id="rId8" Type="http://schemas.openxmlformats.org/officeDocument/2006/relationships/image" Target="../media/fImage27544918467.png"></Relationship><Relationship Id="rId9" Type="http://schemas.openxmlformats.org/officeDocument/2006/relationships/image" Target="../media/fImage18174866334.png"></Relationship><Relationship Id="rId10" Type="http://schemas.openxmlformats.org/officeDocument/2006/relationships/hyperlink" Target="https://github.com/Team-MobyDick/hms" TargetMode="External"></Relationship><Relationship Id="rId11" Type="http://schemas.openxmlformats.org/officeDocument/2006/relationships/image" Target="../media/fImage20464796500.png"></Relationship><Relationship Id="rId12" Type="http://schemas.openxmlformats.org/officeDocument/2006/relationships/image" Target="../media/fImage80364759169.jpeg"></Relationship><Relationship Id="rId13" Type="http://schemas.openxmlformats.org/officeDocument/2006/relationships/image" Target="../media/fImage52595025724.png"></Relationship><Relationship Id="rId14" Type="http://schemas.openxmlformats.org/officeDocument/2006/relationships/image" Target="../media/fImage60395001478.png"></Relationship><Relationship Id="rId15" Type="http://schemas.openxmlformats.org/officeDocument/2006/relationships/image" Target="../media/fImage38725049358.png"></Relationship><Relationship Id="rId16" Type="http://schemas.openxmlformats.org/officeDocument/2006/relationships/image" Target="../media/fImage26905066962.png"></Relationship><Relationship Id="rId17" Type="http://schemas.openxmlformats.org/officeDocument/2006/relationships/image" Target="../media/fImage1039734824464.png"></Relationship><Relationship Id="rId18" Type="http://schemas.openxmlformats.org/officeDocument/2006/relationships/image" Target="../media/fImage38865105705.jpeg"></Relationship><Relationship Id="rId19" Type="http://schemas.openxmlformats.org/officeDocument/2006/relationships/image" Target="../media/fImage30805088145.png"></Relationship><Relationship Id="rId20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1076633641.png"></Relationship><Relationship Id="rId5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304363438467.png"></Relationship><Relationship Id="rId5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366743496334.png"></Relationship><Relationship Id="rId5" Type="http://schemas.openxmlformats.org/officeDocument/2006/relationships/slideLayout" Target="../slideLayouts/slideLayout7.xml"></Relationship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350" y="703580"/>
            <a:ext cx="17005935" cy="8879205"/>
            <a:chOff x="641350" y="703580"/>
            <a:chExt cx="17005935" cy="8879205"/>
          </a:xfrm>
        </p:grpSpPr>
        <p:sp>
          <p:nvSpPr>
            <p:cNvPr id="3" name="Freeform 3"/>
            <p:cNvSpPr/>
            <p:nvPr/>
          </p:nvSpPr>
          <p:spPr>
            <a:xfrm flipH="false" flipV="false" rot="0">
              <a:off x="641350" y="703580"/>
              <a:ext cx="17005935" cy="8879205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true"/>
            <p:nvPr/>
          </p:nvSpPr>
          <p:spPr>
            <a:xfrm>
              <a:off x="641350" y="667385"/>
              <a:ext cx="17005935" cy="8915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id="5" name="TextBox 5"/>
          <p:cNvSpPr txBox="true"/>
          <p:nvPr/>
        </p:nvSpPr>
        <p:spPr>
          <a:xfrm rot="0">
            <a:off x="3687445" y="3603625"/>
            <a:ext cx="10913745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2"/>
              </a:lnSpc>
            </a:pPr>
            <a:r>
              <a:rPr lang="en-US" sz="9993" spc="-35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모비딕 팀 프로젝트</a:t>
            </a:r>
          </a:p>
          <a:p>
            <a:pPr algn="l" marL="0" indent="0" lvl="0">
              <a:lnSpc>
                <a:spcPts val="11892"/>
              </a:lnSpc>
              <a:spcBef>
                <a:spcPct val="0"/>
              </a:spcBef>
            </a:pPr>
            <a:r>
              <a:rPr lang="en-US" sz="9993" spc="-35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프레젠테이션</a:t>
            </a:r>
          </a:p>
        </p:txBody>
      </p:sp>
      <p:sp>
        <p:nvSpPr>
          <p:cNvPr id="6" name="TextBox 6"/>
          <p:cNvSpPr txBox="true"/>
          <p:nvPr/>
        </p:nvSpPr>
        <p:spPr>
          <a:xfrm rot="0">
            <a:off x="10990580" y="7854315"/>
            <a:ext cx="5316855" cy="34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617"/>
              </a:lnSpc>
              <a:spcBef>
                <a:spcPct val="0"/>
              </a:spcBef>
            </a:pPr>
            <a:r>
              <a:rPr lang="en-US" sz="2199" spc="-7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유영근ㅣ박현재ㅣ조현우ㅣ이성하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6570" cy="8879840"/>
            <a:chOff x="641350" y="703580"/>
            <a:chExt cx="17006570" cy="887984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6570" cy="8879840"/>
            </a:xfrm>
            <a:custGeom>
              <a:gdLst>
                <a:gd fmla="*/ 9105 w 4478851" name="TX0"/>
                <a:gd fmla="*/ 0 h 2338612" name="TY0"/>
                <a:gd fmla="*/ 4469745 w 4478851" name="TX1"/>
                <a:gd fmla="*/ 0 h 2338612" name="TY1"/>
                <a:gd fmla="*/ 4476183 w 4478851" name="TX2"/>
                <a:gd fmla="*/ 2667 h 2338612" name="TY2"/>
                <a:gd fmla="*/ 4478850 w 4478851" name="TX3"/>
                <a:gd fmla="*/ 9105 h 2338612" name="TY3"/>
                <a:gd fmla="*/ 4478850 w 4478851" name="TX4"/>
                <a:gd fmla="*/ 2329505 h 2338612" name="TY4"/>
                <a:gd fmla="*/ 4469745 w 4478851" name="TX5"/>
                <a:gd fmla="*/ 2338611 h 2338612" name="TY5"/>
                <a:gd fmla="*/ 9105 w 4478851" name="TX6"/>
                <a:gd fmla="*/ 2338611 h 2338612" name="TY6"/>
                <a:gd fmla="*/ 0 w 4478851" name="TX7"/>
                <a:gd fmla="*/ 2329505 h 2338612" name="TY7"/>
                <a:gd fmla="*/ 0 w 4478851" name="TX8"/>
                <a:gd fmla="*/ 9105 h 2338612" name="TY8"/>
                <a:gd fmla="*/ 9105 w 4478851" name="TX9"/>
                <a:gd fmla="*/ 0 h 2338612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2338612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6570" cy="8916035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26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객실관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리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r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oom_page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r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oom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표 27"/>
          <p:cNvGraphicFramePr>
            <a:graphicFrameLocks noGrp="1"/>
          </p:cNvGraphicFramePr>
          <p:nvPr/>
        </p:nvGraphicFramePr>
        <p:xfrm>
          <a:off x="13016865" y="2089785"/>
          <a:ext cx="4493895" cy="7260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435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41224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객실 목록과 필터 처리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207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등록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등록 페이지를 모달로 띄움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440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186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777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28" descr="C:/Users/admin/AppData/Roaming/PolarisOffice/ETemp/13400_7332616/fImage308556556500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6940" y="3089275"/>
            <a:ext cx="12037695" cy="6322060"/>
          </a:xfrm>
          <a:prstGeom prst="rect"/>
          <a:noFill/>
          <a:ln>
            <a:noFill/>
            <a:prstDash/>
          </a:ln>
        </p:spPr>
      </p:pic>
      <p:sp>
        <p:nvSpPr>
          <p:cNvPr id="11" name="도형 29"/>
          <p:cNvSpPr>
            <a:spLocks/>
          </p:cNvSpPr>
          <p:nvPr/>
        </p:nvSpPr>
        <p:spPr>
          <a:xfrm rot="0">
            <a:off x="1183640" y="358521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30"/>
          <p:cNvSpPr>
            <a:spLocks/>
          </p:cNvSpPr>
          <p:nvPr/>
        </p:nvSpPr>
        <p:spPr>
          <a:xfrm rot="0">
            <a:off x="8787765" y="3118485"/>
            <a:ext cx="718185" cy="539750"/>
          </a:xfrm>
          <a:prstGeom prst="wedgeRoundRectCallout">
            <a:avLst>
              <a:gd name="adj1" fmla="val 81415"/>
              <a:gd name="adj2" fmla="val 6521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객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실 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등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록(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총괄)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r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oomAdd_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p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r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oomAdd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1704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60007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1163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객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실 등록시 필수로 입력 할 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7419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록 및 취소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각각의 버튼 클릭시 등록 처리 혹은 등록을 취소하고 이전 페이지로 이동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408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33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71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31" descr="C:/Users/admin/AppData/Roaming/PolarisOffice/ETemp/13400_7332616/fImage80976589169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77105" y="3269615"/>
            <a:ext cx="4367530" cy="5932170"/>
          </a:xfrm>
          <a:prstGeom prst="rect"/>
          <a:noFill/>
          <a:ln>
            <a:noFill/>
            <a:prstDash/>
          </a:ln>
        </p:spPr>
      </p:pic>
      <p:sp>
        <p:nvSpPr>
          <p:cNvPr id="11" name="도형 32"/>
          <p:cNvSpPr>
            <a:spLocks/>
          </p:cNvSpPr>
          <p:nvPr/>
        </p:nvSpPr>
        <p:spPr>
          <a:xfrm rot="0">
            <a:off x="4171950" y="448310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33"/>
          <p:cNvSpPr>
            <a:spLocks/>
          </p:cNvSpPr>
          <p:nvPr/>
        </p:nvSpPr>
        <p:spPr>
          <a:xfrm rot="0">
            <a:off x="4171950" y="7625715"/>
            <a:ext cx="718185" cy="538480"/>
          </a:xfrm>
          <a:prstGeom prst="wedgeRoundRectCallout">
            <a:avLst>
              <a:gd name="adj1" fmla="val 81415"/>
              <a:gd name="adj2" fmla="val 6521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34"/>
          <p:cNvSpPr>
            <a:spLocks/>
          </p:cNvSpPr>
          <p:nvPr/>
        </p:nvSpPr>
        <p:spPr>
          <a:xfrm rot="0">
            <a:off x="4724400" y="8002905"/>
            <a:ext cx="4420235" cy="108077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35"/>
          <p:cNvSpPr>
            <a:spLocks/>
          </p:cNvSpPr>
          <p:nvPr/>
        </p:nvSpPr>
        <p:spPr>
          <a:xfrm rot="0">
            <a:off x="4705350" y="4362450"/>
            <a:ext cx="4458335" cy="301815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객실 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수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정(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총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괄)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R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oomUpd_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r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oomUpd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2707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8800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48082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객실 수정 시 입력할 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207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취소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수정을 취소하고 이전 페이지로 이동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473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삭제 버튼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객실 삭제 처리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207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수정 버튼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입력한 정보를 바탕으로 수정 처리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7226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36" descr="C:/Users/admin/AppData/Roaming/PolarisOffice/ETemp/13400_7332616/fImage98306635724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05450" y="3416300"/>
            <a:ext cx="3839845" cy="5683250"/>
          </a:xfrm>
          <a:prstGeom prst="rect"/>
          <a:noFill/>
          <a:ln>
            <a:noFill/>
            <a:prstDash/>
          </a:ln>
        </p:spPr>
      </p:pic>
      <p:sp>
        <p:nvSpPr>
          <p:cNvPr id="11" name="도형 37"/>
          <p:cNvSpPr>
            <a:spLocks/>
          </p:cNvSpPr>
          <p:nvPr/>
        </p:nvSpPr>
        <p:spPr>
          <a:xfrm rot="0">
            <a:off x="5320665" y="4191000"/>
            <a:ext cx="4128770" cy="472503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38"/>
          <p:cNvSpPr>
            <a:spLocks/>
          </p:cNvSpPr>
          <p:nvPr/>
        </p:nvSpPr>
        <p:spPr>
          <a:xfrm rot="0">
            <a:off x="4535805" y="341376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39"/>
          <p:cNvSpPr>
            <a:spLocks/>
          </p:cNvSpPr>
          <p:nvPr/>
        </p:nvSpPr>
        <p:spPr>
          <a:xfrm rot="0">
            <a:off x="7065645" y="305562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40"/>
          <p:cNvSpPr>
            <a:spLocks/>
          </p:cNvSpPr>
          <p:nvPr/>
        </p:nvSpPr>
        <p:spPr>
          <a:xfrm rot="0">
            <a:off x="5311775" y="7644765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5" name="도형 41"/>
          <p:cNvSpPr>
            <a:spLocks/>
          </p:cNvSpPr>
          <p:nvPr/>
        </p:nvSpPr>
        <p:spPr>
          <a:xfrm rot="0">
            <a:off x="7553325" y="7644765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4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할일목록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(총괄/팀장/직원)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odoList_page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odoList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1945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69024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4127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사용자에 따라 출력되는 내용이 다름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슬라이드 기능으로 표현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총괄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전체 할 일 목록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팀장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각 부서의 할 일 목록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개인의 할 일 목록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841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할일의 제목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, 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담당자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, 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중요도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, 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마감일 표시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251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날짜/ 클릭 시 캘린더 화면 모달창으로 출력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211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할일 목록 등록 버튼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- 클릭 시 할 일 목록 등록 페이지를 모달로 띄움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42" descr="C:/Users/admin/AppData/Roaming/PolarisOffice/ETemp/13400_7332616/fImage283986691478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14550" y="3051810"/>
            <a:ext cx="9011285" cy="6188075"/>
          </a:xfrm>
          <a:prstGeom prst="rect"/>
          <a:noFill/>
          <a:ln>
            <a:noFill/>
            <a:prstDash/>
          </a:ln>
        </p:spPr>
      </p:pic>
      <p:sp>
        <p:nvSpPr>
          <p:cNvPr id="11" name="도형 43"/>
          <p:cNvSpPr>
            <a:spLocks/>
          </p:cNvSpPr>
          <p:nvPr/>
        </p:nvSpPr>
        <p:spPr>
          <a:xfrm rot="0">
            <a:off x="2917825" y="6033770"/>
            <a:ext cx="718185" cy="538480"/>
          </a:xfrm>
          <a:prstGeom prst="wedgeRoundRectCallout">
            <a:avLst>
              <a:gd name="adj1" fmla="val 100325"/>
              <a:gd name="adj2" fmla="val -3979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44"/>
          <p:cNvSpPr>
            <a:spLocks/>
          </p:cNvSpPr>
          <p:nvPr/>
        </p:nvSpPr>
        <p:spPr>
          <a:xfrm rot="0">
            <a:off x="5666740" y="4612640"/>
            <a:ext cx="718185" cy="538480"/>
          </a:xfrm>
          <a:prstGeom prst="wedgeRoundRectCallout">
            <a:avLst>
              <a:gd name="adj1" fmla="val 20375"/>
              <a:gd name="adj2" fmla="val 89531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45"/>
          <p:cNvSpPr>
            <a:spLocks/>
          </p:cNvSpPr>
          <p:nvPr/>
        </p:nvSpPr>
        <p:spPr>
          <a:xfrm rot="0">
            <a:off x="8515350" y="4716145"/>
            <a:ext cx="540385" cy="538480"/>
          </a:xfrm>
          <a:prstGeom prst="wedgeRoundRectCallout">
            <a:avLst>
              <a:gd name="adj1" fmla="val -118220"/>
              <a:gd name="adj2" fmla="val 20702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46"/>
          <p:cNvSpPr>
            <a:spLocks/>
          </p:cNvSpPr>
          <p:nvPr/>
        </p:nvSpPr>
        <p:spPr>
          <a:xfrm rot="0">
            <a:off x="11061065" y="4612640"/>
            <a:ext cx="718185" cy="538480"/>
          </a:xfrm>
          <a:prstGeom prst="wedgeRoundRectCallout">
            <a:avLst>
              <a:gd name="adj1" fmla="val -75512"/>
              <a:gd name="adj2" fmla="val 43995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4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할일목록 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등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록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ddTodoList_page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ddTodoList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0751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65150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51892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spc="-18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총괄 매니저가 등록 할 수 있는 새 할 일 등록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009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spc="-18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할일 등록</a:t>
                      </a:r>
                      <a:r>
                        <a:rPr sz="2000" kern="1200" spc="-18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spc="-18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취소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spc="-18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할일 등록 처리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spc="-18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할일 등록을 취소하고 이전페이지로 이동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ctr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011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664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425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47" descr="C:/Users/admin/AppData/Roaming/PolarisOffice/ETemp/13400_7332616/fImage107876749358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3950" y="3048000"/>
            <a:ext cx="3886835" cy="6344285"/>
          </a:xfrm>
          <a:prstGeom prst="rect"/>
          <a:noFill/>
          <a:ln>
            <a:noFill/>
            <a:prstDash/>
          </a:ln>
        </p:spPr>
      </p:pic>
      <p:sp>
        <p:nvSpPr>
          <p:cNvPr id="11" name="도형 48"/>
          <p:cNvSpPr>
            <a:spLocks/>
          </p:cNvSpPr>
          <p:nvPr/>
        </p:nvSpPr>
        <p:spPr>
          <a:xfrm rot="0">
            <a:off x="5048250" y="3780155"/>
            <a:ext cx="3696335" cy="456438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49"/>
          <p:cNvSpPr>
            <a:spLocks/>
          </p:cNvSpPr>
          <p:nvPr/>
        </p:nvSpPr>
        <p:spPr>
          <a:xfrm rot="0">
            <a:off x="5040630" y="8456295"/>
            <a:ext cx="3703955" cy="66929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50"/>
          <p:cNvSpPr>
            <a:spLocks/>
          </p:cNvSpPr>
          <p:nvPr/>
        </p:nvSpPr>
        <p:spPr>
          <a:xfrm rot="0">
            <a:off x="4057650" y="366776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51"/>
          <p:cNvSpPr>
            <a:spLocks/>
          </p:cNvSpPr>
          <p:nvPr/>
        </p:nvSpPr>
        <p:spPr>
          <a:xfrm rot="0">
            <a:off x="4098925" y="807847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할일목록 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등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록(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팀장)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ddTodoList_page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ddTodoList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2396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69278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85674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각 부서 팀장이 등록 할 수 있는 새 할 일 등록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2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할일 등록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취소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할일 등록 처리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할일 등록을 취소하고 이전페이지로 이동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ctr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696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110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52" descr="C:/Users/admin/AppData/Roaming/PolarisOffice/ETemp/13400_7332616/fImage124356796962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19650" y="3021965"/>
            <a:ext cx="5038725" cy="6370320"/>
          </a:xfrm>
          <a:prstGeom prst="rect"/>
          <a:noFill/>
          <a:ln>
            <a:noFill/>
            <a:prstDash/>
          </a:ln>
        </p:spPr>
      </p:pic>
      <p:sp>
        <p:nvSpPr>
          <p:cNvPr id="11" name="도형 53"/>
          <p:cNvSpPr>
            <a:spLocks/>
          </p:cNvSpPr>
          <p:nvPr/>
        </p:nvSpPr>
        <p:spPr>
          <a:xfrm rot="0">
            <a:off x="4914900" y="3676650"/>
            <a:ext cx="4858385" cy="504888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54"/>
          <p:cNvSpPr>
            <a:spLocks/>
          </p:cNvSpPr>
          <p:nvPr/>
        </p:nvSpPr>
        <p:spPr>
          <a:xfrm rot="0">
            <a:off x="3954145" y="303657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55"/>
          <p:cNvSpPr>
            <a:spLocks/>
          </p:cNvSpPr>
          <p:nvPr/>
        </p:nvSpPr>
        <p:spPr>
          <a:xfrm rot="0">
            <a:off x="4095750" y="850011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70739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할일목록 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상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세/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수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정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(총괄/팀장/직원)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ddTodoList_page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ddTodoList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25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66230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7546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모든 직급 읽기 가능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-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총괄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팀장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수정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삭제 가능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-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읽기만 가능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600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수정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취소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삭제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총괄/팀장 로그인시 활성화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-업무명/담당자/일자/객실번호/중요도/업무내용(특이사항이나 비고란)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직원이 근무 시작/종료 사진 업로드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사진 업로드 한 시간이 출력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270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근무 시 지연될 수 있는 애로사항이나 특이사항 등 을 직원이 기재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56" descr="C:/Users/admin/AppData/Roaming/PolarisOffice/ETemp/13400_7332616/fImage191296834464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76750" y="3390900"/>
            <a:ext cx="5554980" cy="6039485"/>
          </a:xfrm>
          <a:prstGeom prst="rect"/>
          <a:noFill/>
          <a:ln>
            <a:noFill/>
            <a:prstDash/>
          </a:ln>
        </p:spPr>
      </p:pic>
      <p:sp>
        <p:nvSpPr>
          <p:cNvPr id="11" name="도형 57"/>
          <p:cNvSpPr>
            <a:spLocks/>
          </p:cNvSpPr>
          <p:nvPr/>
        </p:nvSpPr>
        <p:spPr>
          <a:xfrm rot="0">
            <a:off x="4743450" y="4060190"/>
            <a:ext cx="4858385" cy="302704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58"/>
          <p:cNvSpPr>
            <a:spLocks/>
          </p:cNvSpPr>
          <p:nvPr/>
        </p:nvSpPr>
        <p:spPr>
          <a:xfrm rot="0">
            <a:off x="6731635" y="3194050"/>
            <a:ext cx="435610" cy="41910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59"/>
          <p:cNvSpPr>
            <a:spLocks/>
          </p:cNvSpPr>
          <p:nvPr/>
        </p:nvSpPr>
        <p:spPr>
          <a:xfrm rot="0">
            <a:off x="3619500" y="4000500"/>
            <a:ext cx="718185" cy="538480"/>
          </a:xfrm>
          <a:prstGeom prst="wedgeRoundRectCallout">
            <a:avLst>
              <a:gd name="adj1" fmla="val 101829"/>
              <a:gd name="adj2" fmla="val 19096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60"/>
          <p:cNvSpPr>
            <a:spLocks/>
          </p:cNvSpPr>
          <p:nvPr/>
        </p:nvSpPr>
        <p:spPr>
          <a:xfrm rot="0">
            <a:off x="4573270" y="7181215"/>
            <a:ext cx="718185" cy="538480"/>
          </a:xfrm>
          <a:prstGeom prst="wedgeRoundRectCallout">
            <a:avLst>
              <a:gd name="adj1" fmla="val 88496"/>
              <a:gd name="adj2" fmla="val 2806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5" name="도형 61"/>
          <p:cNvSpPr>
            <a:spLocks/>
          </p:cNvSpPr>
          <p:nvPr/>
        </p:nvSpPr>
        <p:spPr>
          <a:xfrm rot="0">
            <a:off x="7060565" y="7087870"/>
            <a:ext cx="718185" cy="538480"/>
          </a:xfrm>
          <a:prstGeom prst="wedgeRoundRectCallout">
            <a:avLst>
              <a:gd name="adj1" fmla="val 96265"/>
              <a:gd name="adj2" fmla="val 27658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6" name="도형 62"/>
          <p:cNvSpPr>
            <a:spLocks/>
          </p:cNvSpPr>
          <p:nvPr/>
        </p:nvSpPr>
        <p:spPr>
          <a:xfrm rot="0">
            <a:off x="4023995" y="8225155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4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직원 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목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록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e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mployeeList_page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e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mployeeList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259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621030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83388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 이름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부서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직책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/QR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출력 표시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직원 상세 페이지 모달로 띄움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526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QR출력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- 클릭 시 출근 시 사용하는 QR코드(3번)가 생성됨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3388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QR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코드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생성된 QR코드를 인쇄하여 각 직원들에게 배포(출근 로그인용)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8526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 등록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직원 등록 페이지 모달로 띄움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63" descr="C:/Users/admin/AppData/Roaming/PolarisOffice/ETemp/13400_7332616/fImage43196905705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67840" y="4218305"/>
            <a:ext cx="3072765" cy="2880360"/>
          </a:xfrm>
          <a:prstGeom prst="rect"/>
          <a:noFill/>
          <a:ln>
            <a:noFill/>
            <a:prstDash/>
          </a:ln>
        </p:spPr>
      </p:pic>
      <p:pic>
        <p:nvPicPr>
          <p:cNvPr id="11" name="그림 64" descr="C:/Users/admin/AppData/Roaming/PolarisOffice/ETemp/13400_7332616/fImage376046918145.pn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6050" y="3013075"/>
            <a:ext cx="5715635" cy="6417310"/>
          </a:xfrm>
          <a:prstGeom prst="rect"/>
          <a:noFill/>
          <a:ln>
            <a:noFill/>
            <a:prstDash/>
          </a:ln>
        </p:spPr>
      </p:pic>
      <p:sp>
        <p:nvSpPr>
          <p:cNvPr id="12" name="도형 65"/>
          <p:cNvSpPr>
            <a:spLocks/>
          </p:cNvSpPr>
          <p:nvPr/>
        </p:nvSpPr>
        <p:spPr>
          <a:xfrm rot="0">
            <a:off x="6773545" y="4102100"/>
            <a:ext cx="5361940" cy="458533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66"/>
          <p:cNvSpPr>
            <a:spLocks/>
          </p:cNvSpPr>
          <p:nvPr/>
        </p:nvSpPr>
        <p:spPr>
          <a:xfrm rot="0">
            <a:off x="5875655" y="366776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67"/>
          <p:cNvSpPr>
            <a:spLocks/>
          </p:cNvSpPr>
          <p:nvPr/>
        </p:nvSpPr>
        <p:spPr>
          <a:xfrm rot="0">
            <a:off x="1769745" y="393446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5" name="도형 68"/>
          <p:cNvSpPr>
            <a:spLocks/>
          </p:cNvSpPr>
          <p:nvPr/>
        </p:nvSpPr>
        <p:spPr>
          <a:xfrm rot="0">
            <a:off x="9667240" y="311277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4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6" name="도형 69"/>
          <p:cNvSpPr>
            <a:spLocks/>
          </p:cNvSpPr>
          <p:nvPr/>
        </p:nvSpPr>
        <p:spPr>
          <a:xfrm rot="0">
            <a:off x="10081895" y="4824730"/>
            <a:ext cx="718185" cy="538480"/>
          </a:xfrm>
          <a:prstGeom prst="wedgeRoundRectCallout">
            <a:avLst>
              <a:gd name="adj1" fmla="val 88769"/>
              <a:gd name="adj2" fmla="val 32292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41680"/>
            <a:ext cx="17007205" cy="8880475"/>
            <a:chOff x="641350" y="7416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416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7054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직원등록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e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mployeeDetail_page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e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mployeeDetail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3583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435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38684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직원의 상세 정보　등록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472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직원의　사진을　등록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207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 수정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- 클릭 시 직원 수정 페이지 모달로 띄움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076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직원의　특이사항　등을　총괄／팀장이　기재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47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491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70" descr="C:/Users/admin/AppData/Roaming/PolarisOffice/ETemp/13400_7332616/fImage14718697328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7895" y="3037840"/>
            <a:ext cx="4511040" cy="6373495"/>
          </a:xfrm>
          <a:prstGeom prst="rect"/>
          <a:noFill/>
          <a:ln>
            <a:noFill/>
            <a:prstDash/>
          </a:ln>
        </p:spPr>
      </p:pic>
      <p:sp>
        <p:nvSpPr>
          <p:cNvPr id="11" name="도형 71"/>
          <p:cNvSpPr>
            <a:spLocks/>
          </p:cNvSpPr>
          <p:nvPr/>
        </p:nvSpPr>
        <p:spPr>
          <a:xfrm rot="0">
            <a:off x="6660515" y="3048000"/>
            <a:ext cx="718185" cy="382905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맑은 고딕" charset="0"/>
                <a:sym typeface="맑은 고딕" charset="0"/>
              </a:rPr>
              <a:t>３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2" name="도형 72"/>
          <p:cNvSpPr>
            <a:spLocks/>
          </p:cNvSpPr>
          <p:nvPr/>
        </p:nvSpPr>
        <p:spPr>
          <a:xfrm rot="0">
            <a:off x="5607685" y="3733165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맑은 고딕" charset="0"/>
                <a:sym typeface="맑은 고딕" charset="0"/>
              </a:rPr>
              <a:t>２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3" name="도형 75"/>
          <p:cNvSpPr>
            <a:spLocks/>
          </p:cNvSpPr>
          <p:nvPr/>
        </p:nvSpPr>
        <p:spPr>
          <a:xfrm rot="0">
            <a:off x="4331335" y="460248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76"/>
          <p:cNvSpPr>
            <a:spLocks/>
          </p:cNvSpPr>
          <p:nvPr/>
        </p:nvSpPr>
        <p:spPr>
          <a:xfrm rot="0">
            <a:off x="3966210" y="8531225"/>
            <a:ext cx="718185" cy="538480"/>
          </a:xfrm>
          <a:prstGeom prst="wedgeRoundRectCallout">
            <a:avLst>
              <a:gd name="adj1" fmla="val 94060"/>
              <a:gd name="adj2" fmla="val 7859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맑은 고딕" charset="0"/>
                <a:sym typeface="맑은 고딕" charset="0"/>
              </a:rPr>
              <a:t>４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5" name="도형 77"/>
          <p:cNvSpPr>
            <a:spLocks/>
          </p:cNvSpPr>
          <p:nvPr/>
        </p:nvSpPr>
        <p:spPr>
          <a:xfrm rot="0">
            <a:off x="5139055" y="5191125"/>
            <a:ext cx="3989705" cy="304673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70739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직원 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상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세/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수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정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(총괄/팀장/직원)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e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mployeeAdd_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p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ommon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2396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435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6694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모든 직급　읽기 가능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- 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총괄 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수정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삭제 가능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－팀장：부분　수정／삭제　가능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- 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 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읽기만 가능</a:t>
                      </a:r>
                      <a:endParaRPr lang="ko-KR" altLang="en-US" sz="1800" kern="1200"/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662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수정／취소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- 총괄／팀장　로그인시　활성화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삭제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－총괄　로그인시　활성화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해당직원의　사진　표시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929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고유번호이므로　수정불가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67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5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부서／직책은　총괄만　수정가능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185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6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직원의　특이사항　등을　총괄／팀장이　기재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78" descr="C:/Users/admin/AppData/Roaming/PolarisOffice/ETemp/13400_7332616/fImage133637056827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37355" y="3285490"/>
            <a:ext cx="5520055" cy="6117590"/>
          </a:xfrm>
          <a:prstGeom prst="rect"/>
          <a:noFill/>
          <a:ln>
            <a:noFill/>
            <a:prstDash/>
          </a:ln>
        </p:spPr>
      </p:pic>
      <p:sp>
        <p:nvSpPr>
          <p:cNvPr id="11" name="도형 79"/>
          <p:cNvSpPr>
            <a:spLocks/>
          </p:cNvSpPr>
          <p:nvPr/>
        </p:nvSpPr>
        <p:spPr>
          <a:xfrm rot="0">
            <a:off x="4619625" y="5262245"/>
            <a:ext cx="4763135" cy="306070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80"/>
          <p:cNvSpPr>
            <a:spLocks/>
          </p:cNvSpPr>
          <p:nvPr/>
        </p:nvSpPr>
        <p:spPr>
          <a:xfrm rot="0">
            <a:off x="6050915" y="5869940"/>
            <a:ext cx="3183890" cy="46863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81"/>
          <p:cNvSpPr>
            <a:spLocks/>
          </p:cNvSpPr>
          <p:nvPr/>
        </p:nvSpPr>
        <p:spPr>
          <a:xfrm rot="0">
            <a:off x="6064250" y="7121525"/>
            <a:ext cx="3183890" cy="92837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82"/>
          <p:cNvSpPr>
            <a:spLocks/>
          </p:cNvSpPr>
          <p:nvPr/>
        </p:nvSpPr>
        <p:spPr>
          <a:xfrm rot="0">
            <a:off x="7085330" y="3594100"/>
            <a:ext cx="2064385" cy="36068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5" name="도형 83"/>
          <p:cNvSpPr>
            <a:spLocks/>
          </p:cNvSpPr>
          <p:nvPr/>
        </p:nvSpPr>
        <p:spPr>
          <a:xfrm rot="0">
            <a:off x="9248140" y="3401695"/>
            <a:ext cx="718185" cy="278130"/>
          </a:xfrm>
          <a:prstGeom prst="wedgeRoundRectCallout">
            <a:avLst>
              <a:gd name="adj1" fmla="val -76365"/>
              <a:gd name="adj2" fmla="val 74414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6" name="도형 84"/>
          <p:cNvSpPr>
            <a:spLocks/>
          </p:cNvSpPr>
          <p:nvPr/>
        </p:nvSpPr>
        <p:spPr>
          <a:xfrm rot="0">
            <a:off x="5946775" y="3905250"/>
            <a:ext cx="421005" cy="29464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맑은 고딕" charset="0"/>
                <a:sym typeface="맑은 고딕" charset="0"/>
              </a:rPr>
              <a:t>３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7" name="도형 85"/>
          <p:cNvSpPr>
            <a:spLocks/>
          </p:cNvSpPr>
          <p:nvPr/>
        </p:nvSpPr>
        <p:spPr>
          <a:xfrm rot="0">
            <a:off x="3957955" y="4846955"/>
            <a:ext cx="452120" cy="40767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8" name="도형 86"/>
          <p:cNvSpPr>
            <a:spLocks/>
          </p:cNvSpPr>
          <p:nvPr/>
        </p:nvSpPr>
        <p:spPr>
          <a:xfrm rot="0">
            <a:off x="5535295" y="5876290"/>
            <a:ext cx="381000" cy="389255"/>
          </a:xfrm>
          <a:prstGeom prst="wedgeRoundRectCallout">
            <a:avLst>
              <a:gd name="adj1" fmla="val 80927"/>
              <a:gd name="adj2" fmla="val 31538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맑은 고딕" charset="0"/>
                <a:sym typeface="맑은 고딕" charset="0"/>
              </a:rPr>
              <a:t>４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9" name="도형 87"/>
          <p:cNvSpPr>
            <a:spLocks/>
          </p:cNvSpPr>
          <p:nvPr/>
        </p:nvSpPr>
        <p:spPr>
          <a:xfrm rot="0">
            <a:off x="5598795" y="7227570"/>
            <a:ext cx="455295" cy="382270"/>
          </a:xfrm>
          <a:prstGeom prst="wedgeRoundRectCallout">
            <a:avLst>
              <a:gd name="adj1" fmla="val 80927"/>
              <a:gd name="adj2" fmla="val 31538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맑은 고딕" charset="0"/>
                <a:sym typeface="맑은 고딕" charset="0"/>
              </a:rPr>
              <a:t>５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0" name="도형 88"/>
          <p:cNvSpPr>
            <a:spLocks/>
          </p:cNvSpPr>
          <p:nvPr/>
        </p:nvSpPr>
        <p:spPr>
          <a:xfrm rot="0">
            <a:off x="4116705" y="8382000"/>
            <a:ext cx="478790" cy="391795"/>
          </a:xfrm>
          <a:prstGeom prst="wedgeRoundRectCallout">
            <a:avLst>
              <a:gd name="adj1" fmla="val 98771"/>
              <a:gd name="adj2" fmla="val 1408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맑은 고딕" charset="0"/>
                <a:sym typeface="맑은 고딕" charset="0"/>
              </a:rPr>
              <a:t>６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641350" y="703580"/>
            <a:ext cx="17005935" cy="8879205"/>
            <a:chOff x="641350" y="703580"/>
            <a:chExt cx="17005935" cy="8879205"/>
          </a:xfrm>
        </p:grpSpPr>
        <p:sp>
          <p:nvSpPr>
            <p:cNvPr id="3" name="Freeform 3"/>
            <p:cNvSpPr>
              <a:spLocks/>
            </p:cNvSpPr>
            <p:nvPr/>
          </p:nvSpPr>
          <p:spPr>
            <a:xfrm rot="0">
              <a:off x="641350" y="703580"/>
              <a:ext cx="17006570" cy="8879840"/>
            </a:xfrm>
            <a:custGeom>
              <a:gdLst>
                <a:gd fmla="*/ 9105 w 4478851" name="TX0"/>
                <a:gd fmla="*/ 0 h 2338612" name="TY0"/>
                <a:gd fmla="*/ 4469745 w 4478851" name="TX1"/>
                <a:gd fmla="*/ 0 h 2338612" name="TY1"/>
                <a:gd fmla="*/ 4476183 w 4478851" name="TX2"/>
                <a:gd fmla="*/ 2667 h 2338612" name="TY2"/>
                <a:gd fmla="*/ 4478850 w 4478851" name="TX3"/>
                <a:gd fmla="*/ 9105 h 2338612" name="TY3"/>
                <a:gd fmla="*/ 4478850 w 4478851" name="TX4"/>
                <a:gd fmla="*/ 2329505 h 2338612" name="TY4"/>
                <a:gd fmla="*/ 4469745 w 4478851" name="TX5"/>
                <a:gd fmla="*/ 2338611 h 2338612" name="TY5"/>
                <a:gd fmla="*/ 9105 w 4478851" name="TX6"/>
                <a:gd fmla="*/ 2338611 h 2338612" name="TY6"/>
                <a:gd fmla="*/ 0 w 4478851" name="TX7"/>
                <a:gd fmla="*/ 2329505 h 2338612" name="TY7"/>
                <a:gd fmla="*/ 0 w 4478851" name="TX8"/>
                <a:gd fmla="*/ 9105 h 2338612" name="TY8"/>
                <a:gd fmla="*/ 9105 w 4478851" name="TX9"/>
                <a:gd fmla="*/ 0 h 2338612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2338612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TextBox 4"/>
            <p:cNvSpPr txBox="1">
              <a:spLocks/>
            </p:cNvSpPr>
            <p:nvPr/>
          </p:nvSpPr>
          <p:spPr>
            <a:xfrm rot="0">
              <a:off x="641350" y="667385"/>
              <a:ext cx="17006570" cy="8916035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37255" y="3775710"/>
            <a:ext cx="854075" cy="854075"/>
            <a:chOff x="3437255" y="3775710"/>
            <a:chExt cx="854075" cy="854075"/>
          </a:xfrm>
        </p:grpSpPr>
        <p:sp>
          <p:nvSpPr>
            <p:cNvPr id="6" name="Freeform 6"/>
            <p:cNvSpPr/>
            <p:nvPr/>
          </p:nvSpPr>
          <p:spPr>
            <a:xfrm flipH="false" flipV="false" rot="0">
              <a:off x="3437255" y="3775710"/>
              <a:ext cx="854075" cy="854075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id="7" name="TextBox 7"/>
            <p:cNvSpPr txBox="true"/>
            <p:nvPr/>
          </p:nvSpPr>
          <p:spPr>
            <a:xfrm>
              <a:off x="3517265" y="3845560"/>
              <a:ext cx="694055" cy="704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88880" y="3775710"/>
            <a:ext cx="854075" cy="854075"/>
            <a:chOff x="10088880" y="3775710"/>
            <a:chExt cx="854075" cy="854075"/>
          </a:xfrm>
        </p:grpSpPr>
        <p:sp>
          <p:nvSpPr>
            <p:cNvPr id="9" name="Freeform 9"/>
            <p:cNvSpPr/>
            <p:nvPr/>
          </p:nvSpPr>
          <p:spPr>
            <a:xfrm flipH="false" flipV="false" rot="0">
              <a:off x="10088880" y="3775710"/>
              <a:ext cx="854075" cy="854075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id="10" name="TextBox 10"/>
            <p:cNvSpPr txBox="true"/>
            <p:nvPr/>
          </p:nvSpPr>
          <p:spPr>
            <a:xfrm>
              <a:off x="10168890" y="3845560"/>
              <a:ext cx="694055" cy="704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id="11" name="TextBox 11"/>
          <p:cNvSpPr txBox="true"/>
          <p:nvPr/>
        </p:nvSpPr>
        <p:spPr>
          <a:xfrm rot="0">
            <a:off x="10248900" y="3957320"/>
            <a:ext cx="548894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05   요구사항 정의서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437255" y="5097780"/>
            <a:ext cx="854075" cy="854075"/>
            <a:chOff x="3437255" y="5097780"/>
            <a:chExt cx="854075" cy="854075"/>
          </a:xfrm>
        </p:grpSpPr>
        <p:sp>
          <p:nvSpPr>
            <p:cNvPr id="13" name="Freeform 13"/>
            <p:cNvSpPr/>
            <p:nvPr/>
          </p:nvSpPr>
          <p:spPr>
            <a:xfrm flipH="false" flipV="false" rot="0">
              <a:off x="3437255" y="5097780"/>
              <a:ext cx="854075" cy="854075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id="14" name="TextBox 14"/>
            <p:cNvSpPr txBox="true"/>
            <p:nvPr/>
          </p:nvSpPr>
          <p:spPr>
            <a:xfrm>
              <a:off x="3517265" y="5168265"/>
              <a:ext cx="694055" cy="704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>
            <a:off x="10088880" y="6431280"/>
            <a:ext cx="854075" cy="854075"/>
            <a:chOff x="10088880" y="6431280"/>
            <a:chExt cx="854075" cy="854075"/>
          </a:xfrm>
        </p:grpSpPr>
        <p:sp>
          <p:nvSpPr>
            <p:cNvPr id="16" name="Freeform 16"/>
            <p:cNvSpPr>
              <a:spLocks/>
            </p:cNvSpPr>
            <p:nvPr/>
          </p:nvSpPr>
          <p:spPr>
            <a:xfrm rot="0">
              <a:off x="10088880" y="6431280"/>
              <a:ext cx="854710" cy="854710"/>
            </a:xfrm>
            <a:custGeom>
              <a:gdLst>
                <a:gd fmla="*/ 406400 w 812801" name="TX0"/>
                <a:gd fmla="*/ 0 h 812801" name="TY0"/>
                <a:gd fmla="*/ 0 w 812801" name="TX1"/>
                <a:gd fmla="*/ 406400 h 812801" name="TY1"/>
                <a:gd fmla="*/ 406400 w 812801" name="TX2"/>
                <a:gd fmla="*/ 812800 h 812801" name="TY2"/>
                <a:gd fmla="*/ 812800 w 812801" name="TX3"/>
                <a:gd fmla="*/ 406400 h 812801" name="TY3"/>
                <a:gd fmla="*/ 406400 w 812801" name="TX4"/>
                <a:gd fmla="*/ 0 h 8128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12801" h="812801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17" name="TextBox 17"/>
            <p:cNvSpPr txBox="1">
              <a:spLocks/>
            </p:cNvSpPr>
            <p:nvPr/>
          </p:nvSpPr>
          <p:spPr>
            <a:xfrm rot="0">
              <a:off x="10168890" y="6501765"/>
              <a:ext cx="694690" cy="70485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18" name="TextBox 18"/>
          <p:cNvSpPr txBox="true"/>
          <p:nvPr/>
        </p:nvSpPr>
        <p:spPr>
          <a:xfrm rot="0">
            <a:off x="3601720" y="3957320"/>
            <a:ext cx="671449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 팀소개 및 역할 분담</a:t>
            </a:r>
          </a:p>
        </p:txBody>
      </p:sp>
      <p:sp>
        <p:nvSpPr>
          <p:cNvPr id="19" name="TextBox 19"/>
          <p:cNvSpPr txBox="1">
            <a:spLocks/>
          </p:cNvSpPr>
          <p:nvPr/>
        </p:nvSpPr>
        <p:spPr>
          <a:xfrm rot="0">
            <a:off x="10248900" y="6601460"/>
            <a:ext cx="5489575" cy="53022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4172"/>
              </a:lnSpc>
              <a:spcBef>
                <a:spcPct val="0"/>
              </a:spcBef>
              <a:buFontTx/>
              <a:buNone/>
            </a:pPr>
            <a:r>
              <a:rPr lang="en-US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7</a:t>
            </a:r>
            <a:r>
              <a:rPr lang="en-US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 ERD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+ 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테이블 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정의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서</a:t>
            </a:r>
            <a:endParaRPr lang="ko-KR" altLang="en-US" sz="3505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sp>
        <p:nvSpPr>
          <p:cNvPr id="20" name="TextBox 20"/>
          <p:cNvSpPr txBox="true"/>
          <p:nvPr/>
        </p:nvSpPr>
        <p:spPr>
          <a:xfrm rot="0">
            <a:off x="3601720" y="5234940"/>
            <a:ext cx="671449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  프로젝트 개요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437255" y="6420485"/>
            <a:ext cx="854075" cy="854075"/>
            <a:chOff x="3437255" y="6420485"/>
            <a:chExt cx="854075" cy="854075"/>
          </a:xfrm>
        </p:grpSpPr>
        <p:sp>
          <p:nvSpPr>
            <p:cNvPr id="22" name="Freeform 22"/>
            <p:cNvSpPr/>
            <p:nvPr/>
          </p:nvSpPr>
          <p:spPr>
            <a:xfrm flipH="false" flipV="false" rot="0">
              <a:off x="3437255" y="6420485"/>
              <a:ext cx="854075" cy="854075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id="23" name="TextBox 23"/>
            <p:cNvSpPr txBox="true"/>
            <p:nvPr/>
          </p:nvSpPr>
          <p:spPr>
            <a:xfrm>
              <a:off x="3517265" y="6490970"/>
              <a:ext cx="694055" cy="704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>
            <a:off x="10088880" y="7753985"/>
            <a:ext cx="854075" cy="854075"/>
            <a:chOff x="10088880" y="7753985"/>
            <a:chExt cx="854075" cy="854075"/>
          </a:xfrm>
        </p:grpSpPr>
        <p:sp>
          <p:nvSpPr>
            <p:cNvPr id="25" name="Freeform 25"/>
            <p:cNvSpPr>
              <a:spLocks/>
            </p:cNvSpPr>
            <p:nvPr/>
          </p:nvSpPr>
          <p:spPr>
            <a:xfrm rot="0">
              <a:off x="10088880" y="7753985"/>
              <a:ext cx="854710" cy="854710"/>
            </a:xfrm>
            <a:custGeom>
              <a:gdLst>
                <a:gd fmla="*/ 406400 w 812801" name="TX0"/>
                <a:gd fmla="*/ 0 h 812801" name="TY0"/>
                <a:gd fmla="*/ 0 w 812801" name="TX1"/>
                <a:gd fmla="*/ 406400 h 812801" name="TY1"/>
                <a:gd fmla="*/ 406400 w 812801" name="TX2"/>
                <a:gd fmla="*/ 812800 h 812801" name="TY2"/>
                <a:gd fmla="*/ 812800 w 812801" name="TX3"/>
                <a:gd fmla="*/ 406400 h 812801" name="TY3"/>
                <a:gd fmla="*/ 406400 w 812801" name="TX4"/>
                <a:gd fmla="*/ 0 h 8128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12801" h="812801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26" name="TextBox 26"/>
            <p:cNvSpPr txBox="1">
              <a:spLocks/>
            </p:cNvSpPr>
            <p:nvPr/>
          </p:nvSpPr>
          <p:spPr>
            <a:xfrm rot="0">
              <a:off x="10168890" y="7824470"/>
              <a:ext cx="694690" cy="70485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27" name="TextBox 27"/>
          <p:cNvSpPr txBox="true"/>
          <p:nvPr/>
        </p:nvSpPr>
        <p:spPr>
          <a:xfrm rot="0">
            <a:off x="3601720" y="6578600"/>
            <a:ext cx="671449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  사용 기술 스택</a:t>
            </a:r>
          </a:p>
        </p:txBody>
      </p:sp>
      <p:sp>
        <p:nvSpPr>
          <p:cNvPr id="28" name="TextBox 28"/>
          <p:cNvSpPr txBox="1">
            <a:spLocks/>
          </p:cNvSpPr>
          <p:nvPr/>
        </p:nvSpPr>
        <p:spPr>
          <a:xfrm rot="0">
            <a:off x="10248900" y="7912100"/>
            <a:ext cx="6266180" cy="53022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4172"/>
              </a:lnSpc>
              <a:spcBef>
                <a:spcPct val="0"/>
              </a:spcBef>
              <a:buFontTx/>
              <a:buNone/>
            </a:pPr>
            <a:r>
              <a:rPr lang="en-US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8</a:t>
            </a:r>
            <a:r>
              <a:rPr lang="en-US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 WBS</a:t>
            </a:r>
            <a:endParaRPr lang="ko-KR" altLang="en-US" sz="3505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grpSp>
        <p:nvGrpSpPr>
          <p:cNvPr name="Group 29" id="29"/>
          <p:cNvGrpSpPr/>
          <p:nvPr/>
        </p:nvGrpSpPr>
        <p:grpSpPr>
          <a:xfrm rot="0">
            <a:off x="3437255" y="7743190"/>
            <a:ext cx="854075" cy="854075"/>
            <a:chOff x="3437255" y="7743190"/>
            <a:chExt cx="854075" cy="854075"/>
          </a:xfrm>
        </p:grpSpPr>
        <p:sp>
          <p:nvSpPr>
            <p:cNvPr id="30" name="Freeform 30"/>
            <p:cNvSpPr/>
            <p:nvPr/>
          </p:nvSpPr>
          <p:spPr>
            <a:xfrm flipH="false" flipV="false" rot="0">
              <a:off x="3437255" y="7743190"/>
              <a:ext cx="854075" cy="854075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id="31" name="TextBox 31"/>
            <p:cNvSpPr txBox="true"/>
            <p:nvPr/>
          </p:nvSpPr>
          <p:spPr>
            <a:xfrm>
              <a:off x="3517265" y="7813040"/>
              <a:ext cx="694055" cy="704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id="35" name="TextBox 35"/>
          <p:cNvSpPr txBox="true"/>
          <p:nvPr/>
        </p:nvSpPr>
        <p:spPr>
          <a:xfrm rot="0">
            <a:off x="3601720" y="7889240"/>
            <a:ext cx="671449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04   화면설계서</a:t>
            </a:r>
          </a:p>
        </p:txBody>
      </p:sp>
      <p:sp>
        <p:nvSpPr>
          <p:cNvPr id="37" name="TextBox 37"/>
          <p:cNvSpPr txBox="true"/>
          <p:nvPr/>
        </p:nvSpPr>
        <p:spPr>
          <a:xfrm rot="0">
            <a:off x="6450330" y="1661160"/>
            <a:ext cx="538670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목차</a:t>
            </a:r>
          </a:p>
        </p:txBody>
      </p:sp>
      <p:grpSp>
        <p:nvGrpSpPr>
          <p:cNvPr id="38" name="그룹 76"/>
          <p:cNvGrpSpPr>
            <a:grpSpLocks/>
          </p:cNvGrpSpPr>
          <p:nvPr/>
        </p:nvGrpSpPr>
        <p:grpSpPr>
          <a:xfrm rot="0">
            <a:off x="10103485" y="5142865"/>
            <a:ext cx="854710" cy="854710"/>
            <a:chOff x="10103485" y="5142865"/>
            <a:chExt cx="854710" cy="854710"/>
          </a:xfrm>
        </p:grpSpPr>
        <p:sp>
          <p:nvSpPr>
            <p:cNvPr id="39" name="도형 74"/>
            <p:cNvSpPr>
              <a:spLocks/>
            </p:cNvSpPr>
            <p:nvPr/>
          </p:nvSpPr>
          <p:spPr>
            <a:xfrm rot="0">
              <a:off x="10103485" y="5142865"/>
              <a:ext cx="854710" cy="854710"/>
            </a:xfrm>
            <a:custGeom>
              <a:gdLst>
                <a:gd fmla="*/ 406400 w 812801" name="TX0"/>
                <a:gd fmla="*/ 0 h 812801" name="TY0"/>
                <a:gd fmla="*/ 0 w 812801" name="TX1"/>
                <a:gd fmla="*/ 406400 h 812801" name="TY1"/>
                <a:gd fmla="*/ 406400 w 812801" name="TX2"/>
                <a:gd fmla="*/ 812800 h 812801" name="TY2"/>
                <a:gd fmla="*/ 812800 w 812801" name="TX3"/>
                <a:gd fmla="*/ 406400 h 812801" name="TY3"/>
                <a:gd fmla="*/ 406400 w 812801" name="TX4"/>
                <a:gd fmla="*/ 0 h 812801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12801" h="812801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0" name="텍스트 상자 75"/>
            <p:cNvSpPr txBox="1">
              <a:spLocks/>
            </p:cNvSpPr>
            <p:nvPr/>
          </p:nvSpPr>
          <p:spPr>
            <a:xfrm rot="0">
              <a:off x="10183495" y="5212715"/>
              <a:ext cx="694690" cy="70485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41" name="텍스트 상자 77"/>
          <p:cNvSpPr txBox="1">
            <a:spLocks/>
          </p:cNvSpPr>
          <p:nvPr/>
        </p:nvSpPr>
        <p:spPr>
          <a:xfrm rot="0">
            <a:off x="10263505" y="5324475"/>
            <a:ext cx="5489575" cy="53022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4172"/>
              </a:lnSpc>
              <a:spcBef>
                <a:spcPct val="0"/>
              </a:spcBef>
              <a:buFontTx/>
              <a:buNone/>
            </a:pPr>
            <a:r>
              <a:rPr lang="en-US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6</a:t>
            </a:r>
            <a:r>
              <a:rPr lang="en-US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 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U</a:t>
            </a:r>
            <a:r>
              <a:rPr lang="ko-KR" sz="3505" spc="-12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ML</a:t>
            </a:r>
            <a:endParaRPr lang="ko-KR" altLang="en-US" sz="3505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공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지사항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an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nouncement_page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nnouncement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3037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8800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48082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공지사항 검색란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266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제목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,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작성자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,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작성일 출력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941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공지사항 리스트 출력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해당하는 공지사항 상세목록을 모달로 띄움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941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등록 버튼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- 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공지사항 등록 페이지를 모달로 띄움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266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89" descr="C:/Users/admin/AppData/Roaming/PolarisOffice/ETemp/13400_7332616/fImage22844716996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340" y="3006090"/>
            <a:ext cx="12063095" cy="6405245"/>
          </a:xfrm>
          <a:prstGeom prst="rect"/>
          <a:noFill/>
          <a:ln>
            <a:noFill/>
            <a:prstDash/>
          </a:ln>
        </p:spPr>
      </p:pic>
      <p:sp>
        <p:nvSpPr>
          <p:cNvPr id="11" name="도형 90"/>
          <p:cNvSpPr>
            <a:spLocks/>
          </p:cNvSpPr>
          <p:nvPr/>
        </p:nvSpPr>
        <p:spPr>
          <a:xfrm rot="0">
            <a:off x="3841750" y="344805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91"/>
          <p:cNvSpPr>
            <a:spLocks/>
          </p:cNvSpPr>
          <p:nvPr/>
        </p:nvSpPr>
        <p:spPr>
          <a:xfrm rot="0">
            <a:off x="9972040" y="3006090"/>
            <a:ext cx="718185" cy="538480"/>
          </a:xfrm>
          <a:prstGeom prst="wedgeRoundRectCallout">
            <a:avLst>
              <a:gd name="adj1" fmla="val 86518"/>
              <a:gd name="adj2" fmla="val 41127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4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92"/>
          <p:cNvSpPr>
            <a:spLocks/>
          </p:cNvSpPr>
          <p:nvPr/>
        </p:nvSpPr>
        <p:spPr>
          <a:xfrm rot="0">
            <a:off x="6766560" y="4670425"/>
            <a:ext cx="718185" cy="473710"/>
          </a:xfrm>
          <a:prstGeom prst="wedgeRoundRectCallout">
            <a:avLst>
              <a:gd name="adj1" fmla="val -75512"/>
              <a:gd name="adj2" fmla="val 43995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93"/>
          <p:cNvSpPr>
            <a:spLocks/>
          </p:cNvSpPr>
          <p:nvPr/>
        </p:nvSpPr>
        <p:spPr>
          <a:xfrm rot="0">
            <a:off x="4304665" y="5027295"/>
            <a:ext cx="718185" cy="538480"/>
          </a:xfrm>
          <a:prstGeom prst="wedgeRoundRectCallout">
            <a:avLst>
              <a:gd name="adj1" fmla="val 78464"/>
              <a:gd name="adj2" fmla="val 59873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2409190"/>
                <a:gridCol w="1676400"/>
                <a:gridCol w="3408680"/>
                <a:gridCol w="1050925"/>
                <a:gridCol w="1849120"/>
              </a:tblGrid>
              <a:tr h="70739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공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지사항_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등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록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nnouncementAdd_page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ommon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327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6260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49479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공지사항 등록 시 필수로 입력 할 란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74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등록 버튼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공지사항 등록 처리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취소 버튼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공지사항 등록을 취소하고 이전 페이지로 이동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886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8120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103" descr="C:/Users/admin/AppData/Roaming/PolarisOffice/ETemp/13400_7332616/fImage2360373049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055" y="3429000"/>
            <a:ext cx="12076430" cy="6001385"/>
          </a:xfrm>
          <a:prstGeom prst="rect"/>
          <a:noFill/>
          <a:ln>
            <a:noFill/>
            <a:prstDash/>
          </a:ln>
        </p:spPr>
      </p:pic>
      <p:sp>
        <p:nvSpPr>
          <p:cNvPr id="11" name="도형 104"/>
          <p:cNvSpPr>
            <a:spLocks/>
          </p:cNvSpPr>
          <p:nvPr/>
        </p:nvSpPr>
        <p:spPr>
          <a:xfrm rot="0">
            <a:off x="1175385" y="4083050"/>
            <a:ext cx="11341100" cy="418528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105"/>
          <p:cNvSpPr>
            <a:spLocks/>
          </p:cNvSpPr>
          <p:nvPr/>
        </p:nvSpPr>
        <p:spPr>
          <a:xfrm rot="0">
            <a:off x="5320030" y="354330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106"/>
          <p:cNvSpPr>
            <a:spLocks/>
          </p:cNvSpPr>
          <p:nvPr/>
        </p:nvSpPr>
        <p:spPr>
          <a:xfrm rot="0">
            <a:off x="8797290" y="7908290"/>
            <a:ext cx="718185" cy="538480"/>
          </a:xfrm>
          <a:prstGeom prst="wedgeRoundRectCallout">
            <a:avLst>
              <a:gd name="adj1" fmla="val 81415"/>
              <a:gd name="adj2" fmla="val 6521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107"/>
          <p:cNvSpPr>
            <a:spLocks/>
          </p:cNvSpPr>
          <p:nvPr/>
        </p:nvSpPr>
        <p:spPr>
          <a:xfrm rot="0">
            <a:off x="11471910" y="7896860"/>
            <a:ext cx="718185" cy="539115"/>
          </a:xfrm>
          <a:prstGeom prst="wedgeRoundRectCallout">
            <a:avLst>
              <a:gd name="adj1" fmla="val -81615"/>
              <a:gd name="adj2" fmla="val 60126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70739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공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지사항_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상세보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기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총괄/팀장/직원)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nnounceDetail_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p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n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nouncementDetail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3088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8800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5684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상세 공지사항 목록을 출력</a:t>
                      </a:r>
                      <a:endParaRPr lang="ko-KR" altLang="en-US" sz="19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1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제목</a:t>
                      </a: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, </a:t>
                      </a: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작성자</a:t>
                      </a: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, </a:t>
                      </a: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작성일</a:t>
                      </a: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, </a:t>
                      </a: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내용 출력</a:t>
                      </a:r>
                      <a:endParaRPr lang="ko-KR" altLang="en-US" sz="19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111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수정 버튼</a:t>
                      </a:r>
                      <a:endParaRPr lang="ko-KR" altLang="en-US" sz="19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endParaRPr lang="ko-KR" altLang="en-US" sz="1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수정 페이지를 모달로 띄움</a:t>
                      </a:r>
                      <a:endParaRPr lang="ko-KR" altLang="en-US" sz="19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251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266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234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94" descr="C:/Users/admin/AppData/Roaming/PolarisOffice/ETemp/13400_7332616/fImage262707212995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735" y="3295650"/>
            <a:ext cx="12077700" cy="6134735"/>
          </a:xfrm>
          <a:prstGeom prst="rect"/>
          <a:noFill/>
          <a:ln>
            <a:noFill/>
            <a:prstDash/>
          </a:ln>
        </p:spPr>
      </p:pic>
      <p:sp>
        <p:nvSpPr>
          <p:cNvPr id="11" name="도형 95"/>
          <p:cNvSpPr>
            <a:spLocks/>
          </p:cNvSpPr>
          <p:nvPr/>
        </p:nvSpPr>
        <p:spPr>
          <a:xfrm rot="0">
            <a:off x="9152890" y="3253740"/>
            <a:ext cx="718185" cy="538480"/>
          </a:xfrm>
          <a:prstGeom prst="wedgeRoundRectCallout">
            <a:avLst>
              <a:gd name="adj1" fmla="val 86518"/>
              <a:gd name="adj2" fmla="val 41127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96"/>
          <p:cNvSpPr>
            <a:spLocks/>
          </p:cNvSpPr>
          <p:nvPr/>
        </p:nvSpPr>
        <p:spPr>
          <a:xfrm rot="0">
            <a:off x="1692275" y="418846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2713990"/>
                <a:gridCol w="1409700"/>
                <a:gridCol w="3370580"/>
                <a:gridCol w="1050925"/>
                <a:gridCol w="1849120"/>
              </a:tblGrid>
              <a:tr h="70739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공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지사항_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수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정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nnouncementUpd_page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ommon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2269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6959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5303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공지사항 수정시 입력 할 란</a:t>
                      </a:r>
                      <a:endParaRPr lang="ko-KR" altLang="en-US" sz="19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2115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취소 버튼</a:t>
                      </a:r>
                      <a:endParaRPr lang="ko-KR" altLang="en-US" sz="19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1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수정을 취소하고 이전 페이지로 이동</a:t>
                      </a:r>
                      <a:endParaRPr lang="ko-KR" altLang="en-US" sz="19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698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수정 버튼</a:t>
                      </a:r>
                      <a:endParaRPr lang="ko-KR" altLang="en-US" sz="1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공지사항 수정 처리</a:t>
                      </a:r>
                      <a:endParaRPr lang="ko-KR" altLang="en-US" sz="19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3698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삭제 버튼</a:t>
                      </a:r>
                      <a:endParaRPr lang="ko-KR" altLang="en-US" sz="1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공지사항 삭제 처리</a:t>
                      </a:r>
                      <a:endParaRPr lang="ko-KR" altLang="en-US" sz="19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187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97" descr="C:/Users/admin/AppData/Roaming/PolarisOffice/ETemp/13400_7332616/fImage267357241942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0" y="3295650"/>
            <a:ext cx="12078335" cy="6134735"/>
          </a:xfrm>
          <a:prstGeom prst="rect"/>
          <a:noFill/>
          <a:ln>
            <a:noFill/>
            <a:prstDash/>
          </a:ln>
        </p:spPr>
      </p:pic>
      <p:sp>
        <p:nvSpPr>
          <p:cNvPr id="11" name="도형 98"/>
          <p:cNvSpPr>
            <a:spLocks/>
          </p:cNvSpPr>
          <p:nvPr/>
        </p:nvSpPr>
        <p:spPr>
          <a:xfrm rot="0">
            <a:off x="1173480" y="4159250"/>
            <a:ext cx="11304905" cy="416623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99"/>
          <p:cNvSpPr>
            <a:spLocks/>
          </p:cNvSpPr>
          <p:nvPr/>
        </p:nvSpPr>
        <p:spPr>
          <a:xfrm rot="0">
            <a:off x="4843780" y="379095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100"/>
          <p:cNvSpPr>
            <a:spLocks/>
          </p:cNvSpPr>
          <p:nvPr/>
        </p:nvSpPr>
        <p:spPr>
          <a:xfrm rot="0">
            <a:off x="9667240" y="3347085"/>
            <a:ext cx="718185" cy="538480"/>
          </a:xfrm>
          <a:prstGeom prst="wedgeRoundRectCallout">
            <a:avLst>
              <a:gd name="adj1" fmla="val 81415"/>
              <a:gd name="adj2" fmla="val 6521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101"/>
          <p:cNvSpPr>
            <a:spLocks/>
          </p:cNvSpPr>
          <p:nvPr/>
        </p:nvSpPr>
        <p:spPr>
          <a:xfrm rot="0">
            <a:off x="8590915" y="7935595"/>
            <a:ext cx="718185" cy="538480"/>
          </a:xfrm>
          <a:prstGeom prst="wedgeRoundRectCallout">
            <a:avLst>
              <a:gd name="adj1" fmla="val 81415"/>
              <a:gd name="adj2" fmla="val 6521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5" name="도형 102"/>
          <p:cNvSpPr>
            <a:spLocks/>
          </p:cNvSpPr>
          <p:nvPr/>
        </p:nvSpPr>
        <p:spPr>
          <a:xfrm rot="0">
            <a:off x="10882630" y="7850505"/>
            <a:ext cx="718185" cy="538480"/>
          </a:xfrm>
          <a:prstGeom prst="wedgeRoundRectCallout">
            <a:avLst>
              <a:gd name="adj1" fmla="val 81415"/>
              <a:gd name="adj2" fmla="val 6521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4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1638915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3225"/>
                <a:gridCol w="3052445"/>
                <a:gridCol w="1315085"/>
                <a:gridCol w="2271395"/>
                <a:gridCol w="1205230"/>
                <a:gridCol w="2121535"/>
              </a:tblGrid>
              <a:tr h="70739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스케줄 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캘린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더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(총괄/팀장/직원)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chedule_page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chedule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2616815" y="2095500"/>
          <a:ext cx="4775200" cy="73723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61035"/>
                <a:gridCol w="4114165"/>
              </a:tblGrid>
              <a:tr h="55435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90639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해당하는 스케쥴을 표시</a:t>
                      </a:r>
                      <a:endParaRPr lang="ko-KR" altLang="en-US" sz="16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팀원일 경우 본인의 스케쥴만 출력</a:t>
                      </a:r>
                      <a:endParaRPr lang="ko-KR" altLang="en-US" sz="16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팀장일 경우 팀 전체의 스케쥴 출력</a:t>
                      </a:r>
                      <a:endParaRPr lang="ko-KR" altLang="en-US" sz="16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총괄일 경우 전체 팀의 스케쥴 출력</a:t>
                      </a:r>
                      <a:endParaRPr lang="ko-KR" altLang="en-US" sz="16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－중요도／진행도에　따라서　색깔별로 그래프로　표시</a:t>
                      </a:r>
                      <a:endParaRPr lang="ko-KR" altLang="en-US" sz="16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－클릭　시　상세（２번）　창　슬라이드　기능으로　생김</a:t>
                      </a:r>
                      <a:endParaRPr lang="ko-KR" altLang="en-US" sz="16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4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18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직급에　따라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총괄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부서별 진행도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팀장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팀 진행도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팀원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: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본인 업무 진행도 표시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％표시，진행도는 마우스 오버시　출력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836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등록하기 버튼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클릭시 스케쥴 등록 창을 띄움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관리자／팀장 로그인시 활성화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919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수정하기 버튼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클릭시 스케쥴 수정 창을 띄움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16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관리자／팀장 로그인시 활성화</a:t>
                      </a:r>
                      <a:endParaRPr lang="ko-KR" altLang="en-US" sz="16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108" descr="C:/Users/admin/AppData/Roaming/PolarisOffice/ETemp/13400_7332616/fImage1019007354827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95" y="3257550"/>
            <a:ext cx="11635740" cy="6153785"/>
          </a:xfrm>
          <a:prstGeom prst="rect"/>
          <a:noFill/>
          <a:ln>
            <a:noFill/>
            <a:prstDash/>
          </a:ln>
        </p:spPr>
      </p:pic>
      <p:sp>
        <p:nvSpPr>
          <p:cNvPr id="11" name="도형 109"/>
          <p:cNvSpPr>
            <a:spLocks/>
          </p:cNvSpPr>
          <p:nvPr/>
        </p:nvSpPr>
        <p:spPr>
          <a:xfrm rot="0">
            <a:off x="1744980" y="329946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110"/>
          <p:cNvSpPr>
            <a:spLocks/>
          </p:cNvSpPr>
          <p:nvPr/>
        </p:nvSpPr>
        <p:spPr>
          <a:xfrm rot="0">
            <a:off x="8788400" y="340741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111"/>
          <p:cNvSpPr>
            <a:spLocks/>
          </p:cNvSpPr>
          <p:nvPr/>
        </p:nvSpPr>
        <p:spPr>
          <a:xfrm rot="0">
            <a:off x="8058785" y="776859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맑은 고딕" charset="0"/>
                <a:sym typeface="맑은 고딕" charset="0"/>
              </a:rPr>
              <a:t>４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4" name="도형 112"/>
          <p:cNvSpPr>
            <a:spLocks/>
          </p:cNvSpPr>
          <p:nvPr/>
        </p:nvSpPr>
        <p:spPr>
          <a:xfrm rot="0">
            <a:off x="1026795" y="6893560"/>
            <a:ext cx="718185" cy="538480"/>
          </a:xfrm>
          <a:prstGeom prst="wedgeRoundRectCallout">
            <a:avLst>
              <a:gd name="adj1" fmla="val 121027"/>
              <a:gd name="adj2" fmla="val 22374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맑은 고딕" charset="0"/>
                <a:sym typeface="맑은 고딕" charset="0"/>
              </a:rPr>
              <a:t>２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5" name="도형 113"/>
          <p:cNvSpPr>
            <a:spLocks/>
          </p:cNvSpPr>
          <p:nvPr/>
        </p:nvSpPr>
        <p:spPr>
          <a:xfrm rot="0">
            <a:off x="2228850" y="6783705"/>
            <a:ext cx="8801735" cy="2037080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스케줄_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등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록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(총괄/팀장)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cheduleAdd_page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cheduleAdd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2517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8800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48082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총괄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팀장 스케쥴 등록 가능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스케쥴 등록 시 필수로 입력 할 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67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등록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취소 버튼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스케쥴 등록 처리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스케쥴 등록을 취소하고 이전 페이지로 이동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251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985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114" descr="C:/Users/admin/AppData/Roaming/PolarisOffice/ETemp/13400_7332616/fImage332487415436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38550" y="3028950"/>
            <a:ext cx="6382385" cy="6553835"/>
          </a:xfrm>
          <a:prstGeom prst="rect"/>
          <a:noFill/>
          <a:ln>
            <a:noFill/>
            <a:prstDash/>
          </a:ln>
        </p:spPr>
      </p:pic>
      <p:sp>
        <p:nvSpPr>
          <p:cNvPr id="11" name="도형 115"/>
          <p:cNvSpPr>
            <a:spLocks/>
          </p:cNvSpPr>
          <p:nvPr/>
        </p:nvSpPr>
        <p:spPr>
          <a:xfrm rot="0">
            <a:off x="4438015" y="4054475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116"/>
          <p:cNvSpPr>
            <a:spLocks/>
          </p:cNvSpPr>
          <p:nvPr/>
        </p:nvSpPr>
        <p:spPr>
          <a:xfrm rot="0">
            <a:off x="5548630" y="4596130"/>
            <a:ext cx="2691765" cy="289115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117"/>
          <p:cNvSpPr>
            <a:spLocks/>
          </p:cNvSpPr>
          <p:nvPr/>
        </p:nvSpPr>
        <p:spPr>
          <a:xfrm rot="0">
            <a:off x="5560695" y="7929880"/>
            <a:ext cx="2688590" cy="57213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119"/>
          <p:cNvSpPr>
            <a:spLocks/>
          </p:cNvSpPr>
          <p:nvPr/>
        </p:nvSpPr>
        <p:spPr>
          <a:xfrm rot="0">
            <a:off x="4438015" y="746506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7205" cy="8880475"/>
            <a:chOff x="641350" y="703580"/>
            <a:chExt cx="17007205" cy="888047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76655" y="82169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8691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2268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스케줄_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수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정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(총괄/팀장)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he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duleAdd_page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cheduleAdd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13016865" y="2089785"/>
          <a:ext cx="4493895" cy="7366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8800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48082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총괄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팀장 스케쥴 수정 가능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스케쥴 수정 시 필수로 입력 할 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367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등록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취소 버튼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스케쥴 등록 처리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 - 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클릭 시 스케쥴 등록을 취소하고 이전 페이지로 이동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251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415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118" descr="C:/Users/admin/AppData/Roaming/PolarisOffice/ETemp/13400_7332616/fImage28526745239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76625" y="3000375"/>
            <a:ext cx="6168390" cy="6350635"/>
          </a:xfrm>
          <a:prstGeom prst="rect"/>
          <a:noFill/>
          <a:ln>
            <a:noFill/>
            <a:prstDash/>
          </a:ln>
        </p:spPr>
      </p:pic>
      <p:sp>
        <p:nvSpPr>
          <p:cNvPr id="11" name="도형 120"/>
          <p:cNvSpPr>
            <a:spLocks/>
          </p:cNvSpPr>
          <p:nvPr/>
        </p:nvSpPr>
        <p:spPr>
          <a:xfrm rot="0">
            <a:off x="4348480" y="3141345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121"/>
          <p:cNvSpPr>
            <a:spLocks/>
          </p:cNvSpPr>
          <p:nvPr/>
        </p:nvSpPr>
        <p:spPr>
          <a:xfrm rot="0">
            <a:off x="4235450" y="752475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122"/>
          <p:cNvSpPr>
            <a:spLocks/>
          </p:cNvSpPr>
          <p:nvPr/>
        </p:nvSpPr>
        <p:spPr>
          <a:xfrm rot="0">
            <a:off x="5071745" y="3825875"/>
            <a:ext cx="3088640" cy="362013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123"/>
          <p:cNvSpPr>
            <a:spLocks/>
          </p:cNvSpPr>
          <p:nvPr/>
        </p:nvSpPr>
        <p:spPr>
          <a:xfrm rot="0">
            <a:off x="5064760" y="7810500"/>
            <a:ext cx="3095625" cy="762635"/>
          </a:xfrm>
          <a:prstGeom prst="rect"/>
          <a:noFill/>
          <a:ln w="0" cap="flat" cmpd="sng">
            <a:solidFill>
              <a:srgbClr val="FF0000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638175" y="321945"/>
            <a:ext cx="17229455" cy="1791335"/>
            <a:chOff x="638175" y="321945"/>
            <a:chExt cx="17229455" cy="1791335"/>
          </a:xfrm>
        </p:grpSpPr>
        <p:sp>
          <p:nvSpPr>
            <p:cNvPr id="3" name="Freeform 3"/>
            <p:cNvSpPr/>
            <p:nvPr/>
          </p:nvSpPr>
          <p:spPr>
            <a:xfrm flipH="false" flipV="false" rot="0">
              <a:off x="638175" y="347345"/>
              <a:ext cx="17229455" cy="1765935"/>
            </a:xfrm>
            <a:custGeom>
              <a:avLst/>
              <a:gdLst/>
              <a:ahLst/>
              <a:cxnLst/>
              <a:rect r="r" b="b" t="t" l="l"/>
              <a:pathLst>
                <a:path h="647795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38690"/>
                  </a:lnTo>
                  <a:cubicBezTo>
                    <a:pt x="4478850" y="643719"/>
                    <a:pt x="4474774" y="647795"/>
                    <a:pt x="4469745" y="647795"/>
                  </a:cubicBezTo>
                  <a:lnTo>
                    <a:pt x="9105" y="647795"/>
                  </a:lnTo>
                  <a:cubicBezTo>
                    <a:pt x="4077" y="647795"/>
                    <a:pt x="0" y="643719"/>
                    <a:pt x="0" y="638690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true"/>
            <p:nvPr/>
          </p:nvSpPr>
          <p:spPr>
            <a:xfrm>
              <a:off x="638175" y="321945"/>
              <a:ext cx="17229455" cy="1791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id="14" name="TextBox 14"/>
          <p:cNvSpPr txBox="1">
            <a:spLocks/>
          </p:cNvSpPr>
          <p:nvPr/>
        </p:nvSpPr>
        <p:spPr>
          <a:xfrm rot="0">
            <a:off x="970915" y="581660"/>
            <a:ext cx="10011410" cy="1134110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5</a:t>
            </a: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요구사항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정의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15" name="AutoShape 15"/>
          <p:cNvCxnSpPr/>
          <p:nvPr/>
        </p:nvCxnSpPr>
        <p:spPr>
          <a:xfrm rot="0">
            <a:off x="1028065" y="1810385"/>
            <a:ext cx="1136650" cy="635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70"/>
          <p:cNvSpPr txBox="1">
            <a:spLocks/>
          </p:cNvSpPr>
          <p:nvPr/>
        </p:nvSpPr>
        <p:spPr>
          <a:xfrm rot="0">
            <a:off x="6858000" y="40005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7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" y="2324100"/>
            <a:ext cx="17240250" cy="7887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38810" y="188595"/>
            <a:ext cx="17006570" cy="1621155"/>
            <a:chOff x="638810" y="188595"/>
            <a:chExt cx="17006570" cy="162115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38810" y="211455"/>
              <a:ext cx="17006570" cy="1597660"/>
            </a:xfrm>
            <a:custGeom>
              <a:gdLst>
                <a:gd fmla="*/ 9105 w 4478851" name="TX0"/>
                <a:gd fmla="*/ 0 h 647796" name="TY0"/>
                <a:gd fmla="*/ 4469745 w 4478851" name="TX1"/>
                <a:gd fmla="*/ 0 h 647796" name="TY1"/>
                <a:gd fmla="*/ 4476183 w 4478851" name="TX2"/>
                <a:gd fmla="*/ 2667 h 647796" name="TY2"/>
                <a:gd fmla="*/ 4478850 w 4478851" name="TX3"/>
                <a:gd fmla="*/ 9105 h 647796" name="TY3"/>
                <a:gd fmla="*/ 4478850 w 4478851" name="TX4"/>
                <a:gd fmla="*/ 638690 h 647796" name="TY4"/>
                <a:gd fmla="*/ 4469745 w 4478851" name="TX5"/>
                <a:gd fmla="*/ 647795 h 647796" name="TY5"/>
                <a:gd fmla="*/ 9105 w 4478851" name="TX6"/>
                <a:gd fmla="*/ 647795 h 647796" name="TY6"/>
                <a:gd fmla="*/ 0 w 4478851" name="TX7"/>
                <a:gd fmla="*/ 638690 h 647796" name="TY7"/>
                <a:gd fmla="*/ 0 w 4478851" name="TX8"/>
                <a:gd fmla="*/ 9105 h 647796" name="TY8"/>
                <a:gd fmla="*/ 9105 w 4478851" name="TX9"/>
                <a:gd fmla="*/ 0 h 647796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647796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38690"/>
                  </a:lnTo>
                  <a:cubicBezTo>
                    <a:pt x="4478850" y="643719"/>
                    <a:pt x="4474774" y="647795"/>
                    <a:pt x="4469745" y="647795"/>
                  </a:cubicBezTo>
                  <a:lnTo>
                    <a:pt x="9105" y="647795"/>
                  </a:lnTo>
                  <a:cubicBezTo>
                    <a:pt x="4077" y="647795"/>
                    <a:pt x="0" y="643719"/>
                    <a:pt x="0" y="638690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38810" y="188595"/>
              <a:ext cx="17006570" cy="1621155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14" name="Rect 0"/>
          <p:cNvSpPr txBox="1">
            <a:spLocks/>
          </p:cNvSpPr>
          <p:nvPr/>
        </p:nvSpPr>
        <p:spPr>
          <a:xfrm rot="0">
            <a:off x="951865" y="429260"/>
            <a:ext cx="10011410" cy="1134110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6</a:t>
            </a: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U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ML -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직원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1009015" y="1581785"/>
            <a:ext cx="1136650" cy="635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8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620" y="1924050"/>
            <a:ext cx="17017365" cy="8230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38810" y="188595"/>
            <a:ext cx="17006570" cy="1621155"/>
            <a:chOff x="638810" y="188595"/>
            <a:chExt cx="17006570" cy="1621155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38810" y="211455"/>
              <a:ext cx="17006570" cy="1597660"/>
            </a:xfrm>
            <a:custGeom>
              <a:gdLst>
                <a:gd fmla="*/ 9105 w 4478851" name="TX0"/>
                <a:gd fmla="*/ 0 h 647796" name="TY0"/>
                <a:gd fmla="*/ 4469745 w 4478851" name="TX1"/>
                <a:gd fmla="*/ 0 h 647796" name="TY1"/>
                <a:gd fmla="*/ 4476183 w 4478851" name="TX2"/>
                <a:gd fmla="*/ 2667 h 647796" name="TY2"/>
                <a:gd fmla="*/ 4478850 w 4478851" name="TX3"/>
                <a:gd fmla="*/ 9105 h 647796" name="TY3"/>
                <a:gd fmla="*/ 4478850 w 4478851" name="TX4"/>
                <a:gd fmla="*/ 638690 h 647796" name="TY4"/>
                <a:gd fmla="*/ 4469745 w 4478851" name="TX5"/>
                <a:gd fmla="*/ 647795 h 647796" name="TY5"/>
                <a:gd fmla="*/ 9105 w 4478851" name="TX6"/>
                <a:gd fmla="*/ 647795 h 647796" name="TY6"/>
                <a:gd fmla="*/ 0 w 4478851" name="TX7"/>
                <a:gd fmla="*/ 638690 h 647796" name="TY7"/>
                <a:gd fmla="*/ 0 w 4478851" name="TX8"/>
                <a:gd fmla="*/ 9105 h 647796" name="TY8"/>
                <a:gd fmla="*/ 9105 w 4478851" name="TX9"/>
                <a:gd fmla="*/ 0 h 647796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647796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38690"/>
                  </a:lnTo>
                  <a:cubicBezTo>
                    <a:pt x="4478850" y="643719"/>
                    <a:pt x="4474774" y="647795"/>
                    <a:pt x="4469745" y="647795"/>
                  </a:cubicBezTo>
                  <a:lnTo>
                    <a:pt x="9105" y="647795"/>
                  </a:lnTo>
                  <a:cubicBezTo>
                    <a:pt x="4077" y="647795"/>
                    <a:pt x="0" y="643719"/>
                    <a:pt x="0" y="638690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38810" y="188595"/>
              <a:ext cx="17006570" cy="1621155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14" name="Rect 0"/>
          <p:cNvSpPr txBox="1">
            <a:spLocks/>
          </p:cNvSpPr>
          <p:nvPr/>
        </p:nvSpPr>
        <p:spPr>
          <a:xfrm rot="0">
            <a:off x="951865" y="429260"/>
            <a:ext cx="10011410" cy="1134110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6</a:t>
            </a: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U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ML -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관리자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1009015" y="1581785"/>
            <a:ext cx="1136650" cy="635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7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605" y="1962150"/>
            <a:ext cx="17086580" cy="8173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350" y="703580"/>
            <a:ext cx="17005935" cy="8879205"/>
            <a:chOff x="641350" y="703580"/>
            <a:chExt cx="17005935" cy="8879205"/>
          </a:xfrm>
        </p:grpSpPr>
        <p:sp>
          <p:nvSpPr>
            <p:cNvPr id="3" name="Freeform 3"/>
            <p:cNvSpPr/>
            <p:nvPr/>
          </p:nvSpPr>
          <p:spPr>
            <a:xfrm flipH="false" flipV="false" rot="0">
              <a:off x="641350" y="703580"/>
              <a:ext cx="17005935" cy="8879205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true"/>
            <p:nvPr/>
          </p:nvSpPr>
          <p:spPr>
            <a:xfrm>
              <a:off x="641350" y="667385"/>
              <a:ext cx="17005935" cy="8915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id="5" name="TextBox 5"/>
          <p:cNvSpPr txBox="true"/>
          <p:nvPr/>
        </p:nvSpPr>
        <p:spPr>
          <a:xfrm rot="0">
            <a:off x="1790065" y="1400810"/>
            <a:ext cx="8477250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팀 소개</a:t>
            </a:r>
          </a:p>
        </p:txBody>
      </p:sp>
      <p:sp>
        <p:nvSpPr>
          <p:cNvPr id="6" name="TextBox 6"/>
          <p:cNvSpPr txBox="true"/>
          <p:nvPr/>
        </p:nvSpPr>
        <p:spPr>
          <a:xfrm rot="0">
            <a:off x="3171190" y="5038725"/>
            <a:ext cx="5714365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팀 명 : 모비딕</a:t>
            </a:r>
          </a:p>
        </p:txBody>
      </p:sp>
      <p:sp>
        <p:nvSpPr>
          <p:cNvPr id="7" name="TextBox 7"/>
          <p:cNvSpPr txBox="true"/>
          <p:nvPr/>
        </p:nvSpPr>
        <p:spPr>
          <a:xfrm rot="0">
            <a:off x="3152140" y="6105525"/>
            <a:ext cx="1198308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999" spc="-107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모비딕은</a:t>
            </a:r>
            <a:r>
              <a:rPr lang="en-US" sz="2999" spc="-107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고래를 잡기 위한 모험 이야기처럼, 우리 팀도 복잡하고 큰 과제를 해결하는 데 도전하는 정신을 담고자 했습니다.</a:t>
            </a:r>
          </a:p>
        </p:txBody>
      </p:sp>
      <p:sp>
        <p:nvSpPr>
          <p:cNvPr id="8" name="AutoShape 8"/>
          <p:cNvSpPr/>
          <p:nvPr/>
        </p:nvSpPr>
        <p:spPr>
          <a:xfrm flipH="true">
            <a:off x="1790065" y="2591435"/>
            <a:ext cx="1136015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id="9" name="AutoShape 9"/>
          <p:cNvSpPr/>
          <p:nvPr/>
        </p:nvSpPr>
        <p:spPr>
          <a:xfrm>
            <a:off x="3171190" y="5878830"/>
            <a:ext cx="11964035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38810" y="321945"/>
            <a:ext cx="17305655" cy="1791970"/>
            <a:chOff x="638810" y="321945"/>
            <a:chExt cx="17305655" cy="179197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38810" y="347345"/>
              <a:ext cx="17305655" cy="1766570"/>
            </a:xfrm>
            <a:custGeom>
              <a:gdLst>
                <a:gd fmla="*/ 9105 w 4478851" name="TX0"/>
                <a:gd fmla="*/ 0 h 647796" name="TY0"/>
                <a:gd fmla="*/ 4469745 w 4478851" name="TX1"/>
                <a:gd fmla="*/ 0 h 647796" name="TY1"/>
                <a:gd fmla="*/ 4476183 w 4478851" name="TX2"/>
                <a:gd fmla="*/ 2667 h 647796" name="TY2"/>
                <a:gd fmla="*/ 4478850 w 4478851" name="TX3"/>
                <a:gd fmla="*/ 9105 h 647796" name="TY3"/>
                <a:gd fmla="*/ 4478850 w 4478851" name="TX4"/>
                <a:gd fmla="*/ 638690 h 647796" name="TY4"/>
                <a:gd fmla="*/ 4469745 w 4478851" name="TX5"/>
                <a:gd fmla="*/ 647795 h 647796" name="TY5"/>
                <a:gd fmla="*/ 9105 w 4478851" name="TX6"/>
                <a:gd fmla="*/ 647795 h 647796" name="TY6"/>
                <a:gd fmla="*/ 0 w 4478851" name="TX7"/>
                <a:gd fmla="*/ 638690 h 647796" name="TY7"/>
                <a:gd fmla="*/ 0 w 4478851" name="TX8"/>
                <a:gd fmla="*/ 9105 h 647796" name="TY8"/>
                <a:gd fmla="*/ 9105 w 4478851" name="TX9"/>
                <a:gd fmla="*/ 0 h 647796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647796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38690"/>
                  </a:lnTo>
                  <a:cubicBezTo>
                    <a:pt x="4478850" y="643719"/>
                    <a:pt x="4474774" y="647795"/>
                    <a:pt x="4469745" y="647795"/>
                  </a:cubicBezTo>
                  <a:lnTo>
                    <a:pt x="9105" y="647795"/>
                  </a:lnTo>
                  <a:cubicBezTo>
                    <a:pt x="4077" y="647795"/>
                    <a:pt x="0" y="643719"/>
                    <a:pt x="0" y="638690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38810" y="321945"/>
              <a:ext cx="17305655" cy="17919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14" name="Rect 0"/>
          <p:cNvSpPr txBox="1">
            <a:spLocks/>
          </p:cNvSpPr>
          <p:nvPr/>
        </p:nvSpPr>
        <p:spPr>
          <a:xfrm rot="0">
            <a:off x="970915" y="581660"/>
            <a:ext cx="10011410" cy="1134110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7</a:t>
            </a: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W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BS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1028065" y="1810385"/>
            <a:ext cx="1136650" cy="635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68"/>
          <p:cNvSpPr txBox="1">
            <a:spLocks/>
          </p:cNvSpPr>
          <p:nvPr/>
        </p:nvSpPr>
        <p:spPr>
          <a:xfrm rot="0">
            <a:off x="6858000" y="40005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0" y="2324100"/>
            <a:ext cx="15602585" cy="7392035"/>
          </a:xfrm>
          <a:prstGeom prst="rect"/>
          <a:noFill/>
        </p:spPr>
      </p:pic>
      <p:sp>
        <p:nvSpPr>
          <p:cNvPr id="18" name="텍스트 상자 72"/>
          <p:cNvSpPr txBox="1">
            <a:spLocks/>
          </p:cNvSpPr>
          <p:nvPr/>
        </p:nvSpPr>
        <p:spPr>
          <a:xfrm rot="0">
            <a:off x="6858000" y="40005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73" descr="C:/Users/admin/AppData/Roaming/PolarisOffice/ETemp/14420_17759664/fImage2003092829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421100" y="2325370"/>
            <a:ext cx="1525270" cy="17538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>
            <a:off x="639445" y="151130"/>
            <a:ext cx="17006570" cy="1487170"/>
            <a:chOff x="639445" y="151130"/>
            <a:chExt cx="17006570" cy="148717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39445" y="170180"/>
              <a:ext cx="17006570" cy="1466215"/>
            </a:xfrm>
            <a:custGeom>
              <a:gdLst>
                <a:gd fmla="*/ 9105 w 4478851" name="TX0"/>
                <a:gd fmla="*/ 0 h 647796" name="TY0"/>
                <a:gd fmla="*/ 4469745 w 4478851" name="TX1"/>
                <a:gd fmla="*/ 0 h 647796" name="TY1"/>
                <a:gd fmla="*/ 4476183 w 4478851" name="TX2"/>
                <a:gd fmla="*/ 2667 h 647796" name="TY2"/>
                <a:gd fmla="*/ 4478850 w 4478851" name="TX3"/>
                <a:gd fmla="*/ 9105 h 647796" name="TY3"/>
                <a:gd fmla="*/ 4478850 w 4478851" name="TX4"/>
                <a:gd fmla="*/ 638690 h 647796" name="TY4"/>
                <a:gd fmla="*/ 4469745 w 4478851" name="TX5"/>
                <a:gd fmla="*/ 647795 h 647796" name="TY5"/>
                <a:gd fmla="*/ 9105 w 4478851" name="TX6"/>
                <a:gd fmla="*/ 647795 h 647796" name="TY6"/>
                <a:gd fmla="*/ 0 w 4478851" name="TX7"/>
                <a:gd fmla="*/ 638690 h 647796" name="TY7"/>
                <a:gd fmla="*/ 0 w 4478851" name="TX8"/>
                <a:gd fmla="*/ 9105 h 647796" name="TY8"/>
                <a:gd fmla="*/ 9105 w 4478851" name="TX9"/>
                <a:gd fmla="*/ 0 h 647796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647796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38690"/>
                  </a:lnTo>
                  <a:cubicBezTo>
                    <a:pt x="4478850" y="643719"/>
                    <a:pt x="4474774" y="647795"/>
                    <a:pt x="4469745" y="647795"/>
                  </a:cubicBezTo>
                  <a:lnTo>
                    <a:pt x="9105" y="647795"/>
                  </a:lnTo>
                  <a:cubicBezTo>
                    <a:pt x="4077" y="647795"/>
                    <a:pt x="0" y="643719"/>
                    <a:pt x="0" y="638690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39445" y="151130"/>
              <a:ext cx="17006570" cy="14871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14" name="Rect 0"/>
          <p:cNvSpPr txBox="1">
            <a:spLocks/>
          </p:cNvSpPr>
          <p:nvPr/>
        </p:nvSpPr>
        <p:spPr>
          <a:xfrm rot="0">
            <a:off x="951865" y="295910"/>
            <a:ext cx="10012045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8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ERD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989965" y="142938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31" descr="C:/Users/admin/AppData/Roaming/PolarisOffice/ETemp/14420_17759664/fImage77935448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90850" y="2038350"/>
            <a:ext cx="11278235" cy="8115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39445" y="322580"/>
            <a:ext cx="17006570" cy="1791970"/>
            <a:chOff x="639445" y="322580"/>
            <a:chExt cx="17006570" cy="179197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39445" y="347980"/>
              <a:ext cx="17006570" cy="1766570"/>
            </a:xfrm>
            <a:custGeom>
              <a:gdLst>
                <a:gd fmla="*/ 9105 w 4478851" name="TX0"/>
                <a:gd fmla="*/ 0 h 647796" name="TY0"/>
                <a:gd fmla="*/ 4469745 w 4478851" name="TX1"/>
                <a:gd fmla="*/ 0 h 647796" name="TY1"/>
                <a:gd fmla="*/ 4476183 w 4478851" name="TX2"/>
                <a:gd fmla="*/ 2667 h 647796" name="TY2"/>
                <a:gd fmla="*/ 4478850 w 4478851" name="TX3"/>
                <a:gd fmla="*/ 9105 h 647796" name="TY3"/>
                <a:gd fmla="*/ 4478850 w 4478851" name="TX4"/>
                <a:gd fmla="*/ 638690 h 647796" name="TY4"/>
                <a:gd fmla="*/ 4469745 w 4478851" name="TX5"/>
                <a:gd fmla="*/ 647795 h 647796" name="TY5"/>
                <a:gd fmla="*/ 9105 w 4478851" name="TX6"/>
                <a:gd fmla="*/ 647795 h 647796" name="TY6"/>
                <a:gd fmla="*/ 0 w 4478851" name="TX7"/>
                <a:gd fmla="*/ 638690 h 647796" name="TY7"/>
                <a:gd fmla="*/ 0 w 4478851" name="TX8"/>
                <a:gd fmla="*/ 9105 h 647796" name="TY8"/>
                <a:gd fmla="*/ 9105 w 4478851" name="TX9"/>
                <a:gd fmla="*/ 0 h 647796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647796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38690"/>
                  </a:lnTo>
                  <a:cubicBezTo>
                    <a:pt x="4478850" y="643719"/>
                    <a:pt x="4474774" y="647795"/>
                    <a:pt x="4469745" y="647795"/>
                  </a:cubicBezTo>
                  <a:lnTo>
                    <a:pt x="9105" y="647795"/>
                  </a:lnTo>
                  <a:cubicBezTo>
                    <a:pt x="4077" y="647795"/>
                    <a:pt x="0" y="643719"/>
                    <a:pt x="0" y="638690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39445" y="322580"/>
              <a:ext cx="17006570" cy="17919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14" name="Rect 0"/>
          <p:cNvSpPr txBox="1">
            <a:spLocks/>
          </p:cNvSpPr>
          <p:nvPr/>
        </p:nvSpPr>
        <p:spPr>
          <a:xfrm rot="0">
            <a:off x="970915" y="581660"/>
            <a:ext cx="10011410" cy="1134110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8</a:t>
            </a: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테이블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정의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1028065" y="1810385"/>
            <a:ext cx="1136650" cy="635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01"/>
          <p:cNvSpPr txBox="1">
            <a:spLocks/>
          </p:cNvSpPr>
          <p:nvPr/>
        </p:nvSpPr>
        <p:spPr>
          <a:xfrm rot="0">
            <a:off x="6858000" y="40005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03"/>
          <p:cNvSpPr txBox="1">
            <a:spLocks/>
          </p:cNvSpPr>
          <p:nvPr/>
        </p:nvSpPr>
        <p:spPr>
          <a:xfrm rot="0">
            <a:off x="6858000" y="40005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24" descr="C:/Users/admin/AppData/Roaming/PolarisOffice/ETemp/14420_17759664/fImage14599441460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145" y="2495550"/>
            <a:ext cx="8492490" cy="3963035"/>
          </a:xfrm>
          <a:prstGeom prst="rect"/>
          <a:noFill/>
        </p:spPr>
      </p:pic>
      <p:pic>
        <p:nvPicPr>
          <p:cNvPr id="20" name="그림 25" descr="C:/Users/admin/AppData/Roaming/PolarisOffice/ETemp/14420_17759664/fImage17843442390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62795" y="2495550"/>
            <a:ext cx="7978140" cy="3963035"/>
          </a:xfrm>
          <a:prstGeom prst="rect"/>
          <a:noFill/>
        </p:spPr>
      </p:pic>
      <p:pic>
        <p:nvPicPr>
          <p:cNvPr id="21" name="그림 26" descr="C:/Users/admin/AppData/Roaming/PolarisOffice/ETemp/14420_17759664/fImage14599443153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145" y="6743700"/>
            <a:ext cx="8549640" cy="3467735"/>
          </a:xfrm>
          <a:prstGeom prst="rect"/>
          <a:noFill/>
        </p:spPr>
      </p:pic>
      <p:pic>
        <p:nvPicPr>
          <p:cNvPr id="22" name="그림 27" descr="C:/Users/admin/AppData/Roaming/PolarisOffice/ETemp/14420_17759664/fImage1611044429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62795" y="6743700"/>
            <a:ext cx="7920990" cy="35248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39445" y="322580"/>
            <a:ext cx="17006570" cy="1791970"/>
            <a:chOff x="639445" y="322580"/>
            <a:chExt cx="17006570" cy="179197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39445" y="347980"/>
              <a:ext cx="17006570" cy="1766570"/>
            </a:xfrm>
            <a:custGeom>
              <a:gdLst>
                <a:gd fmla="*/ 9105 w 4478851" name="TX0"/>
                <a:gd fmla="*/ 0 h 647796" name="TY0"/>
                <a:gd fmla="*/ 4469745 w 4478851" name="TX1"/>
                <a:gd fmla="*/ 0 h 647796" name="TY1"/>
                <a:gd fmla="*/ 4476183 w 4478851" name="TX2"/>
                <a:gd fmla="*/ 2667 h 647796" name="TY2"/>
                <a:gd fmla="*/ 4478850 w 4478851" name="TX3"/>
                <a:gd fmla="*/ 9105 h 647796" name="TY3"/>
                <a:gd fmla="*/ 4478850 w 4478851" name="TX4"/>
                <a:gd fmla="*/ 638690 h 647796" name="TY4"/>
                <a:gd fmla="*/ 4469745 w 4478851" name="TX5"/>
                <a:gd fmla="*/ 647795 h 647796" name="TY5"/>
                <a:gd fmla="*/ 9105 w 4478851" name="TX6"/>
                <a:gd fmla="*/ 647795 h 647796" name="TY6"/>
                <a:gd fmla="*/ 0 w 4478851" name="TX7"/>
                <a:gd fmla="*/ 638690 h 647796" name="TY7"/>
                <a:gd fmla="*/ 0 w 4478851" name="TX8"/>
                <a:gd fmla="*/ 9105 h 647796" name="TY8"/>
                <a:gd fmla="*/ 9105 w 4478851" name="TX9"/>
                <a:gd fmla="*/ 0 h 647796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647796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38690"/>
                  </a:lnTo>
                  <a:cubicBezTo>
                    <a:pt x="4478850" y="643719"/>
                    <a:pt x="4474774" y="647795"/>
                    <a:pt x="4469745" y="647795"/>
                  </a:cubicBezTo>
                  <a:lnTo>
                    <a:pt x="9105" y="647795"/>
                  </a:lnTo>
                  <a:cubicBezTo>
                    <a:pt x="4077" y="647795"/>
                    <a:pt x="0" y="643719"/>
                    <a:pt x="0" y="638690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39445" y="322580"/>
              <a:ext cx="17006570" cy="17919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14" name="Rect 0"/>
          <p:cNvSpPr txBox="1">
            <a:spLocks/>
          </p:cNvSpPr>
          <p:nvPr/>
        </p:nvSpPr>
        <p:spPr>
          <a:xfrm rot="0">
            <a:off x="970915" y="581660"/>
            <a:ext cx="10011410" cy="1134110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8</a:t>
            </a: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테이블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정의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1028065" y="1810385"/>
            <a:ext cx="1136650" cy="635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05"/>
          <p:cNvSpPr txBox="1">
            <a:spLocks/>
          </p:cNvSpPr>
          <p:nvPr/>
        </p:nvSpPr>
        <p:spPr>
          <a:xfrm rot="0">
            <a:off x="6858000" y="40005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07"/>
          <p:cNvSpPr txBox="1">
            <a:spLocks/>
          </p:cNvSpPr>
          <p:nvPr/>
        </p:nvSpPr>
        <p:spPr>
          <a:xfrm rot="0">
            <a:off x="6858000" y="40005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0895" y="2533650"/>
            <a:ext cx="7978140" cy="3201035"/>
          </a:xfrm>
          <a:prstGeom prst="rect"/>
          <a:noFill/>
        </p:spPr>
      </p:pic>
      <p:pic>
        <p:nvPicPr>
          <p:cNvPr id="21" name="그림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0895" y="6210300"/>
            <a:ext cx="7940040" cy="3524885"/>
          </a:xfrm>
          <a:prstGeom prst="rect"/>
          <a:noFill/>
        </p:spPr>
      </p:pic>
      <p:sp>
        <p:nvSpPr>
          <p:cNvPr id="22" name="텍스트 상자 1"/>
          <p:cNvSpPr txBox="1">
            <a:spLocks/>
          </p:cNvSpPr>
          <p:nvPr/>
        </p:nvSpPr>
        <p:spPr>
          <a:xfrm rot="0">
            <a:off x="6858000" y="40005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2" descr="C:/Users/admin/AppData/Roaming/PolarisOffice/ETemp/8240_9892752/fImage110090467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9940" y="2539365"/>
            <a:ext cx="8465185" cy="7185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350" y="3906520"/>
            <a:ext cx="17005935" cy="2473325"/>
            <a:chOff x="641350" y="3906520"/>
            <a:chExt cx="17005935" cy="2473325"/>
          </a:xfrm>
        </p:grpSpPr>
        <p:sp>
          <p:nvSpPr>
            <p:cNvPr id="3" name="Freeform 3"/>
            <p:cNvSpPr/>
            <p:nvPr/>
          </p:nvSpPr>
          <p:spPr>
            <a:xfrm flipH="false" flipV="false" rot="0">
              <a:off x="641350" y="3906520"/>
              <a:ext cx="17005935" cy="2473325"/>
            </a:xfrm>
            <a:custGeom>
              <a:avLst/>
              <a:gdLst/>
              <a:ahLst/>
              <a:cxnLst/>
              <a:rect r="r" b="b" t="t" l="l"/>
              <a:pathLst>
                <a:path h="651432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42327"/>
                  </a:lnTo>
                  <a:cubicBezTo>
                    <a:pt x="4478850" y="647356"/>
                    <a:pt x="4474774" y="651432"/>
                    <a:pt x="4469745" y="651432"/>
                  </a:cubicBezTo>
                  <a:lnTo>
                    <a:pt x="9105" y="651432"/>
                  </a:lnTo>
                  <a:cubicBezTo>
                    <a:pt x="4077" y="651432"/>
                    <a:pt x="0" y="647356"/>
                    <a:pt x="0" y="642327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true"/>
            <p:nvPr/>
          </p:nvSpPr>
          <p:spPr>
            <a:xfrm>
              <a:off x="641350" y="3870325"/>
              <a:ext cx="17005935" cy="2509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id="5" name="TextBox 5"/>
          <p:cNvSpPr txBox="true"/>
          <p:nvPr/>
        </p:nvSpPr>
        <p:spPr>
          <a:xfrm rot="0">
            <a:off x="4138930" y="4241165"/>
            <a:ext cx="1001077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질문 및 답변</a:t>
            </a:r>
          </a:p>
        </p:txBody>
      </p:sp>
      <p:sp>
        <p:nvSpPr>
          <p:cNvPr id="6" name="TextBox 6"/>
          <p:cNvSpPr txBox="true"/>
          <p:nvPr/>
        </p:nvSpPr>
        <p:spPr>
          <a:xfrm rot="0">
            <a:off x="6822440" y="5480050"/>
            <a:ext cx="4642485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궁금한 사항을 질문해 주세요.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true"/>
          <p:nvPr/>
        </p:nvSpPr>
        <p:spPr>
          <a:xfrm rot="0">
            <a:off x="4138930" y="4241165"/>
            <a:ext cx="1001077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Thank you</a:t>
            </a:r>
          </a:p>
        </p:txBody>
      </p:sp>
      <p:sp>
        <p:nvSpPr>
          <p:cNvPr id="3" name="TextBox 3"/>
          <p:cNvSpPr txBox="true"/>
          <p:nvPr/>
        </p:nvSpPr>
        <p:spPr>
          <a:xfrm rot="0">
            <a:off x="6822440" y="5480050"/>
            <a:ext cx="4642485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감사합니다.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>
          <a:xfrm rot="0">
            <a:off x="641350" y="648335"/>
            <a:ext cx="17006570" cy="8916035"/>
            <a:chOff x="641350" y="648335"/>
            <a:chExt cx="17006570" cy="8916035"/>
          </a:xfrm>
        </p:grpSpPr>
        <p:sp>
          <p:nvSpPr>
            <p:cNvPr id="3" name="Freeform 3"/>
            <p:cNvSpPr>
              <a:spLocks/>
            </p:cNvSpPr>
            <p:nvPr/>
          </p:nvSpPr>
          <p:spPr>
            <a:xfrm rot="0">
              <a:off x="641350" y="684530"/>
              <a:ext cx="17006570" cy="8879840"/>
            </a:xfrm>
            <a:custGeom>
              <a:gdLst>
                <a:gd fmla="*/ 9105 w 4478851" name="TX0"/>
                <a:gd fmla="*/ 0 h 2338612" name="TY0"/>
                <a:gd fmla="*/ 4469745 w 4478851" name="TX1"/>
                <a:gd fmla="*/ 0 h 2338612" name="TY1"/>
                <a:gd fmla="*/ 4476183 w 4478851" name="TX2"/>
                <a:gd fmla="*/ 2667 h 2338612" name="TY2"/>
                <a:gd fmla="*/ 4478850 w 4478851" name="TX3"/>
                <a:gd fmla="*/ 9105 h 2338612" name="TY3"/>
                <a:gd fmla="*/ 4478850 w 4478851" name="TX4"/>
                <a:gd fmla="*/ 2329505 h 2338612" name="TY4"/>
                <a:gd fmla="*/ 4469745 w 4478851" name="TX5"/>
                <a:gd fmla="*/ 2338611 h 2338612" name="TY5"/>
                <a:gd fmla="*/ 9105 w 4478851" name="TX6"/>
                <a:gd fmla="*/ 2338611 h 2338612" name="TY6"/>
                <a:gd fmla="*/ 0 w 4478851" name="TX7"/>
                <a:gd fmla="*/ 2329505 h 2338612" name="TY7"/>
                <a:gd fmla="*/ 0 w 4478851" name="TX8"/>
                <a:gd fmla="*/ 9105 h 2338612" name="TY8"/>
                <a:gd fmla="*/ 9105 w 4478851" name="TX9"/>
                <a:gd fmla="*/ 0 h 2338612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2338612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TextBox 4"/>
            <p:cNvSpPr txBox="1">
              <a:spLocks/>
            </p:cNvSpPr>
            <p:nvPr/>
          </p:nvSpPr>
          <p:spPr>
            <a:xfrm rot="0">
              <a:off x="641350" y="648335"/>
              <a:ext cx="17006570" cy="8916035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5" name="TextBox 5"/>
          <p:cNvSpPr txBox="true"/>
          <p:nvPr/>
        </p:nvSpPr>
        <p:spPr>
          <a:xfrm rot="0">
            <a:off x="1790065" y="1400810"/>
            <a:ext cx="8477250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팀 소개</a:t>
            </a:r>
          </a:p>
        </p:txBody>
      </p:sp>
      <p:sp>
        <p:nvSpPr>
          <p:cNvPr id="6" name="AutoShape 6"/>
          <p:cNvSpPr/>
          <p:nvPr/>
        </p:nvSpPr>
        <p:spPr>
          <a:xfrm flipH="true">
            <a:off x="1790065" y="2591435"/>
            <a:ext cx="1136015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id="21" name="도형 82"/>
          <p:cNvSpPr>
            <a:spLocks/>
          </p:cNvSpPr>
          <p:nvPr/>
        </p:nvSpPr>
        <p:spPr>
          <a:xfrm rot="0">
            <a:off x="2057400" y="4171950"/>
            <a:ext cx="3086735" cy="934085"/>
          </a:xfrm>
          <a:prstGeom prst="roundRect"/>
          <a:solidFill>
            <a:schemeClr val="bg1">
              <a:lumMod val="8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86"/>
          <p:cNvSpPr>
            <a:spLocks/>
          </p:cNvSpPr>
          <p:nvPr/>
        </p:nvSpPr>
        <p:spPr>
          <a:xfrm rot="0">
            <a:off x="5786755" y="4167505"/>
            <a:ext cx="3086735" cy="934085"/>
          </a:xfrm>
          <a:prstGeom prst="roundRect"/>
          <a:solidFill>
            <a:schemeClr val="bg1">
              <a:lumMod val="8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87"/>
          <p:cNvSpPr>
            <a:spLocks/>
          </p:cNvSpPr>
          <p:nvPr/>
        </p:nvSpPr>
        <p:spPr>
          <a:xfrm rot="0">
            <a:off x="9482455" y="4167505"/>
            <a:ext cx="3086735" cy="934085"/>
          </a:xfrm>
          <a:prstGeom prst="roundRect"/>
          <a:solidFill>
            <a:schemeClr val="bg1">
              <a:lumMod val="8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88"/>
          <p:cNvSpPr>
            <a:spLocks/>
          </p:cNvSpPr>
          <p:nvPr/>
        </p:nvSpPr>
        <p:spPr>
          <a:xfrm rot="0">
            <a:off x="13315950" y="4171950"/>
            <a:ext cx="3086735" cy="934085"/>
          </a:xfrm>
          <a:prstGeom prst="roundRect"/>
          <a:solidFill>
            <a:schemeClr val="bg1">
              <a:lumMod val="8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TextBox 17"/>
          <p:cNvSpPr txBox="1">
            <a:spLocks/>
          </p:cNvSpPr>
          <p:nvPr/>
        </p:nvSpPr>
        <p:spPr>
          <a:xfrm rot="0">
            <a:off x="2056765" y="4439285"/>
            <a:ext cx="3032125" cy="40830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212"/>
              </a:lnSpc>
              <a:spcBef>
                <a:spcPct val="0"/>
              </a:spcBef>
              <a:buFontTx/>
              <a:buNone/>
            </a:pPr>
            <a:r>
              <a:rPr lang="en-US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유영근  |  팀장</a:t>
            </a:r>
            <a:endParaRPr lang="ko-KR" altLang="en-US" sz="2700" b="1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sp>
        <p:nvSpPr>
          <p:cNvPr id="18" name="TextBox 18"/>
          <p:cNvSpPr txBox="1">
            <a:spLocks/>
          </p:cNvSpPr>
          <p:nvPr/>
        </p:nvSpPr>
        <p:spPr>
          <a:xfrm rot="0">
            <a:off x="5797550" y="4439285"/>
            <a:ext cx="3032125" cy="40830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212"/>
              </a:lnSpc>
              <a:spcBef>
                <a:spcPct val="0"/>
              </a:spcBef>
              <a:buFontTx/>
              <a:buNone/>
            </a:pPr>
            <a:r>
              <a:rPr lang="en-US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박현재  |  부팀장</a:t>
            </a:r>
            <a:endParaRPr lang="ko-KR" altLang="en-US" sz="2700" b="1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sp>
        <p:nvSpPr>
          <p:cNvPr id="19" name="TextBox 19"/>
          <p:cNvSpPr txBox="1">
            <a:spLocks/>
          </p:cNvSpPr>
          <p:nvPr/>
        </p:nvSpPr>
        <p:spPr>
          <a:xfrm rot="0">
            <a:off x="9424035" y="4439285"/>
            <a:ext cx="3032125" cy="40830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212"/>
              </a:lnSpc>
              <a:spcBef>
                <a:spcPct val="0"/>
              </a:spcBef>
              <a:buFontTx/>
              <a:buNone/>
            </a:pPr>
            <a:r>
              <a:rPr lang="en-US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조현우</a:t>
            </a:r>
            <a:r>
              <a:rPr lang="ko-KR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</a:t>
            </a:r>
            <a:r>
              <a:rPr lang="en-US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ㅣ</a:t>
            </a:r>
            <a:r>
              <a:rPr lang="ko-KR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</a:t>
            </a:r>
            <a:r>
              <a:rPr lang="ko-KR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</a:t>
            </a:r>
            <a:r>
              <a:rPr lang="en-US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팀원</a:t>
            </a:r>
            <a:endParaRPr lang="ko-KR" altLang="en-US" sz="2700" b="1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sp>
        <p:nvSpPr>
          <p:cNvPr id="20" name="TextBox 20"/>
          <p:cNvSpPr txBox="1">
            <a:spLocks/>
          </p:cNvSpPr>
          <p:nvPr/>
        </p:nvSpPr>
        <p:spPr>
          <a:xfrm rot="0">
            <a:off x="13316585" y="4439285"/>
            <a:ext cx="3032125" cy="40830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ctr">
              <a:lnSpc>
                <a:spcPts val="3212"/>
              </a:lnSpc>
              <a:spcBef>
                <a:spcPct val="0"/>
              </a:spcBef>
              <a:buFontTx/>
              <a:buNone/>
            </a:pPr>
            <a:r>
              <a:rPr lang="en-US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이성하</a:t>
            </a:r>
            <a:r>
              <a:rPr lang="ko-KR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</a:t>
            </a:r>
            <a:r>
              <a:rPr lang="en-US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ㅣ</a:t>
            </a:r>
            <a:r>
              <a:rPr lang="ko-KR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en-US" sz="2700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팀원</a:t>
            </a:r>
            <a:endParaRPr lang="ko-KR" altLang="en-US" sz="2700" b="1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sp>
        <p:nvSpPr>
          <p:cNvPr id="25" name="텍스트 상자 94"/>
          <p:cNvSpPr txBox="1">
            <a:spLocks/>
          </p:cNvSpPr>
          <p:nvPr/>
        </p:nvSpPr>
        <p:spPr>
          <a:xfrm rot="0">
            <a:off x="1981200" y="5429250"/>
            <a:ext cx="3391535" cy="193802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팀</a:t>
            </a:r>
            <a:r>
              <a:rPr lang="ko-KR" sz="2400" b="1">
                <a:latin typeface="맑은 고딕" charset="0"/>
                <a:ea typeface="맑은 고딕" charset="0"/>
              </a:rPr>
              <a:t> </a:t>
            </a:r>
            <a:r>
              <a:rPr sz="2400" b="1">
                <a:latin typeface="맑은 고딕" charset="0"/>
                <a:ea typeface="맑은 고딕" charset="0"/>
              </a:rPr>
              <a:t>리</a:t>
            </a:r>
            <a:r>
              <a:rPr lang="ko-KR" sz="2400" b="1">
                <a:latin typeface="맑은 고딕" charset="0"/>
                <a:ea typeface="맑은 고딕" charset="0"/>
              </a:rPr>
              <a:t>더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2400" b="0">
                <a:latin typeface="맑은 고딕" charset="0"/>
                <a:ea typeface="맑은 고딕" charset="0"/>
              </a:rPr>
              <a:t>총괄 및 </a:t>
            </a:r>
            <a:r>
              <a:rPr lang="ko-KR" sz="2400" b="0">
                <a:latin typeface="맑은 고딕" charset="0"/>
                <a:ea typeface="맑은 고딕" charset="0"/>
              </a:rPr>
              <a:t>프로젝</a:t>
            </a:r>
            <a:r>
              <a:rPr lang="ko-KR" sz="2400" b="0">
                <a:latin typeface="맑은 고딕" charset="0"/>
                <a:ea typeface="맑은 고딕" charset="0"/>
              </a:rPr>
              <a:t>트 </a:t>
            </a:r>
            <a:r>
              <a:rPr lang="ko-KR" sz="2400" b="0">
                <a:latin typeface="맑은 고딕" charset="0"/>
                <a:ea typeface="맑은 고딕" charset="0"/>
              </a:rPr>
              <a:t>관</a:t>
            </a:r>
            <a:r>
              <a:rPr lang="ko-KR" sz="2400" b="0">
                <a:latin typeface="맑은 고딕" charset="0"/>
                <a:ea typeface="맑은 고딕" charset="0"/>
              </a:rPr>
              <a:t>리,</a:t>
            </a:r>
            <a:endParaRPr lang="ko-KR" altLang="en-US" sz="2400" b="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2400" b="0">
                <a:latin typeface="맑은 고딕" charset="0"/>
                <a:ea typeface="맑은 고딕" charset="0"/>
              </a:rPr>
              <a:t>시스템 및 </a:t>
            </a:r>
            <a:r>
              <a:rPr lang="ko-KR" sz="2400" b="0">
                <a:latin typeface="맑은 고딕" charset="0"/>
                <a:ea typeface="맑은 고딕" charset="0"/>
              </a:rPr>
              <a:t>서비</a:t>
            </a:r>
            <a:r>
              <a:rPr lang="ko-KR" sz="2400" b="0">
                <a:latin typeface="맑은 고딕" charset="0"/>
                <a:ea typeface="맑은 고딕" charset="0"/>
              </a:rPr>
              <a:t>스 </a:t>
            </a:r>
            <a:r>
              <a:rPr lang="ko-KR" sz="2400" b="0">
                <a:latin typeface="맑은 고딕" charset="0"/>
                <a:ea typeface="맑은 고딕" charset="0"/>
              </a:rPr>
              <a:t>구</a:t>
            </a:r>
            <a:r>
              <a:rPr lang="ko-KR" sz="2400" b="0">
                <a:latin typeface="맑은 고딕" charset="0"/>
                <a:ea typeface="맑은 고딕" charset="0"/>
              </a:rPr>
              <a:t>조,</a:t>
            </a:r>
            <a:r>
              <a:rPr lang="ko-KR" sz="2400" b="0">
                <a:latin typeface="맑은 고딕" charset="0"/>
                <a:ea typeface="맑은 고딕" charset="0"/>
              </a:rPr>
              <a:t> 화</a:t>
            </a:r>
            <a:r>
              <a:rPr lang="ko-KR" sz="2400" b="0">
                <a:latin typeface="맑은 고딕" charset="0"/>
                <a:ea typeface="맑은 고딕" charset="0"/>
              </a:rPr>
              <a:t>면 </a:t>
            </a:r>
            <a:r>
              <a:rPr lang="ko-KR" sz="2400" b="0">
                <a:latin typeface="맑은 고딕" charset="0"/>
                <a:ea typeface="맑은 고딕" charset="0"/>
              </a:rPr>
              <a:t>흐</a:t>
            </a:r>
            <a:r>
              <a:rPr lang="ko-KR" sz="2400" b="0">
                <a:latin typeface="맑은 고딕" charset="0"/>
                <a:ea typeface="맑은 고딕" charset="0"/>
              </a:rPr>
              <a:t>름 </a:t>
            </a:r>
            <a:r>
              <a:rPr lang="ko-KR" sz="2400" b="0">
                <a:latin typeface="맑은 고딕" charset="0"/>
                <a:ea typeface="맑은 고딕" charset="0"/>
              </a:rPr>
              <a:t>설</a:t>
            </a:r>
            <a:r>
              <a:rPr lang="ko-KR" sz="2400" b="0">
                <a:latin typeface="맑은 고딕" charset="0"/>
                <a:ea typeface="맑은 고딕" charset="0"/>
              </a:rPr>
              <a:t>계</a:t>
            </a:r>
            <a:endParaRPr lang="ko-KR" altLang="en-US" sz="2400" b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95"/>
          <p:cNvSpPr txBox="1">
            <a:spLocks/>
          </p:cNvSpPr>
          <p:nvPr/>
        </p:nvSpPr>
        <p:spPr>
          <a:xfrm rot="0">
            <a:off x="5486400" y="5386705"/>
            <a:ext cx="3658235" cy="193802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프론트엔</a:t>
            </a:r>
            <a:r>
              <a:rPr lang="ko-KR" sz="2400" b="1">
                <a:latin typeface="맑은 고딕" charset="0"/>
                <a:ea typeface="맑은 고딕" charset="0"/>
              </a:rPr>
              <a:t>드 </a:t>
            </a:r>
            <a:r>
              <a:rPr lang="ko-KR" sz="2400" b="1">
                <a:latin typeface="맑은 고딕" charset="0"/>
                <a:ea typeface="맑은 고딕" charset="0"/>
              </a:rPr>
              <a:t>담</a:t>
            </a:r>
            <a:r>
              <a:rPr lang="ko-KR" sz="2400" b="1">
                <a:latin typeface="맑은 고딕" charset="0"/>
                <a:ea typeface="맑은 고딕" charset="0"/>
              </a:rPr>
              <a:t>당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2400" b="0">
                <a:latin typeface="맑은 고딕" charset="0"/>
                <a:ea typeface="맑은 고딕" charset="0"/>
              </a:rPr>
              <a:t>J</a:t>
            </a:r>
            <a:r>
              <a:rPr lang="ko-KR" sz="2400" b="0">
                <a:latin typeface="맑은 고딕" charset="0"/>
                <a:ea typeface="맑은 고딕" charset="0"/>
              </a:rPr>
              <a:t>SP 기</a:t>
            </a:r>
            <a:r>
              <a:rPr lang="ko-KR" sz="2400" b="0">
                <a:latin typeface="맑은 고딕" charset="0"/>
                <a:ea typeface="맑은 고딕" charset="0"/>
              </a:rPr>
              <a:t>반 </a:t>
            </a:r>
            <a:r>
              <a:rPr lang="ko-KR" sz="2400" b="0">
                <a:latin typeface="맑은 고딕" charset="0"/>
                <a:ea typeface="맑은 고딕" charset="0"/>
              </a:rPr>
              <a:t>UI 개</a:t>
            </a:r>
            <a:r>
              <a:rPr lang="ko-KR" sz="2400" b="0">
                <a:latin typeface="맑은 고딕" charset="0"/>
                <a:ea typeface="맑은 고딕" charset="0"/>
              </a:rPr>
              <a:t>발,</a:t>
            </a:r>
            <a:r>
              <a:rPr lang="ko-KR" sz="2400" b="0">
                <a:latin typeface="맑은 고딕" charset="0"/>
                <a:ea typeface="맑은 고딕" charset="0"/>
              </a:rPr>
              <a:t> 디자</a:t>
            </a:r>
            <a:r>
              <a:rPr lang="ko-KR" sz="2400" b="0">
                <a:latin typeface="맑은 고딕" charset="0"/>
                <a:ea typeface="맑은 고딕" charset="0"/>
              </a:rPr>
              <a:t>인</a:t>
            </a:r>
            <a:endParaRPr lang="ko-KR" altLang="en-US" sz="2400" b="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2400" b="0">
                <a:latin typeface="맑은 고딕" charset="0"/>
                <a:ea typeface="맑은 고딕" charset="0"/>
              </a:rPr>
              <a:t>메인 </a:t>
            </a:r>
            <a:r>
              <a:rPr lang="ko-KR" sz="2400" b="0">
                <a:latin typeface="맑은 고딕" charset="0"/>
                <a:ea typeface="맑은 고딕" charset="0"/>
              </a:rPr>
              <a:t>대시보</a:t>
            </a:r>
            <a:r>
              <a:rPr lang="ko-KR" sz="2400" b="0">
                <a:latin typeface="맑은 고딕" charset="0"/>
                <a:ea typeface="맑은 고딕" charset="0"/>
              </a:rPr>
              <a:t>드 및 각 </a:t>
            </a:r>
            <a:r>
              <a:rPr lang="ko-KR" sz="2400" b="0">
                <a:latin typeface="맑은 고딕" charset="0"/>
                <a:ea typeface="맑은 고딕" charset="0"/>
              </a:rPr>
              <a:t>기</a:t>
            </a:r>
            <a:r>
              <a:rPr lang="ko-KR" sz="2400" b="0">
                <a:latin typeface="맑은 고딕" charset="0"/>
                <a:ea typeface="맑은 고딕" charset="0"/>
              </a:rPr>
              <a:t>능 </a:t>
            </a:r>
            <a:r>
              <a:rPr lang="ko-KR" sz="2400" b="0">
                <a:latin typeface="맑은 고딕" charset="0"/>
                <a:ea typeface="맑은 고딕" charset="0"/>
              </a:rPr>
              <a:t>페이</a:t>
            </a:r>
            <a:r>
              <a:rPr lang="ko-KR" sz="2400" b="0">
                <a:latin typeface="맑은 고딕" charset="0"/>
                <a:ea typeface="맑은 고딕" charset="0"/>
              </a:rPr>
              <a:t>지 </a:t>
            </a:r>
            <a:r>
              <a:rPr lang="ko-KR" sz="2400" b="0">
                <a:latin typeface="맑은 고딕" charset="0"/>
                <a:ea typeface="맑은 고딕" charset="0"/>
              </a:rPr>
              <a:t>시각</a:t>
            </a:r>
            <a:r>
              <a:rPr lang="ko-KR" sz="2400" b="0">
                <a:latin typeface="맑은 고딕" charset="0"/>
                <a:ea typeface="맑은 고딕" charset="0"/>
              </a:rPr>
              <a:t>화</a:t>
            </a:r>
            <a:endParaRPr lang="ko-KR" altLang="en-US" sz="2400" b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96"/>
          <p:cNvSpPr txBox="1">
            <a:spLocks/>
          </p:cNvSpPr>
          <p:nvPr/>
        </p:nvSpPr>
        <p:spPr>
          <a:xfrm rot="0">
            <a:off x="9406255" y="5386705"/>
            <a:ext cx="3391535" cy="5854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endParaRPr lang="ko-KR" altLang="en-US" sz="32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97"/>
          <p:cNvSpPr txBox="1">
            <a:spLocks/>
          </p:cNvSpPr>
          <p:nvPr/>
        </p:nvSpPr>
        <p:spPr>
          <a:xfrm>
            <a:off x="13030200" y="5420360"/>
            <a:ext cx="3754120" cy="193802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sz="2400" b="1">
                <a:latin typeface="맑은 고딕" charset="0"/>
                <a:ea typeface="맑은 고딕" charset="0"/>
              </a:rPr>
              <a:t>DB 설계 담당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2400" b="0">
                <a:latin typeface="맑은 고딕" charset="0"/>
                <a:ea typeface="맑은 고딕" charset="0"/>
              </a:rPr>
              <a:t>ERD 설계 및 테이블 정의,</a:t>
            </a:r>
            <a:endParaRPr lang="ko-KR" altLang="en-US" sz="2400" b="0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lang="ko-KR" sz="2400" b="0">
                <a:latin typeface="맑은 고딕" charset="0"/>
                <a:ea typeface="맑은 고딕" charset="0"/>
              </a:rPr>
              <a:t>Oracle DB 구축 및 쿼리 작성</a:t>
            </a:r>
            <a:endParaRPr lang="ko-KR" altLang="en-US" sz="2400" b="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98"/>
          <p:cNvSpPr txBox="1">
            <a:spLocks/>
          </p:cNvSpPr>
          <p:nvPr/>
        </p:nvSpPr>
        <p:spPr>
          <a:xfrm rot="0">
            <a:off x="9429750" y="5396865"/>
            <a:ext cx="3410585" cy="230695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2400" b="1">
                <a:latin typeface="맑은 고딕" charset="0"/>
                <a:ea typeface="맑은 고딕" charset="0"/>
              </a:rPr>
              <a:t>백엔</a:t>
            </a:r>
            <a:r>
              <a:rPr lang="ko-KR" sz="2400" b="1">
                <a:latin typeface="맑은 고딕" charset="0"/>
                <a:ea typeface="맑은 고딕" charset="0"/>
              </a:rPr>
              <a:t>드 </a:t>
            </a:r>
            <a:r>
              <a:rPr lang="ko-KR" sz="2400" b="1">
                <a:latin typeface="맑은 고딕" charset="0"/>
                <a:ea typeface="맑은 고딕" charset="0"/>
              </a:rPr>
              <a:t>담</a:t>
            </a:r>
            <a:r>
              <a:rPr lang="ko-KR" sz="2400" b="1">
                <a:latin typeface="맑은 고딕" charset="0"/>
                <a:ea typeface="맑은 고딕" charset="0"/>
              </a:rPr>
              <a:t>당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2400" b="0">
                <a:latin typeface="맑은 고딕" charset="0"/>
                <a:ea typeface="맑은 고딕" charset="0"/>
              </a:rPr>
              <a:t>S</a:t>
            </a:r>
            <a:r>
              <a:rPr sz="2400" b="0">
                <a:latin typeface="맑은 고딕" charset="0"/>
                <a:ea typeface="맑은 고딕" charset="0"/>
              </a:rPr>
              <a:t>pring Boot 기</a:t>
            </a:r>
            <a:r>
              <a:rPr lang="ko-KR" sz="2400" b="0">
                <a:latin typeface="맑은 고딕" charset="0"/>
                <a:ea typeface="맑은 고딕" charset="0"/>
              </a:rPr>
              <a:t>반 </a:t>
            </a:r>
            <a:r>
              <a:rPr lang="ko-KR" sz="2400" b="0">
                <a:latin typeface="맑은 고딕" charset="0"/>
                <a:ea typeface="맑은 고딕" charset="0"/>
              </a:rPr>
              <a:t>서</a:t>
            </a:r>
            <a:r>
              <a:rPr lang="ko-KR" sz="2400" b="0">
                <a:latin typeface="맑은 고딕" charset="0"/>
                <a:ea typeface="맑은 고딕" charset="0"/>
              </a:rPr>
              <a:t>버 </a:t>
            </a:r>
            <a:r>
              <a:rPr lang="ko-KR" sz="2400" b="0">
                <a:latin typeface="맑은 고딕" charset="0"/>
                <a:ea typeface="맑은 고딕" charset="0"/>
              </a:rPr>
              <a:t>초</a:t>
            </a:r>
            <a:r>
              <a:rPr lang="ko-KR" sz="2400" b="0">
                <a:latin typeface="맑은 고딕" charset="0"/>
                <a:ea typeface="맑은 고딕" charset="0"/>
              </a:rPr>
              <a:t>기 </a:t>
            </a:r>
            <a:r>
              <a:rPr lang="ko-KR" sz="2400" b="0">
                <a:latin typeface="맑은 고딕" charset="0"/>
                <a:ea typeface="맑은 고딕" charset="0"/>
              </a:rPr>
              <a:t>설</a:t>
            </a:r>
            <a:r>
              <a:rPr lang="ko-KR" sz="2400" b="0">
                <a:latin typeface="맑은 고딕" charset="0"/>
                <a:ea typeface="맑은 고딕" charset="0"/>
              </a:rPr>
              <a:t>정 및 </a:t>
            </a:r>
            <a:r>
              <a:rPr lang="ko-KR" sz="2400" b="0">
                <a:latin typeface="맑은 고딕" charset="0"/>
                <a:ea typeface="맑은 고딕" charset="0"/>
              </a:rPr>
              <a:t>구</a:t>
            </a:r>
            <a:r>
              <a:rPr lang="ko-KR" sz="2400" b="0">
                <a:latin typeface="맑은 고딕" charset="0"/>
                <a:ea typeface="맑은 고딕" charset="0"/>
              </a:rPr>
              <a:t>조 </a:t>
            </a:r>
            <a:r>
              <a:rPr lang="ko-KR" sz="2400" b="0">
                <a:latin typeface="맑은 고딕" charset="0"/>
                <a:ea typeface="맑은 고딕" charset="0"/>
              </a:rPr>
              <a:t>설</a:t>
            </a:r>
            <a:r>
              <a:rPr lang="ko-KR" sz="2400" b="0">
                <a:latin typeface="맑은 고딕" charset="0"/>
                <a:ea typeface="맑은 고딕" charset="0"/>
              </a:rPr>
              <a:t>계,</a:t>
            </a:r>
            <a:endParaRPr lang="ko-KR" altLang="en-US" sz="2400" b="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2400" b="0">
                <a:latin typeface="맑은 고딕" charset="0"/>
                <a:ea typeface="맑은 고딕" charset="0"/>
              </a:rPr>
              <a:t>GitHub 협</a:t>
            </a:r>
            <a:r>
              <a:rPr lang="ko-KR" sz="2400" b="0">
                <a:latin typeface="맑은 고딕" charset="0"/>
                <a:ea typeface="맑은 고딕" charset="0"/>
              </a:rPr>
              <a:t>업 </a:t>
            </a:r>
            <a:r>
              <a:rPr lang="ko-KR" sz="2400" b="0">
                <a:latin typeface="맑은 고딕" charset="0"/>
                <a:ea typeface="맑은 고딕" charset="0"/>
              </a:rPr>
              <a:t>관</a:t>
            </a:r>
            <a:r>
              <a:rPr lang="ko-KR" sz="2400" b="0">
                <a:latin typeface="맑은 고딕" charset="0"/>
                <a:ea typeface="맑은 고딕" charset="0"/>
              </a:rPr>
              <a:t>리 및 </a:t>
            </a:r>
            <a:r>
              <a:rPr lang="ko-KR" sz="2400" b="0">
                <a:latin typeface="맑은 고딕" charset="0"/>
                <a:ea typeface="맑은 고딕" charset="0"/>
              </a:rPr>
              <a:t>코</a:t>
            </a:r>
            <a:r>
              <a:rPr lang="ko-KR" sz="2400" b="0">
                <a:latin typeface="맑은 고딕" charset="0"/>
                <a:ea typeface="맑은 고딕" charset="0"/>
              </a:rPr>
              <a:t>드 </a:t>
            </a:r>
            <a:r>
              <a:rPr lang="ko-KR" sz="2400" b="0">
                <a:latin typeface="맑은 고딕" charset="0"/>
                <a:ea typeface="맑은 고딕" charset="0"/>
              </a:rPr>
              <a:t>리</a:t>
            </a:r>
            <a:r>
              <a:rPr lang="ko-KR" sz="2400" b="0">
                <a:latin typeface="맑은 고딕" charset="0"/>
                <a:ea typeface="맑은 고딕" charset="0"/>
              </a:rPr>
              <a:t>뷰</a:t>
            </a:r>
            <a:endParaRPr lang="ko-KR" altLang="en-US" sz="24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350" y="703580"/>
            <a:ext cx="17005935" cy="8879205"/>
            <a:chOff x="641350" y="703580"/>
            <a:chExt cx="17005935" cy="8879205"/>
          </a:xfrm>
        </p:grpSpPr>
        <p:sp>
          <p:nvSpPr>
            <p:cNvPr id="3" name="Freeform 3"/>
            <p:cNvSpPr/>
            <p:nvPr/>
          </p:nvSpPr>
          <p:spPr>
            <a:xfrm flipH="false" flipV="false" rot="0">
              <a:off x="641350" y="703580"/>
              <a:ext cx="17005935" cy="8879205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true"/>
            <p:nvPr/>
          </p:nvSpPr>
          <p:spPr>
            <a:xfrm>
              <a:off x="641350" y="667385"/>
              <a:ext cx="17005935" cy="8915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id="5" name="TextBox 5"/>
          <p:cNvSpPr txBox="true"/>
          <p:nvPr/>
        </p:nvSpPr>
        <p:spPr>
          <a:xfrm>
            <a:off x="1790065" y="1400810"/>
            <a:ext cx="8477885" cy="1134110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2</a:t>
            </a: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프로젝트 개요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sp>
        <p:nvSpPr>
          <p:cNvPr id="6" name="AutoShape 6"/>
          <p:cNvSpPr/>
          <p:nvPr/>
        </p:nvSpPr>
        <p:spPr>
          <a:xfrm flipH="true">
            <a:off x="1790065" y="2591435"/>
            <a:ext cx="1136015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id="7" name="Freeform 7"/>
          <p:cNvSpPr/>
          <p:nvPr/>
        </p:nvSpPr>
        <p:spPr>
          <a:xfrm flipH="false" flipV="false" rot="0">
            <a:off x="2505075" y="4075430"/>
            <a:ext cx="4286250" cy="4114800"/>
          </a:xfrm>
          <a:custGeom>
            <a:avLst/>
            <a:gdLst/>
            <a:ahLst/>
            <a:cxnLst/>
            <a:rect r="r" b="b" t="t" l="l"/>
            <a:pathLst>
              <a:path h="4114800" w="428625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true"/>
          <p:nvPr/>
        </p:nvSpPr>
        <p:spPr>
          <a:xfrm>
            <a:off x="8627110" y="4131310"/>
            <a:ext cx="7510145" cy="552450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4349"/>
              </a:lnSpc>
              <a:buFontTx/>
              <a:buNone/>
            </a:pPr>
            <a:r>
              <a:rPr lang="en-US" sz="2895" spc="-90" b="1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프로젝트 목적 및 목표</a:t>
            </a:r>
            <a:endParaRPr lang="ko-KR" altLang="en-US" sz="2895" b="1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sp>
        <p:nvSpPr>
          <p:cNvPr id="9" name="TextBox 9"/>
          <p:cNvSpPr txBox="true"/>
          <p:nvPr/>
        </p:nvSpPr>
        <p:spPr>
          <a:xfrm>
            <a:off x="8627110" y="4992370"/>
            <a:ext cx="7874635" cy="2664460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4199"/>
              </a:lnSpc>
              <a:buFontTx/>
              <a:buNone/>
            </a:pPr>
            <a:r>
              <a:rPr lang="en-US" sz="2795" spc="-90">
                <a:solidFill>
                  <a:srgbClr val="263035"/>
                </a:solidFill>
                <a:latin typeface="Nanum Square" charset="0"/>
                <a:ea typeface="Nanum Square" charset="0"/>
                <a:cs typeface="Nanum Square" charset="0"/>
              </a:rPr>
              <a:t>중형</a:t>
            </a:r>
            <a:r>
              <a:rPr lang="en-US" sz="2795" spc="-90" strike="noStrike">
                <a:solidFill>
                  <a:srgbClr val="263035"/>
                </a:solidFill>
                <a:latin typeface="Nanum Square" charset="0"/>
                <a:ea typeface="Nanum Square" charset="0"/>
                <a:cs typeface="Nanum Square" charset="0"/>
              </a:rPr>
              <a:t> 규모 이상의 숙박업체(호텔, 리조트, 펜션 등)를 대상으로</a:t>
            </a:r>
            <a:r>
              <a:rPr lang="ko-KR" sz="2795" spc="-90" strike="noStrike">
                <a:solidFill>
                  <a:srgbClr val="263035"/>
                </a:solidFill>
                <a:latin typeface="Nanum Square" charset="0"/>
                <a:ea typeface="Nanum Square" charset="0"/>
                <a:cs typeface="Nanum Square" charset="0"/>
              </a:rPr>
              <a:t> </a:t>
            </a:r>
            <a:r>
              <a:rPr lang="en-US" sz="2795" spc="-90" strike="noStrike">
                <a:solidFill>
                  <a:srgbClr val="263035"/>
                </a:solidFill>
                <a:latin typeface="Nanum Square" charset="0"/>
                <a:ea typeface="Nanum Square" charset="0"/>
                <a:cs typeface="Nanum Square" charset="0"/>
              </a:rPr>
              <a:t>객실 운영, 청소 상태, 직원 스케줄, 근무 일정, 인력 분배 등을 하나의 시스템에서 통합 관리할 수 있도록 하여,</a:t>
            </a:r>
            <a:r>
              <a:rPr lang="ko-KR" sz="2795" spc="-90" strike="noStrike">
                <a:solidFill>
                  <a:srgbClr val="263035"/>
                </a:solidFill>
                <a:latin typeface="Nanum Square" charset="0"/>
                <a:ea typeface="Nanum Square" charset="0"/>
                <a:cs typeface="Nanum Square" charset="0"/>
              </a:rPr>
              <a:t> </a:t>
            </a:r>
            <a:r>
              <a:rPr lang="en-US" sz="2795" spc="-90" strike="noStrike">
                <a:solidFill>
                  <a:srgbClr val="263035"/>
                </a:solidFill>
                <a:latin typeface="Nanum Square" charset="0"/>
                <a:ea typeface="Nanum Square" charset="0"/>
                <a:cs typeface="Nanum Square" charset="0"/>
              </a:rPr>
              <a:t>운영 효율성을 높이고 업무 부담을 줄이는 웹 기반 스케줄 관리 서비스를 구현하는 것이 목표입니다.</a:t>
            </a:r>
            <a:endParaRPr lang="ko-KR" altLang="en-US" sz="2795" strike="noStrike">
              <a:solidFill>
                <a:srgbClr val="263035"/>
              </a:solidFill>
              <a:latin typeface="Nanum Square" charset="0"/>
              <a:ea typeface="Nanum Square" charset="0"/>
              <a:cs typeface="Nanum Square" charset="0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8627110" y="4878070"/>
            <a:ext cx="7710805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true"/>
          <p:nvPr/>
        </p:nvSpPr>
        <p:spPr>
          <a:xfrm>
            <a:off x="1790065" y="4131310"/>
            <a:ext cx="7510145" cy="552450"/>
          </a:xfrm>
          <a:prstGeom prst="rect">
            <a:avLst/>
          </a:prstGeom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4349"/>
              </a:lnSpc>
              <a:buFontTx/>
              <a:buNone/>
            </a:pPr>
            <a:endParaRPr lang="ko-KR" altLang="en-US" sz="2895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grpSp>
        <p:nvGrpSpPr>
          <p:cNvPr id="9" name="그룹 6"/>
          <p:cNvGrpSpPr>
            <a:grpSpLocks/>
          </p:cNvGrpSpPr>
          <p:nvPr/>
        </p:nvGrpSpPr>
        <p:grpSpPr>
          <a:xfrm rot="0">
            <a:off x="641350" y="743585"/>
            <a:ext cx="17007205" cy="8916670"/>
            <a:chOff x="641350" y="743585"/>
            <a:chExt cx="17007205" cy="8916670"/>
          </a:xfrm>
        </p:grpSpPr>
        <p:sp>
          <p:nvSpPr>
            <p:cNvPr id="10" name="도형 4"/>
            <p:cNvSpPr>
              <a:spLocks/>
            </p:cNvSpPr>
            <p:nvPr/>
          </p:nvSpPr>
          <p:spPr>
            <a:xfrm rot="0">
              <a:off x="641350" y="7797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11" name="텍스트 상자 5"/>
            <p:cNvSpPr txBox="1">
              <a:spLocks/>
            </p:cNvSpPr>
            <p:nvPr/>
          </p:nvSpPr>
          <p:spPr>
            <a:xfrm rot="0">
              <a:off x="641350" y="7435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cxnSp>
        <p:nvCxnSpPr>
          <p:cNvPr id="12" name="도형 7"/>
          <p:cNvCxnSpPr/>
          <p:nvPr/>
        </p:nvCxnSpPr>
        <p:spPr>
          <a:xfrm rot="0">
            <a:off x="1790065" y="2591435"/>
            <a:ext cx="1136650" cy="635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8"/>
          <p:cNvSpPr txBox="1">
            <a:spLocks/>
          </p:cNvSpPr>
          <p:nvPr/>
        </p:nvSpPr>
        <p:spPr>
          <a:xfrm rot="0">
            <a:off x="1790065" y="1400810"/>
            <a:ext cx="8477885" cy="1134110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3</a:t>
            </a:r>
            <a:r>
              <a:rPr lang="en-US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6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기술스택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pic>
        <p:nvPicPr>
          <p:cNvPr id="15" name="그림 10" descr="C:/Users/admin/AppData/Roaming/PolarisOffice/ETemp/1568_13938976/fImage4913477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6350" y="5943600"/>
            <a:ext cx="1581785" cy="1848485"/>
          </a:xfrm>
          <a:prstGeom prst="rect"/>
          <a:noFill/>
        </p:spPr>
      </p:pic>
      <p:pic>
        <p:nvPicPr>
          <p:cNvPr id="21" name="그림 19" descr="C:/Users/admin/AppData/Roaming/PolarisOffice/ETemp/1568_13938976/fImage2754491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67950" y="6057900"/>
            <a:ext cx="2848610" cy="1610360"/>
          </a:xfrm>
          <a:prstGeom prst="rect"/>
          <a:noFill/>
        </p:spPr>
      </p:pic>
      <p:pic>
        <p:nvPicPr>
          <p:cNvPr id="19" name="그림 15" descr="C:/Users/admin/AppData/Roaming/PolarisOffice/ETemp/1568_13938976/fImage1817486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20750" y="5886450"/>
            <a:ext cx="1981835" cy="1905635"/>
          </a:xfrm>
          <a:prstGeom prst="rect"/>
          <a:noFill/>
        </p:spPr>
      </p:pic>
      <p:sp>
        <p:nvSpPr>
          <p:cNvPr id="22" name="텍스트 상자 20"/>
          <p:cNvSpPr txBox="1">
            <a:spLocks/>
          </p:cNvSpPr>
          <p:nvPr/>
        </p:nvSpPr>
        <p:spPr>
          <a:xfrm rot="0">
            <a:off x="11296650" y="7981950"/>
            <a:ext cx="5086985" cy="107759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sz="2400" b="1">
                <a:latin typeface="맑은 고딕" charset="0"/>
                <a:ea typeface="맑은 고딕" charset="0"/>
              </a:rPr>
              <a:t>협</a:t>
            </a:r>
            <a:r>
              <a:rPr lang="ko-KR" sz="2400" b="1">
                <a:latin typeface="맑은 고딕" charset="0"/>
                <a:ea typeface="맑은 고딕" charset="0"/>
              </a:rPr>
              <a:t>업 </a:t>
            </a:r>
            <a:r>
              <a:rPr lang="ko-KR" sz="2400" b="1">
                <a:latin typeface="맑은 고딕" charset="0"/>
                <a:ea typeface="맑은 고딕" charset="0"/>
              </a:rPr>
              <a:t>도</a:t>
            </a:r>
            <a:r>
              <a:rPr lang="ko-KR" sz="2400" b="1">
                <a:latin typeface="맑은 고딕" charset="0"/>
                <a:ea typeface="맑은 고딕" charset="0"/>
              </a:rPr>
              <a:t>구</a:t>
            </a: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endParaRPr lang="ko-KR" altLang="en-US" sz="2400" b="1">
              <a:latin typeface="맑은 고딕" charset="0"/>
              <a:ea typeface="맑은 고딕" charset="0"/>
            </a:endParaRPr>
          </a:p>
          <a:p>
            <a:pPr marL="0" indent="0" algn="ctr" hangingPunct="1">
              <a:buFontTx/>
              <a:buNone/>
            </a:pPr>
            <a:r>
              <a:rPr sz="1600" b="1">
                <a:latin typeface="맑은 고딕" charset="0"/>
                <a:ea typeface="맑은 고딕" charset="0"/>
                <a:hlinkClick r:id="rId10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GitHub: https://github.com/Team-MobyDick/hms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2"/>
          <p:cNvSpPr txBox="1">
            <a:spLocks/>
          </p:cNvSpPr>
          <p:nvPr/>
        </p:nvSpPr>
        <p:spPr>
          <a:xfrm rot="0">
            <a:off x="2719705" y="4967605"/>
            <a:ext cx="392938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sz="2400" b="1">
                <a:latin typeface="맑은 고딕" charset="0"/>
                <a:ea typeface="맑은 고딕" charset="0"/>
              </a:rPr>
              <a:t>개발 </a:t>
            </a:r>
            <a:r>
              <a:rPr lang="ko-KR" sz="2400" b="1">
                <a:latin typeface="맑은 고딕" charset="0"/>
                <a:ea typeface="맑은 고딕" charset="0"/>
              </a:rPr>
              <a:t>환</a:t>
            </a:r>
            <a:r>
              <a:rPr lang="ko-KR" sz="2400" b="1">
                <a:latin typeface="맑은 고딕" charset="0"/>
                <a:ea typeface="맑은 고딕" charset="0"/>
              </a:rPr>
              <a:t>경 및 </a:t>
            </a:r>
            <a:r>
              <a:rPr lang="ko-KR" sz="2400" b="1">
                <a:latin typeface="맑은 고딕" charset="0"/>
                <a:ea typeface="맑은 고딕" charset="0"/>
              </a:rPr>
              <a:t>프레</a:t>
            </a:r>
            <a:r>
              <a:rPr lang="ko-KR" sz="2400" b="1">
                <a:latin typeface="맑은 고딕" charset="0"/>
                <a:ea typeface="맑은 고딕" charset="0"/>
              </a:rPr>
              <a:t>임워크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3"/>
          <p:cNvSpPr txBox="1">
            <a:spLocks/>
          </p:cNvSpPr>
          <p:nvPr/>
        </p:nvSpPr>
        <p:spPr>
          <a:xfrm rot="0">
            <a:off x="2738755" y="8015605"/>
            <a:ext cx="3392170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sz="2400" b="1">
                <a:latin typeface="맑은 고딕" charset="0"/>
                <a:ea typeface="맑은 고딕" charset="0"/>
              </a:rPr>
              <a:t>프론트엔드 </a:t>
            </a:r>
            <a:r>
              <a:rPr lang="ko-KR" sz="2400" b="1">
                <a:latin typeface="맑은 고딕" charset="0"/>
                <a:ea typeface="맑은 고딕" charset="0"/>
              </a:rPr>
              <a:t>기</a:t>
            </a:r>
            <a:r>
              <a:rPr lang="ko-KR" sz="2400" b="1">
                <a:latin typeface="맑은 고딕" charset="0"/>
                <a:ea typeface="맑은 고딕" charset="0"/>
              </a:rPr>
              <a:t>술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4"/>
          <p:cNvSpPr txBox="1">
            <a:spLocks/>
          </p:cNvSpPr>
          <p:nvPr/>
        </p:nvSpPr>
        <p:spPr>
          <a:xfrm rot="0">
            <a:off x="11325860" y="4906010"/>
            <a:ext cx="4752975" cy="46228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hangingPunct="1">
              <a:buFontTx/>
              <a:buNone/>
            </a:pPr>
            <a:r>
              <a:rPr lang="ko-KR" sz="2400" b="1">
                <a:latin typeface="맑은 고딕" charset="0"/>
                <a:ea typeface="맑은 고딕" charset="0"/>
              </a:rPr>
              <a:t>데이터베이스 및 </a:t>
            </a:r>
            <a:r>
              <a:rPr lang="ko-KR" sz="2400" b="1">
                <a:latin typeface="맑은 고딕" charset="0"/>
                <a:ea typeface="맑은 고딕" charset="0"/>
              </a:rPr>
              <a:t>데이</a:t>
            </a:r>
            <a:r>
              <a:rPr lang="ko-KR" sz="2400" b="1">
                <a:latin typeface="맑은 고딕" charset="0"/>
                <a:ea typeface="맑은 고딕" charset="0"/>
              </a:rPr>
              <a:t>터 </a:t>
            </a:r>
            <a:r>
              <a:rPr lang="ko-KR" sz="2400" b="1">
                <a:latin typeface="맑은 고딕" charset="0"/>
                <a:ea typeface="맑은 고딕" charset="0"/>
              </a:rPr>
              <a:t>처</a:t>
            </a:r>
            <a:r>
              <a:rPr lang="ko-KR" sz="2400" b="1">
                <a:latin typeface="맑은 고딕" charset="0"/>
                <a:ea typeface="맑은 고딕" charset="0"/>
              </a:rPr>
              <a:t>리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pic>
        <p:nvPicPr>
          <p:cNvPr id="16" name="그림 11" descr="C:/Users/admin/AppData/Roaming/PolarisOffice/ETemp/1568_13938976/fImage2046479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2650" y="3124200"/>
            <a:ext cx="2972435" cy="1677035"/>
          </a:xfrm>
          <a:prstGeom prst="rect"/>
          <a:noFill/>
        </p:spPr>
      </p:pic>
      <p:pic>
        <p:nvPicPr>
          <p:cNvPr id="14" name="그림 9" descr="C:/Users/admin/AppData/Roaming/PolarisOffice/ETemp/1568_13938976/fImage80364759169.jpe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9650" y="3124200"/>
            <a:ext cx="1562735" cy="1562735"/>
          </a:xfrm>
          <a:prstGeom prst="rect"/>
          <a:noFill/>
        </p:spPr>
      </p:pic>
      <p:pic>
        <p:nvPicPr>
          <p:cNvPr id="29" name="그림 27" descr="C:/Users/admin/AppData/Roaming/PolarisOffice/ETemp/1568_13938976/fImage5259502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7450" y="3162300"/>
            <a:ext cx="1753235" cy="1638935"/>
          </a:xfrm>
          <a:prstGeom prst="rect"/>
          <a:noFill/>
        </p:spPr>
      </p:pic>
      <p:pic>
        <p:nvPicPr>
          <p:cNvPr id="28" name="그림 26" descr="C:/Users/admin/AppData/Roaming/PolarisOffice/ETemp/1568_13938976/fImage6039500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86300" y="3257550"/>
            <a:ext cx="1334135" cy="1324610"/>
          </a:xfrm>
          <a:prstGeom prst="rect"/>
          <a:noFill/>
        </p:spPr>
      </p:pic>
      <p:pic>
        <p:nvPicPr>
          <p:cNvPr id="30" name="그림 28" descr="C:/Users/admin/AppData/Roaming/PolarisOffice/ETemp/1568_13938976/fImage3872504935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90700" y="5772150"/>
            <a:ext cx="2705735" cy="2143760"/>
          </a:xfrm>
          <a:prstGeom prst="rect"/>
          <a:noFill/>
        </p:spPr>
      </p:pic>
      <p:pic>
        <p:nvPicPr>
          <p:cNvPr id="31" name="그림 29" descr="C:/Users/admin/AppData/Roaming/PolarisOffice/ETemp/1568_13938976/fImage2690506696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15650" y="3124200"/>
            <a:ext cx="2953385" cy="1553210"/>
          </a:xfrm>
          <a:prstGeom prst="rect"/>
          <a:noFill/>
        </p:spPr>
      </p:pic>
      <p:pic>
        <p:nvPicPr>
          <p:cNvPr id="17" name="그림 13" descr="C:/Users/admin/AppData/Roaming/PolarisOffice/ETemp/1568_13938976/fImage103973482446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95995" y="3067050"/>
            <a:ext cx="3101340" cy="1619885"/>
          </a:xfrm>
          <a:prstGeom prst="rect"/>
          <a:noFill/>
        </p:spPr>
      </p:pic>
      <p:pic>
        <p:nvPicPr>
          <p:cNvPr id="33" name="그림 31" descr="C:/Users/admin/AppData/Roaming/PolarisOffice/ETemp/1568_13938976/fImage38865105705.jpe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97100" y="2952750"/>
            <a:ext cx="2572385" cy="1943735"/>
          </a:xfrm>
          <a:prstGeom prst="rect"/>
          <a:noFill/>
        </p:spPr>
      </p:pic>
      <p:pic>
        <p:nvPicPr>
          <p:cNvPr id="32" name="그림 30" descr="C:/Users/admin/AppData/Roaming/PolarisOffice/ETemp/1568_13938976/fImage30805088145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0" y="3048000"/>
            <a:ext cx="1877060" cy="1858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>
            <a:off x="641350" y="703580"/>
            <a:ext cx="17006570" cy="8879840"/>
            <a:chOff x="641350" y="703580"/>
            <a:chExt cx="17006570" cy="887984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7205" cy="8880475"/>
            </a:xfrm>
            <a:custGeom>
              <a:gdLst>
                <a:gd fmla="*/ 9105 w 4478852" name="TX0"/>
                <a:gd fmla="*/ 0 h 2338613" name="TY0"/>
                <a:gd fmla="*/ 4469745 w 4478852" name="TX1"/>
                <a:gd fmla="*/ 0 h 2338613" name="TY1"/>
                <a:gd fmla="*/ 4476183 w 4478852" name="TX2"/>
                <a:gd fmla="*/ 2667 h 2338613" name="TY2"/>
                <a:gd fmla="*/ 4478850 w 4478852" name="TX3"/>
                <a:gd fmla="*/ 9105 h 2338613" name="TY3"/>
                <a:gd fmla="*/ 4478850 w 4478852" name="TX4"/>
                <a:gd fmla="*/ 2329505 h 2338613" name="TY4"/>
                <a:gd fmla="*/ 4469745 w 4478852" name="TX5"/>
                <a:gd fmla="*/ 2338611 h 2338613" name="TY5"/>
                <a:gd fmla="*/ 9105 w 4478852" name="TX6"/>
                <a:gd fmla="*/ 2338611 h 2338613" name="TY6"/>
                <a:gd fmla="*/ 0 w 4478852" name="TX7"/>
                <a:gd fmla="*/ 2329505 h 2338613" name="TY7"/>
                <a:gd fmla="*/ 0 w 4478852" name="TX8"/>
                <a:gd fmla="*/ 9105 h 2338613" name="TY8"/>
                <a:gd fmla="*/ 9105 w 4478852" name="TX9"/>
                <a:gd fmla="*/ 0 h 2338613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2" h="2338613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>
                <a:buFontTx/>
                <a:buNone/>
              </a:pPr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7205" cy="8916670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맑은 고딕" charset="0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39190" y="80645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183005" y="192468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9"/>
          <p:cNvGraphicFramePr>
            <a:graphicFrameLocks noGrp="1"/>
          </p:cNvGraphicFramePr>
          <p:nvPr/>
        </p:nvGraphicFramePr>
        <p:xfrm>
          <a:off x="10869295" y="1254125"/>
          <a:ext cx="6299835" cy="5105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1054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1"/>
          <p:cNvGraphicFramePr>
            <a:graphicFrameLocks noGrp="1"/>
          </p:cNvGraphicFramePr>
          <p:nvPr/>
        </p:nvGraphicFramePr>
        <p:xfrm>
          <a:off x="833755" y="2086610"/>
          <a:ext cx="12593320" cy="8001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811020"/>
                <a:gridCol w="3301365"/>
                <a:gridCol w="1423670"/>
                <a:gridCol w="3721735"/>
                <a:gridCol w="937260"/>
                <a:gridCol w="1398270"/>
              </a:tblGrid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로그인 (총괄/팀장/직원)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login_page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login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13562965" y="2078355"/>
          <a:ext cx="3929380" cy="70554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6745"/>
                <a:gridCol w="3302635"/>
              </a:tblGrid>
              <a:tr h="55435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53924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QR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입력 영역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(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어플 환경 가정 시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QR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등으로 입력 받으면 자동으로 입력 후 로그인 처리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288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버튼 클릭시 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QR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/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ID로그인 화면 이동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817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ID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로그인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- ID 영역에 값을 넣고 클릭 하면 로그인 처리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4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4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4" descr="C:/Users/admin/AppData/Roaming/PolarisOffice/ETemp/13400_7332616/fImage1076633641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250" y="3114040"/>
            <a:ext cx="12296775" cy="5988050"/>
          </a:xfrm>
          <a:prstGeom prst="rect"/>
          <a:noFill/>
          <a:ln>
            <a:noFill/>
            <a:prstDash/>
          </a:ln>
        </p:spPr>
      </p:pic>
      <p:sp>
        <p:nvSpPr>
          <p:cNvPr id="11" name="도형 5"/>
          <p:cNvSpPr>
            <a:spLocks/>
          </p:cNvSpPr>
          <p:nvPr/>
        </p:nvSpPr>
        <p:spPr>
          <a:xfrm rot="0">
            <a:off x="1038860" y="344678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6"/>
          <p:cNvSpPr>
            <a:spLocks/>
          </p:cNvSpPr>
          <p:nvPr/>
        </p:nvSpPr>
        <p:spPr>
          <a:xfrm rot="0">
            <a:off x="7108190" y="3503295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7"/>
          <p:cNvSpPr>
            <a:spLocks/>
          </p:cNvSpPr>
          <p:nvPr/>
        </p:nvSpPr>
        <p:spPr>
          <a:xfrm rot="0">
            <a:off x="918210" y="743077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8"/>
          <p:cNvSpPr>
            <a:spLocks/>
          </p:cNvSpPr>
          <p:nvPr/>
        </p:nvSpPr>
        <p:spPr>
          <a:xfrm rot="0">
            <a:off x="6874510" y="743077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6570" cy="8879840"/>
            <a:chOff x="641350" y="703580"/>
            <a:chExt cx="17006570" cy="887984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6570" cy="8879840"/>
            </a:xfrm>
            <a:custGeom>
              <a:gdLst>
                <a:gd fmla="*/ 9105 w 4478851" name="TX0"/>
                <a:gd fmla="*/ 0 h 2338612" name="TY0"/>
                <a:gd fmla="*/ 4469745 w 4478851" name="TX1"/>
                <a:gd fmla="*/ 0 h 2338612" name="TY1"/>
                <a:gd fmla="*/ 4476183 w 4478851" name="TX2"/>
                <a:gd fmla="*/ 2667 h 2338612" name="TY2"/>
                <a:gd fmla="*/ 4478850 w 4478851" name="TX3"/>
                <a:gd fmla="*/ 9105 h 2338612" name="TY3"/>
                <a:gd fmla="*/ 4478850 w 4478851" name="TX4"/>
                <a:gd fmla="*/ 2329505 h 2338612" name="TY4"/>
                <a:gd fmla="*/ 4469745 w 4478851" name="TX5"/>
                <a:gd fmla="*/ 2338611 h 2338612" name="TY5"/>
                <a:gd fmla="*/ 9105 w 4478851" name="TX6"/>
                <a:gd fmla="*/ 2338611 h 2338612" name="TY6"/>
                <a:gd fmla="*/ 0 w 4478851" name="TX7"/>
                <a:gd fmla="*/ 2329505 h 2338612" name="TY7"/>
                <a:gd fmla="*/ 0 w 4478851" name="TX8"/>
                <a:gd fmla="*/ 9105 h 2338612" name="TY8"/>
                <a:gd fmla="*/ 9105 w 4478851" name="TX9"/>
                <a:gd fmla="*/ 0 h 2338612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2338612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6570" cy="8916035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57605" y="80645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207135" y="193357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10744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9"/>
          <p:cNvGraphicFramePr>
            <a:graphicFrameLocks noGrp="1"/>
          </p:cNvGraphicFramePr>
          <p:nvPr/>
        </p:nvGraphicFramePr>
        <p:xfrm>
          <a:off x="817880" y="2106930"/>
          <a:ext cx="12593320" cy="8001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811020"/>
                <a:gridCol w="3301365"/>
                <a:gridCol w="1423670"/>
                <a:gridCol w="3721735"/>
                <a:gridCol w="937260"/>
                <a:gridCol w="1398270"/>
              </a:tblGrid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공통사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양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(총괄/팀장/직원)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ommon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c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ommon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9" name="표 10"/>
          <p:cNvGraphicFramePr>
            <a:graphicFrameLocks noGrp="1"/>
          </p:cNvGraphicFramePr>
          <p:nvPr/>
        </p:nvGraphicFramePr>
        <p:xfrm>
          <a:off x="13543915" y="2089785"/>
          <a:ext cx="3929380" cy="73621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6745"/>
                <a:gridCol w="3302635"/>
              </a:tblGrid>
              <a:tr h="567055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97497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사이드 메뉴 버튼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3번 메뉴숨김 or 활성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직급에 따라 출력되는 메뉴가 다름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총괄/팀장 : 전체메뉴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직원 : 대시보드/스케쥴/공지사항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787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해당하는 화면 이름 출력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8679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해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당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하는 메뉴로 이동할 수 있는 사이드 메뉴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푸터 영역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회사명, 이용약관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5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해당하는 영역 출력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ex) 대시보드, 객실관리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11" descr="C:/Users/admin/AppData/Roaming/PolarisOffice/ETemp/13400_7332616/fImage304363438467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7255" y="3334385"/>
            <a:ext cx="12420600" cy="6164580"/>
          </a:xfrm>
          <a:prstGeom prst="rect"/>
          <a:noFill/>
          <a:ln>
            <a:noFill/>
            <a:prstDash/>
          </a:ln>
        </p:spPr>
      </p:pic>
      <p:sp>
        <p:nvSpPr>
          <p:cNvPr id="11" name="도형 12"/>
          <p:cNvSpPr>
            <a:spLocks/>
          </p:cNvSpPr>
          <p:nvPr/>
        </p:nvSpPr>
        <p:spPr>
          <a:xfrm rot="0">
            <a:off x="633730" y="3775075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13"/>
          <p:cNvSpPr>
            <a:spLocks/>
          </p:cNvSpPr>
          <p:nvPr/>
        </p:nvSpPr>
        <p:spPr>
          <a:xfrm rot="0">
            <a:off x="4695825" y="3435985"/>
            <a:ext cx="718185" cy="538480"/>
          </a:xfrm>
          <a:prstGeom prst="wedgeRoundRectCallout">
            <a:avLst>
              <a:gd name="adj1" fmla="val -83328"/>
              <a:gd name="adj2" fmla="val 34541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14"/>
          <p:cNvSpPr>
            <a:spLocks/>
          </p:cNvSpPr>
          <p:nvPr/>
        </p:nvSpPr>
        <p:spPr>
          <a:xfrm rot="0">
            <a:off x="2700020" y="3961130"/>
            <a:ext cx="718185" cy="538480"/>
          </a:xfrm>
          <a:prstGeom prst="wedgeRoundRectCallout">
            <a:avLst>
              <a:gd name="adj1" fmla="val -72587"/>
              <a:gd name="adj2" fmla="val 70652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15"/>
          <p:cNvSpPr>
            <a:spLocks/>
          </p:cNvSpPr>
          <p:nvPr/>
        </p:nvSpPr>
        <p:spPr>
          <a:xfrm rot="0">
            <a:off x="7654290" y="5972175"/>
            <a:ext cx="718185" cy="538480"/>
          </a:xfrm>
          <a:prstGeom prst="wedgeRoundRectCallout">
            <a:avLst>
              <a:gd name="adj1" fmla="val -72587"/>
              <a:gd name="adj2" fmla="val 70652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5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 rot="0">
            <a:off x="7292340" y="8358505"/>
            <a:ext cx="718185" cy="538480"/>
          </a:xfrm>
          <a:prstGeom prst="wedgeRoundRectCallout">
            <a:avLst>
              <a:gd name="adj1" fmla="val -72587"/>
              <a:gd name="adj2" fmla="val 70652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4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>
          <a:xfrm rot="0">
            <a:off x="641350" y="703580"/>
            <a:ext cx="17006570" cy="8879840"/>
            <a:chOff x="641350" y="703580"/>
            <a:chExt cx="17006570" cy="887984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641350" y="703580"/>
              <a:ext cx="17006570" cy="8879840"/>
            </a:xfrm>
            <a:custGeom>
              <a:gdLst>
                <a:gd fmla="*/ 9105 w 4478851" name="TX0"/>
                <a:gd fmla="*/ 0 h 2338612" name="TY0"/>
                <a:gd fmla="*/ 4469745 w 4478851" name="TX1"/>
                <a:gd fmla="*/ 0 h 2338612" name="TY1"/>
                <a:gd fmla="*/ 4476183 w 4478851" name="TX2"/>
                <a:gd fmla="*/ 2667 h 2338612" name="TY2"/>
                <a:gd fmla="*/ 4478850 w 4478851" name="TX3"/>
                <a:gd fmla="*/ 9105 h 2338612" name="TY3"/>
                <a:gd fmla="*/ 4478850 w 4478851" name="TX4"/>
                <a:gd fmla="*/ 2329505 h 2338612" name="TY4"/>
                <a:gd fmla="*/ 4469745 w 4478851" name="TX5"/>
                <a:gd fmla="*/ 2338611 h 2338612" name="TY5"/>
                <a:gd fmla="*/ 9105 w 4478851" name="TX6"/>
                <a:gd fmla="*/ 2338611 h 2338612" name="TY6"/>
                <a:gd fmla="*/ 0 w 4478851" name="TX7"/>
                <a:gd fmla="*/ 2329505 h 2338612" name="TY7"/>
                <a:gd fmla="*/ 0 w 4478851" name="TX8"/>
                <a:gd fmla="*/ 9105 h 2338612" name="TY8"/>
                <a:gd fmla="*/ 9105 w 4478851" name="TX9"/>
                <a:gd fmla="*/ 0 h 2338612" name="TY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4478851" h="2338612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vert="horz" anchor="t">
              <a:noAutofit/>
            </a:bodyPr>
            <a:lstStyle/>
            <a:p>
              <a:pPr marL="0" indent="0"/>
              <a:endParaRPr lang="ko-KR" altLang="en-US"/>
            </a:p>
          </p:txBody>
        </p:sp>
        <p:sp>
          <p:nvSpPr>
            <p:cNvPr id="4" name="Rect 0"/>
            <p:cNvSpPr txBox="1">
              <a:spLocks/>
            </p:cNvSpPr>
            <p:nvPr/>
          </p:nvSpPr>
          <p:spPr>
            <a:xfrm rot="0">
              <a:off x="641350" y="667385"/>
              <a:ext cx="17006570" cy="8916035"/>
            </a:xfrm>
            <a:prstGeom prst="rect"/>
          </p:spPr>
          <p:txBody>
            <a:bodyPr wrap="square" lIns="50800" tIns="50800" rIns="50800" bIns="50800" numCol="1" rtlCol="1" vert="horz" anchor="ctr">
              <a:noAutofit/>
            </a:bodyPr>
            <a:lstStyle/>
            <a:p>
              <a:pPr marL="0" indent="0" algn="ctr">
                <a:lnSpc>
                  <a:spcPts val="2684"/>
                </a:lnSpc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Calibri" charset="0"/>
                <a:ea typeface="+mn-ea"/>
                <a:cs typeface="+mn-cs"/>
              </a:endParaRPr>
            </a:p>
          </p:txBody>
        </p:sp>
      </p:grpSp>
      <p:sp>
        <p:nvSpPr>
          <p:cNvPr id="5" name="Rect 0"/>
          <p:cNvSpPr txBox="1">
            <a:spLocks/>
          </p:cNvSpPr>
          <p:nvPr/>
        </p:nvSpPr>
        <p:spPr>
          <a:xfrm rot="0">
            <a:off x="1157605" y="787400"/>
            <a:ext cx="8478520" cy="1134745"/>
          </a:xfrm>
          <a:prstGeom prst="rect"/>
        </p:spPr>
        <p:txBody>
          <a:bodyPr wrap="square" lIns="0" tIns="0" rIns="0" bIns="0" numCol="1" rtlCol="1" vert="horz" anchor="t">
            <a:spAutoFit/>
          </a:bodyPr>
          <a:lstStyle/>
          <a:p>
            <a:pPr marL="0" indent="0" algn="l">
              <a:lnSpc>
                <a:spcPts val="8925"/>
              </a:lnSpc>
              <a:spcBef>
                <a:spcPct val="0"/>
              </a:spcBef>
              <a:buFontTx/>
              <a:buNone/>
            </a:pP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0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4</a:t>
            </a:r>
            <a:r>
              <a:rPr lang="en-US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  </a:t>
            </a:r>
            <a:r>
              <a:rPr lang="ko-KR" sz="7500" spc="-250" b="0">
                <a:solidFill>
                  <a:srgbClr val="263035"/>
                </a:solidFill>
                <a:latin typeface="Nanum Square Bold" charset="0"/>
                <a:ea typeface="Nanum Square Bold" charset="0"/>
                <a:cs typeface="Nanum Square Bold" charset="0"/>
              </a:rPr>
              <a:t>화면설계서</a:t>
            </a:r>
            <a:endParaRPr lang="ko-KR" altLang="en-US" sz="7500" b="0">
              <a:solidFill>
                <a:srgbClr val="263035"/>
              </a:solidFill>
              <a:latin typeface="Nanum Square Bold" charset="0"/>
              <a:ea typeface="Nanum Square Bold" charset="0"/>
              <a:cs typeface="Nanum Square Bold" charset="0"/>
            </a:endParaRPr>
          </a:p>
        </p:txBody>
      </p:sp>
      <p:cxnSp>
        <p:nvCxnSpPr>
          <p:cNvPr id="6" name="Rect 0"/>
          <p:cNvCxnSpPr/>
          <p:nvPr/>
        </p:nvCxnSpPr>
        <p:spPr>
          <a:xfrm rot="0">
            <a:off x="1188085" y="1933575"/>
            <a:ext cx="1137285" cy="1270"/>
          </a:xfrm>
          <a:prstGeom prst="line"/>
          <a:ln w="38100" cap="flat" cmpd="sng">
            <a:solidFill>
              <a:srgbClr val="26303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0869295" y="1088390"/>
          <a:ext cx="6299835" cy="541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299835"/>
              </a:tblGrid>
              <a:tr h="54102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※ 개발 중인 화면이므로 UI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등이 변경 될 가능성이 있습니다</a:t>
                      </a:r>
                      <a:r>
                        <a:rPr sz="18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</a:rPr>
                        <a:t>.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</a:endParaRPr>
                    </a:p>
                  </a:txBody>
                  <a:tcPr marL="35560" marR="35560" marT="46355" marB="46355" anchor="ctr">
                    <a:lnL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98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17" descr="C:/Users/admin/AppData/Roaming/PolarisOffice/ETemp/13400_7332616/fImage366743496334.png"/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1325" y="3284855"/>
            <a:ext cx="9913620" cy="5762625"/>
          </a:xfrm>
          <a:prstGeom prst="rect"/>
          <a:noFill/>
          <a:ln>
            <a:noFill/>
            <a:prstDash/>
          </a:ln>
        </p:spPr>
      </p:pic>
      <p:graphicFrame>
        <p:nvGraphicFramePr>
          <p:cNvPr id="9" name="표 18"/>
          <p:cNvGraphicFramePr>
            <a:graphicFrameLocks noGrp="1"/>
          </p:cNvGraphicFramePr>
          <p:nvPr/>
        </p:nvGraphicFramePr>
        <p:xfrm>
          <a:off x="817880" y="2087245"/>
          <a:ext cx="12139295" cy="8121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44980"/>
                <a:gridCol w="3183255"/>
                <a:gridCol w="1371600"/>
                <a:gridCol w="2939415"/>
                <a:gridCol w="1050925"/>
                <a:gridCol w="1849120"/>
              </a:tblGrid>
              <a:tr h="412115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Title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대시보드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(총괄/팀장/직원)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ID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ashboard_page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DATE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25.06.10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Screen Path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d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함초롬돋움" charset="0"/>
                          <a:ea typeface="함초롬돋움" charset="0"/>
                          <a:sym typeface="맑은 고딕" charset="0"/>
                        </a:rPr>
                        <a:t>ashboard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함초롬돋움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10" name="표 19"/>
          <p:cNvGraphicFramePr>
            <a:graphicFrameLocks noGrp="1"/>
          </p:cNvGraphicFramePr>
          <p:nvPr/>
        </p:nvGraphicFramePr>
        <p:xfrm>
          <a:off x="13016865" y="2089785"/>
          <a:ext cx="4493895" cy="73266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16280"/>
                <a:gridCol w="3777615"/>
              </a:tblGrid>
              <a:tr h="558800">
                <a:tc gridSpan="2"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3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함초롬돋움" charset="0"/>
                          <a:sym typeface="맑은 고딕" charset="0"/>
                        </a:rPr>
                        <a:t>description</a:t>
                      </a:r>
                      <a:endParaRPr lang="ko-KR" altLang="en-US" sz="3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함초롬돋움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48082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1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사용자에 따라 출력되는 내용이 다름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ex) 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오늘의 할일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,</a:t>
                      </a: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미완료작업 등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4730">
                <a:tc>
                  <a:txBody>
                    <a:bodyPr/>
                    <a:lstStyle/>
                    <a:p>
                      <a:pPr marL="0" indent="0" algn="ctr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2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오늘 할일 출력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오늘 할일 메뉴로 이동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296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Calibri" charset="0"/>
                          <a:sym typeface="맑은 고딕" charset="0"/>
                        </a:rPr>
                        <a:t>3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해</a:t>
                      </a:r>
                      <a:r>
                        <a:rPr lang="ko-KR"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당</a:t>
                      </a: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하는 메뉴로 이동할 수 있는 사이드 메뉴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2515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4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푸터 영역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회사명, 이용약관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473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5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해당하는 영역 출력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Calibri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ex) 대시보드, 객실관리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2070">
                <a:tc>
                  <a:txBody>
                    <a:bodyPr/>
                    <a:lstStyle/>
                    <a:p>
                      <a:pPr marL="0" indent="0" algn="ctr" lvl="1">
                        <a:buFontTx/>
                        <a:buNone/>
                      </a:pPr>
                      <a:r>
                        <a:rPr lang="ko-KR" sz="20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6</a:t>
                      </a: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미완료 작업 출력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endParaRPr lang="ko-KR" altLang="en-US" sz="20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  <a:p>
                      <a:pPr marL="0" indent="0" algn="l" defTabSz="914400" lvl="1">
                        <a:buFontTx/>
                        <a:buNone/>
                      </a:pPr>
                      <a:r>
                        <a:rPr sz="2000" kern="1200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맑은 고딕" charset="0"/>
                        </a:rPr>
                        <a:t> - 클릭 시 할일 메뉴로 이동(미완료 작업만 출력)</a:t>
                      </a:r>
                      <a:endParaRPr lang="ko-KR" altLang="en-US" sz="2000" kern="1200" i="0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sym typeface="맑은 고딕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도형 20"/>
          <p:cNvSpPr>
            <a:spLocks/>
          </p:cNvSpPr>
          <p:nvPr/>
        </p:nvSpPr>
        <p:spPr>
          <a:xfrm rot="0">
            <a:off x="4252595" y="3400425"/>
            <a:ext cx="718185" cy="538480"/>
          </a:xfrm>
          <a:prstGeom prst="wedgeRoundRectCallout">
            <a:avLst>
              <a:gd name="adj1" fmla="val -135363"/>
              <a:gd name="adj2" fmla="val 24314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1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2" name="도형 21"/>
          <p:cNvSpPr>
            <a:spLocks/>
          </p:cNvSpPr>
          <p:nvPr/>
        </p:nvSpPr>
        <p:spPr>
          <a:xfrm rot="0">
            <a:off x="1440815" y="3961130"/>
            <a:ext cx="718185" cy="538480"/>
          </a:xfrm>
          <a:prstGeom prst="wedgeRoundRectCallout">
            <a:avLst>
              <a:gd name="adj1" fmla="val 82532"/>
              <a:gd name="adj2" fmla="val 67120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2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3" name="도형 22"/>
          <p:cNvSpPr>
            <a:spLocks/>
          </p:cNvSpPr>
          <p:nvPr/>
        </p:nvSpPr>
        <p:spPr>
          <a:xfrm rot="0">
            <a:off x="7381240" y="3970655"/>
            <a:ext cx="718185" cy="538480"/>
          </a:xfrm>
          <a:prstGeom prst="wedgeRoundRectCallout">
            <a:avLst>
              <a:gd name="adj1" fmla="val -72587"/>
              <a:gd name="adj2" fmla="val 70652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3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4" name="도형 23"/>
          <p:cNvSpPr>
            <a:spLocks/>
          </p:cNvSpPr>
          <p:nvPr/>
        </p:nvSpPr>
        <p:spPr>
          <a:xfrm rot="0">
            <a:off x="10523220" y="3896360"/>
            <a:ext cx="718185" cy="538480"/>
          </a:xfrm>
          <a:prstGeom prst="wedgeRoundRectCallout">
            <a:avLst>
              <a:gd name="adj1" fmla="val -72587"/>
              <a:gd name="adj2" fmla="val 70652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4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5" name="도형 24"/>
          <p:cNvSpPr>
            <a:spLocks/>
          </p:cNvSpPr>
          <p:nvPr/>
        </p:nvSpPr>
        <p:spPr>
          <a:xfrm rot="0">
            <a:off x="5266690" y="6466840"/>
            <a:ext cx="718185" cy="538480"/>
          </a:xfrm>
          <a:prstGeom prst="wedgeRoundRectCallout">
            <a:avLst>
              <a:gd name="adj1" fmla="val -72587"/>
              <a:gd name="adj2" fmla="val 70652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5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  <p:sp>
        <p:nvSpPr>
          <p:cNvPr id="16" name="도형 25"/>
          <p:cNvSpPr>
            <a:spLocks/>
          </p:cNvSpPr>
          <p:nvPr/>
        </p:nvSpPr>
        <p:spPr>
          <a:xfrm rot="0">
            <a:off x="9274175" y="6362700"/>
            <a:ext cx="718185" cy="538480"/>
          </a:xfrm>
          <a:prstGeom prst="wedgeRoundRectCallout">
            <a:avLst>
              <a:gd name="adj1" fmla="val -72587"/>
              <a:gd name="adj2" fmla="val 70652"/>
              <a:gd name="adj3" fmla="val 16667"/>
            </a:avLst>
          </a:prstGeom>
          <a:solidFill>
            <a:srgbClr val="FF0000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0" strike="noStrike">
                <a:solidFill>
                  <a:srgbClr val="FFFFFF"/>
                </a:solidFill>
                <a:latin typeface="맑은 고딕" charset="0"/>
                <a:ea typeface="Calibri" charset="0"/>
                <a:sym typeface="맑은 고딕" charset="0"/>
              </a:rPr>
              <a:t>6</a:t>
            </a:r>
            <a:endParaRPr lang="ko-KR" altLang="en-US" sz="1800" b="0" strike="noStrike">
              <a:solidFill>
                <a:srgbClr val="FFFFFF"/>
              </a:solidFill>
              <a:latin typeface="맑은 고딕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박현재</cp:lastModifiedBy>
  <dc:title>팀 프로젝트 프레젠테이션</dc:title>
  <cp:version>10.105.277.55893</cp:version>
  <dcterms:modified xsi:type="dcterms:W3CDTF">2011-08-01T06:04:30Z</dcterms:modified>
</cp:coreProperties>
</file>