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 bookmarkIdSeed="4">
  <p:sldMasterIdLst>
    <p:sldMasterId id="2147483762" r:id="rId4"/>
  </p:sldMasterIdLst>
  <p:notesMasterIdLst>
    <p:notesMasterId r:id="rId35"/>
  </p:notesMasterIdLst>
  <p:handoutMasterIdLst>
    <p:handoutMasterId r:id="rId36"/>
  </p:handoutMasterIdLst>
  <p:sldIdLst>
    <p:sldId id="256" r:id="rId5"/>
    <p:sldId id="292" r:id="rId6"/>
    <p:sldId id="293" r:id="rId7"/>
    <p:sldId id="294" r:id="rId8"/>
    <p:sldId id="295" r:id="rId9"/>
    <p:sldId id="296" r:id="rId10"/>
    <p:sldId id="275" r:id="rId11"/>
    <p:sldId id="276" r:id="rId12"/>
    <p:sldId id="299" r:id="rId13"/>
    <p:sldId id="300" r:id="rId14"/>
    <p:sldId id="277" r:id="rId15"/>
    <p:sldId id="278" r:id="rId16"/>
    <p:sldId id="302" r:id="rId17"/>
    <p:sldId id="301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304" r:id="rId26"/>
    <p:sldId id="305" r:id="rId27"/>
    <p:sldId id="306" r:id="rId28"/>
    <p:sldId id="287" r:id="rId29"/>
    <p:sldId id="288" r:id="rId30"/>
    <p:sldId id="303" r:id="rId31"/>
    <p:sldId id="289" r:id="rId32"/>
    <p:sldId id="291" r:id="rId33"/>
    <p:sldId id="27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3B"/>
    <a:srgbClr val="007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8" autoAdjust="0"/>
    <p:restoredTop sz="95033" autoAdjust="0"/>
  </p:normalViewPr>
  <p:slideViewPr>
    <p:cSldViewPr snapToGrid="0" snapToObjects="1">
      <p:cViewPr varScale="1">
        <p:scale>
          <a:sx n="97" d="100"/>
          <a:sy n="97" d="100"/>
        </p:scale>
        <p:origin x="251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a28eef71_9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a28eef71_9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53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a28eef71_1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a28eef71_1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15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a28eef71_1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7a28eef71_1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86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a28eef71_1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a28eef71_1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164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95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8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0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4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8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15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7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3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4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0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7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5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image4.png" descr="LOGO FPT POLYTECHNIC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315570" y="265518"/>
            <a:ext cx="3631616" cy="1099856"/>
          </a:xfrm>
          <a:prstGeom prst="rect">
            <a:avLst/>
          </a:prstGeom>
          <a:ln/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228600" y="2730738"/>
            <a:ext cx="12719957" cy="154678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7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 XÃ HỘI MOHI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0761" y="1762222"/>
            <a:ext cx="7816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VỆ ĐỒ ÁN TỐT NGHIỆP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9245" y="5354549"/>
            <a:ext cx="7428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0F1C3B-E6D7-4D4D-ABFB-E535F826A019}"/>
              </a:ext>
            </a:extLst>
          </p:cNvPr>
          <p:cNvSpPr txBox="1"/>
          <p:nvPr/>
        </p:nvSpPr>
        <p:spPr>
          <a:xfrm>
            <a:off x="-380010" y="86968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itchFamily="2" charset="2"/>
              <a:buChar char="Ø"/>
            </a:pPr>
            <a:r>
              <a:rPr lang="vi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VỀ MÔI TRƯỜNG CÔNG NGHỆ</a:t>
            </a:r>
            <a:endParaRPr lang="en-V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225;p27">
            <a:extLst>
              <a:ext uri="{FF2B5EF4-FFF2-40B4-BE49-F238E27FC236}">
                <a16:creationId xmlns:a16="http://schemas.microsoft.com/office/drawing/2014/main" id="{E5CE2109-3C00-A648-80C4-BC5D89688F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5331" y="4491854"/>
            <a:ext cx="4085598" cy="172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28;p27">
            <a:extLst>
              <a:ext uri="{FF2B5EF4-FFF2-40B4-BE49-F238E27FC236}">
                <a16:creationId xmlns:a16="http://schemas.microsoft.com/office/drawing/2014/main" id="{D99C0BE0-BEB4-9145-AF30-90BAF49D24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690" y="4370127"/>
            <a:ext cx="3390300" cy="196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CAF269-AD67-F345-AD4E-0BF0402D7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472" y="1528622"/>
            <a:ext cx="2216426" cy="21368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C66BFA-0E31-D74E-B1C6-80D4EC213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65" y="4606278"/>
            <a:ext cx="3756805" cy="13820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70C4F7-1339-0840-85B1-143E0E3AA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248" y="1834441"/>
            <a:ext cx="1865722" cy="1809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D1AB90-F2D6-1E4D-838B-A99FA6098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082" y="1357900"/>
            <a:ext cx="2216426" cy="26320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AFBE92-5A65-2049-BA75-0D0636BCE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2508" y="1454484"/>
            <a:ext cx="2921978" cy="22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7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4"/>
          <p:cNvSpPr>
            <a:spLocks noChangeArrowheads="1"/>
          </p:cNvSpPr>
          <p:nvPr/>
        </p:nvSpPr>
        <p:spPr bwMode="auto">
          <a:xfrm>
            <a:off x="4991629" y="1468437"/>
            <a:ext cx="5438843" cy="544513"/>
          </a:xfrm>
          <a:prstGeom prst="rect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kết bạn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4997979" y="2151062"/>
            <a:ext cx="5438843" cy="544513"/>
          </a:xfrm>
          <a:prstGeom prst="rect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bè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4999567" y="2865437"/>
            <a:ext cx="5438843" cy="544513"/>
          </a:xfrm>
          <a:prstGeom prst="rect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78"/>
          <p:cNvSpPr>
            <a:spLocks noChangeArrowheads="1"/>
          </p:cNvSpPr>
          <p:nvPr/>
        </p:nvSpPr>
        <p:spPr bwMode="auto">
          <a:xfrm>
            <a:off x="4974166" y="5692775"/>
            <a:ext cx="5462655" cy="544512"/>
          </a:xfrm>
          <a:prstGeom prst="rect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79"/>
          <p:cNvSpPr>
            <a:spLocks noChangeArrowheads="1"/>
          </p:cNvSpPr>
          <p:nvPr/>
        </p:nvSpPr>
        <p:spPr bwMode="auto">
          <a:xfrm>
            <a:off x="4999567" y="3579812"/>
            <a:ext cx="5438843" cy="544513"/>
          </a:xfrm>
          <a:prstGeom prst="rect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sẻ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bình luận và bày tỏ cảm xúc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80"/>
          <p:cNvSpPr>
            <a:spLocks noChangeArrowheads="1"/>
          </p:cNvSpPr>
          <p:nvPr/>
        </p:nvSpPr>
        <p:spPr bwMode="auto">
          <a:xfrm>
            <a:off x="4969404" y="5002212"/>
            <a:ext cx="5461067" cy="544513"/>
          </a:xfrm>
          <a:prstGeom prst="rect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tài khoản 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84" name="Shap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49"/>
          <a:stretch>
            <a:fillRect/>
          </a:stretch>
        </p:blipFill>
        <p:spPr bwMode="auto">
          <a:xfrm>
            <a:off x="1271806" y="1515151"/>
            <a:ext cx="2740027" cy="32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83"/>
          <p:cNvSpPr>
            <a:spLocks noChangeArrowheads="1"/>
          </p:cNvSpPr>
          <p:nvPr/>
        </p:nvSpPr>
        <p:spPr bwMode="auto">
          <a:xfrm>
            <a:off x="4970992" y="4281487"/>
            <a:ext cx="5465830" cy="544513"/>
          </a:xfrm>
          <a:prstGeom prst="rect">
            <a:avLst/>
          </a:prstGeom>
          <a:gradFill rotWithShape="1">
            <a:gsLst>
              <a:gs pos="0">
                <a:srgbClr val="B5D5A7"/>
              </a:gs>
              <a:gs pos="50000">
                <a:srgbClr val="AACE99"/>
              </a:gs>
              <a:gs pos="100000">
                <a:srgbClr val="9CCA86"/>
              </a:gs>
            </a:gsLst>
            <a:lin ang="5400000"/>
          </a:gradFill>
          <a:ln w="6350">
            <a:solidFill>
              <a:srgbClr val="70AD47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kumimoji="0" lang="vi-VN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xoá, sửa bài đăng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84"/>
          <p:cNvSpPr txBox="1">
            <a:spLocks noChangeArrowheads="1"/>
          </p:cNvSpPr>
          <p:nvPr/>
        </p:nvSpPr>
        <p:spPr bwMode="auto">
          <a:xfrm>
            <a:off x="1698794" y="4893507"/>
            <a:ext cx="2220063" cy="653218"/>
          </a:xfrm>
          <a:prstGeom prst="rect">
            <a:avLst/>
          </a:prstGeom>
          <a:noFill/>
          <a:ln w="9525">
            <a:solidFill>
              <a:srgbClr val="70AD4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 dùng</a:t>
            </a:r>
            <a:endParaRPr kumimoji="0" lang="vi-VN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781320" y="2815907"/>
            <a:ext cx="1169670" cy="317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781320" y="1868487"/>
            <a:ext cx="1194435" cy="951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781320" y="2511107"/>
            <a:ext cx="121031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781320" y="2815907"/>
            <a:ext cx="120269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73065" y="2815907"/>
            <a:ext cx="1210945" cy="1132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781320" y="2815907"/>
            <a:ext cx="1169670" cy="1861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781320" y="2815907"/>
            <a:ext cx="1169670" cy="2528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2523067" y="8524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Rectangle 52"/>
          <p:cNvSpPr>
            <a:spLocks noChangeArrowheads="1"/>
          </p:cNvSpPr>
          <p:nvPr/>
        </p:nvSpPr>
        <p:spPr bwMode="auto">
          <a:xfrm>
            <a:off x="3202517" y="1309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63406-59CB-994D-8C14-8FF85FBB9C98}"/>
              </a:ext>
            </a:extLst>
          </p:cNvPr>
          <p:cNvSpPr/>
          <p:nvPr/>
        </p:nvSpPr>
        <p:spPr>
          <a:xfrm>
            <a:off x="148763" y="558844"/>
            <a:ext cx="2850078" cy="8895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7021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4575B6-1B99-7D45-AF7A-B02AF9BF50C2}"/>
              </a:ext>
            </a:extLst>
          </p:cNvPr>
          <p:cNvSpPr/>
          <p:nvPr/>
        </p:nvSpPr>
        <p:spPr>
          <a:xfrm>
            <a:off x="154379" y="475012"/>
            <a:ext cx="4156364" cy="783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CHỨC NĂNG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158AD-0A8F-4723-ABAD-755F2D292354}"/>
              </a:ext>
            </a:extLst>
          </p:cNvPr>
          <p:cNvSpPr/>
          <p:nvPr/>
        </p:nvSpPr>
        <p:spPr>
          <a:xfrm>
            <a:off x="293298" y="1923690"/>
            <a:ext cx="7479101" cy="638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B21B-8889-4D2F-860E-D9D65DB28751}"/>
              </a:ext>
            </a:extLst>
          </p:cNvPr>
          <p:cNvSpPr txBox="1"/>
          <p:nvPr/>
        </p:nvSpPr>
        <p:spPr>
          <a:xfrm>
            <a:off x="-261669" y="2064745"/>
            <a:ext cx="8143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AA0431-BFC3-4BF8-BBA1-CB112A52BDA5}"/>
              </a:ext>
            </a:extLst>
          </p:cNvPr>
          <p:cNvSpPr txBox="1"/>
          <p:nvPr/>
        </p:nvSpPr>
        <p:spPr>
          <a:xfrm>
            <a:off x="-261669" y="2889860"/>
            <a:ext cx="8143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spcAft>
                <a:spcPts val="10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 tạo bài viết, đăng ảnh, đăng video, gắn thẻ bạn bè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CCBE8D-2EB6-4CE8-B027-4EA624F3DD14}"/>
              </a:ext>
            </a:extLst>
          </p:cNvPr>
          <p:cNvSpPr txBox="1"/>
          <p:nvPr/>
        </p:nvSpPr>
        <p:spPr>
          <a:xfrm>
            <a:off x="-261669" y="5170253"/>
            <a:ext cx="8143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3036D8-229B-4CEE-8EED-04AC2982A0ED}"/>
              </a:ext>
            </a:extLst>
          </p:cNvPr>
          <p:cNvSpPr txBox="1"/>
          <p:nvPr/>
        </p:nvSpPr>
        <p:spPr>
          <a:xfrm>
            <a:off x="-261669" y="3805632"/>
            <a:ext cx="8143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Gợi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08D73-1C00-4BC8-ACFD-BFE12B2EA3BC}"/>
              </a:ext>
            </a:extLst>
          </p:cNvPr>
          <p:cNvSpPr txBox="1"/>
          <p:nvPr/>
        </p:nvSpPr>
        <p:spPr>
          <a:xfrm>
            <a:off x="-261669" y="4523269"/>
            <a:ext cx="8143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 kết bạn và gửi kết bạn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0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4575B6-1B99-7D45-AF7A-B02AF9BF50C2}"/>
              </a:ext>
            </a:extLst>
          </p:cNvPr>
          <p:cNvSpPr/>
          <p:nvPr/>
        </p:nvSpPr>
        <p:spPr>
          <a:xfrm>
            <a:off x="154379" y="475012"/>
            <a:ext cx="4156364" cy="783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TẢ CHỨC NĂNG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158AD-0A8F-4723-ABAD-755F2D292354}"/>
              </a:ext>
            </a:extLst>
          </p:cNvPr>
          <p:cNvSpPr/>
          <p:nvPr/>
        </p:nvSpPr>
        <p:spPr>
          <a:xfrm>
            <a:off x="293298" y="1923690"/>
            <a:ext cx="7479101" cy="638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B21B-8889-4D2F-860E-D9D65DB28751}"/>
              </a:ext>
            </a:extLst>
          </p:cNvPr>
          <p:cNvSpPr txBox="1"/>
          <p:nvPr/>
        </p:nvSpPr>
        <p:spPr>
          <a:xfrm>
            <a:off x="-253044" y="2313930"/>
            <a:ext cx="8143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AA0431-BFC3-4BF8-BBA1-CB112A52BDA5}"/>
              </a:ext>
            </a:extLst>
          </p:cNvPr>
          <p:cNvSpPr txBox="1"/>
          <p:nvPr/>
        </p:nvSpPr>
        <p:spPr>
          <a:xfrm>
            <a:off x="-253044" y="2998325"/>
            <a:ext cx="8143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CCBE8D-2EB6-4CE8-B027-4EA624F3DD14}"/>
              </a:ext>
            </a:extLst>
          </p:cNvPr>
          <p:cNvSpPr txBox="1"/>
          <p:nvPr/>
        </p:nvSpPr>
        <p:spPr>
          <a:xfrm>
            <a:off x="-253044" y="5066901"/>
            <a:ext cx="8143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3036D8-229B-4CEE-8EED-04AC2982A0ED}"/>
              </a:ext>
            </a:extLst>
          </p:cNvPr>
          <p:cNvSpPr txBox="1"/>
          <p:nvPr/>
        </p:nvSpPr>
        <p:spPr>
          <a:xfrm>
            <a:off x="-253044" y="3682720"/>
            <a:ext cx="8143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08D73-1C00-4BC8-ACFD-BFE12B2EA3BC}"/>
              </a:ext>
            </a:extLst>
          </p:cNvPr>
          <p:cNvSpPr txBox="1"/>
          <p:nvPr/>
        </p:nvSpPr>
        <p:spPr>
          <a:xfrm>
            <a:off x="-253044" y="4405694"/>
            <a:ext cx="8143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23D9F-BE9C-471B-99AD-CFAAF4E00152}"/>
              </a:ext>
            </a:extLst>
          </p:cNvPr>
          <p:cNvSpPr txBox="1"/>
          <p:nvPr/>
        </p:nvSpPr>
        <p:spPr>
          <a:xfrm>
            <a:off x="-253044" y="1629672"/>
            <a:ext cx="635335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1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4575B6-1B99-7D45-AF7A-B02AF9BF50C2}"/>
              </a:ext>
            </a:extLst>
          </p:cNvPr>
          <p:cNvSpPr/>
          <p:nvPr/>
        </p:nvSpPr>
        <p:spPr>
          <a:xfrm>
            <a:off x="154379" y="475012"/>
            <a:ext cx="4156364" cy="783771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 THỰC THỂ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E07E34-9EE4-4ACE-803F-8958F318B719}"/>
              </a:ext>
            </a:extLst>
          </p:cNvPr>
          <p:cNvSpPr/>
          <p:nvPr/>
        </p:nvSpPr>
        <p:spPr>
          <a:xfrm>
            <a:off x="761997" y="1625120"/>
            <a:ext cx="2790701" cy="748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9B2077-533F-4758-8101-D120AB1020C4}"/>
              </a:ext>
            </a:extLst>
          </p:cNvPr>
          <p:cNvSpPr/>
          <p:nvPr/>
        </p:nvSpPr>
        <p:spPr>
          <a:xfrm>
            <a:off x="761995" y="2662139"/>
            <a:ext cx="2790701" cy="748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follow_users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E95AEBF-DFBB-4D2D-9EA6-D18CBD9BD3ED}"/>
              </a:ext>
            </a:extLst>
          </p:cNvPr>
          <p:cNvSpPr/>
          <p:nvPr/>
        </p:nvSpPr>
        <p:spPr>
          <a:xfrm>
            <a:off x="783614" y="3776621"/>
            <a:ext cx="2790701" cy="748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47AB88-4C10-4568-8E7D-D704FD31640E}"/>
              </a:ext>
            </a:extLst>
          </p:cNvPr>
          <p:cNvSpPr/>
          <p:nvPr/>
        </p:nvSpPr>
        <p:spPr>
          <a:xfrm>
            <a:off x="761994" y="4858807"/>
            <a:ext cx="2790701" cy="748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84E2588-18AA-4FC7-9C9D-DB31506CE35B}"/>
              </a:ext>
            </a:extLst>
          </p:cNvPr>
          <p:cNvSpPr/>
          <p:nvPr/>
        </p:nvSpPr>
        <p:spPr>
          <a:xfrm>
            <a:off x="4470079" y="1595467"/>
            <a:ext cx="2790701" cy="748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F4A7E60-4D3D-4B35-85D0-EF4862CF53AC}"/>
              </a:ext>
            </a:extLst>
          </p:cNvPr>
          <p:cNvSpPr/>
          <p:nvPr/>
        </p:nvSpPr>
        <p:spPr>
          <a:xfrm>
            <a:off x="4424544" y="2662138"/>
            <a:ext cx="2790701" cy="748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F7E21BD-DF80-47E6-AC5D-DF8AF69D099C}"/>
              </a:ext>
            </a:extLst>
          </p:cNvPr>
          <p:cNvSpPr/>
          <p:nvPr/>
        </p:nvSpPr>
        <p:spPr>
          <a:xfrm>
            <a:off x="4424543" y="3776621"/>
            <a:ext cx="2790701" cy="748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tag_users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7C6839-9005-41D3-8707-4B4B5156A5CB}"/>
              </a:ext>
            </a:extLst>
          </p:cNvPr>
          <p:cNvSpPr/>
          <p:nvPr/>
        </p:nvSpPr>
        <p:spPr>
          <a:xfrm>
            <a:off x="4424544" y="4851354"/>
            <a:ext cx="2790701" cy="748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C0EA026-F6FC-4EC0-8EFA-9762D5534726}"/>
              </a:ext>
            </a:extLst>
          </p:cNvPr>
          <p:cNvSpPr/>
          <p:nvPr/>
        </p:nvSpPr>
        <p:spPr>
          <a:xfrm>
            <a:off x="8087091" y="1595467"/>
            <a:ext cx="2790701" cy="748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posts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740456F-6EDF-4E6B-9C17-45D6A780573E}"/>
              </a:ext>
            </a:extLst>
          </p:cNvPr>
          <p:cNvSpPr/>
          <p:nvPr/>
        </p:nvSpPr>
        <p:spPr>
          <a:xfrm>
            <a:off x="8087091" y="3776621"/>
            <a:ext cx="2790701" cy="748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post_images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3C7D084-7899-4D94-8685-F08597957131}"/>
              </a:ext>
            </a:extLst>
          </p:cNvPr>
          <p:cNvSpPr/>
          <p:nvPr/>
        </p:nvSpPr>
        <p:spPr>
          <a:xfrm>
            <a:off x="8087091" y="2566812"/>
            <a:ext cx="2790701" cy="7481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8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896" y="247579"/>
            <a:ext cx="3553691" cy="1124871"/>
          </a:xfrm>
        </p:spPr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15728" y="1955392"/>
            <a:ext cx="10342080" cy="4752281"/>
            <a:chOff x="2011637" y="2342523"/>
            <a:chExt cx="6229012" cy="3504947"/>
          </a:xfrm>
        </p:grpSpPr>
        <p:grpSp>
          <p:nvGrpSpPr>
            <p:cNvPr id="10" name="Group 9"/>
            <p:cNvGrpSpPr/>
            <p:nvPr/>
          </p:nvGrpSpPr>
          <p:grpSpPr>
            <a:xfrm>
              <a:off x="2011637" y="2342523"/>
              <a:ext cx="6229012" cy="3504947"/>
              <a:chOff x="-74681" y="-509272"/>
              <a:chExt cx="6456349" cy="408131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-74681" y="435286"/>
                <a:ext cx="6232322" cy="3136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14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0" y="-509272"/>
                <a:ext cx="6381668" cy="3320730"/>
                <a:chOff x="0" y="-509272"/>
                <a:chExt cx="6381668" cy="3320730"/>
              </a:xfrm>
            </p:grpSpPr>
            <p:pic>
              <p:nvPicPr>
                <p:cNvPr id="15" name="Shape 66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/>
                <a:stretch/>
              </p:blipFill>
              <p:spPr>
                <a:xfrm>
                  <a:off x="3697973" y="314325"/>
                  <a:ext cx="2683695" cy="18693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" name="Shape 6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 flipH="1">
                  <a:off x="0" y="361950"/>
                  <a:ext cx="1714500" cy="1714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" name="Curved Down Arrow 16"/>
                <p:cNvSpPr/>
                <p:nvPr/>
              </p:nvSpPr>
              <p:spPr>
                <a:xfrm>
                  <a:off x="2857500" y="-49540"/>
                  <a:ext cx="1381660" cy="749211"/>
                </a:xfrm>
                <a:prstGeom prst="curvedDownArrow">
                  <a:avLst>
                    <a:gd name="adj1" fmla="val 25000"/>
                    <a:gd name="adj2" fmla="val 50000"/>
                    <a:gd name="adj3" fmla="val 25000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8" name="Curved Down Arrow 17"/>
                <p:cNvSpPr/>
                <p:nvPr/>
              </p:nvSpPr>
              <p:spPr>
                <a:xfrm>
                  <a:off x="2514601" y="-509272"/>
                  <a:ext cx="2622511" cy="1186862"/>
                </a:xfrm>
                <a:prstGeom prst="curvedDownArrow">
                  <a:avLst>
                    <a:gd name="adj1" fmla="val 18750"/>
                    <a:gd name="adj2" fmla="val 50000"/>
                    <a:gd name="adj3" fmla="val 25000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sp>
              <p:nvSpPr>
                <p:cNvPr id="19" name="Curved Up Arrow 18"/>
                <p:cNvSpPr/>
                <p:nvPr/>
              </p:nvSpPr>
              <p:spPr>
                <a:xfrm>
                  <a:off x="2664977" y="1663943"/>
                  <a:ext cx="3148365" cy="1147515"/>
                </a:xfrm>
                <a:prstGeom prst="curvedUpArrow">
                  <a:avLst>
                    <a:gd name="adj1" fmla="val 25000"/>
                    <a:gd name="adj2" fmla="val 52344"/>
                    <a:gd name="adj3" fmla="val 25000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  <p:pic>
              <p:nvPicPr>
                <p:cNvPr id="20" name="Shape 71" descr="Káº¿t quáº£ hÃ¬nh áº£nh cho server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943100" y="514350"/>
                  <a:ext cx="1317625" cy="1352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" name="Right Arrow 20"/>
                <p:cNvSpPr/>
                <p:nvPr/>
              </p:nvSpPr>
              <p:spPr>
                <a:xfrm>
                  <a:off x="1133475" y="1114425"/>
                  <a:ext cx="809625" cy="13335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25400" cap="flat" cmpd="sng">
                  <a:solidFill>
                    <a:srgbClr val="395E8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14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231982" y="2007602"/>
                <a:ext cx="1381371" cy="424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114000"/>
                  </a:lnSpc>
                  <a:spcAft>
                    <a:spcPts val="800"/>
                  </a:spcAft>
                </a:pP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Người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dùng</a:t>
                </a:r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22508" y="302260"/>
                <a:ext cx="1172209" cy="424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114000"/>
                  </a:lnSpc>
                  <a:spcAft>
                    <a:spcPts val="800"/>
                  </a:spcAft>
                </a:pP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Bạn</a:t>
                </a:r>
                <a:r>
                  <a:rPr lang="en-US" sz="28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bè</a:t>
                </a:r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5A85FF9-DD3D-2841-BF42-F9984C1CA1F2}"/>
              </a:ext>
            </a:extLst>
          </p:cNvPr>
          <p:cNvSpPr txBox="1"/>
          <p:nvPr/>
        </p:nvSpPr>
        <p:spPr>
          <a:xfrm>
            <a:off x="76132" y="1698809"/>
            <a:ext cx="457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TRIỂN KHAI</a:t>
            </a:r>
          </a:p>
        </p:txBody>
      </p:sp>
    </p:spTree>
    <p:extLst>
      <p:ext uri="{BB962C8B-B14F-4D97-AF65-F5344CB8AC3E}">
        <p14:creationId xmlns:p14="http://schemas.microsoft.com/office/powerpoint/2010/main" val="20971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E534EA-47AF-0641-80D9-EB2536F17D4F}"/>
              </a:ext>
            </a:extLst>
          </p:cNvPr>
          <p:cNvSpPr txBox="1"/>
          <p:nvPr/>
        </p:nvSpPr>
        <p:spPr>
          <a:xfrm>
            <a:off x="0" y="131318"/>
            <a:ext cx="518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A6CB2-971B-4A4F-B65A-8F9C17F1F287}"/>
              </a:ext>
            </a:extLst>
          </p:cNvPr>
          <p:cNvSpPr txBox="1"/>
          <p:nvPr/>
        </p:nvSpPr>
        <p:spPr>
          <a:xfrm>
            <a:off x="7154092" y="135399"/>
            <a:ext cx="3514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V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 DIAGRAM LEVEL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D2A688-6C47-D746-A465-40406CDD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66" y="524725"/>
            <a:ext cx="9048468" cy="61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68813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C2DF49-DDF0-9D4C-B742-F269B1C1421D}"/>
              </a:ext>
            </a:extLst>
          </p:cNvPr>
          <p:cNvSpPr txBox="1"/>
          <p:nvPr/>
        </p:nvSpPr>
        <p:spPr>
          <a:xfrm>
            <a:off x="0" y="26807"/>
            <a:ext cx="4654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 DIAGRAM LEVEL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F825BC-3978-314D-813B-2EFFA902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622776"/>
            <a:ext cx="10972799" cy="62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9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3D7184-CD47-354F-AFEB-EAAD36C23270}"/>
              </a:ext>
            </a:extLst>
          </p:cNvPr>
          <p:cNvSpPr txBox="1"/>
          <p:nvPr/>
        </p:nvSpPr>
        <p:spPr>
          <a:xfrm>
            <a:off x="201880" y="148387"/>
            <a:ext cx="46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 DIAGRAM LEVEL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365FD-D4F6-4446-8051-D8CADECC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3" y="761052"/>
            <a:ext cx="8606747" cy="58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4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14"/>
          <p:cNvSpPr>
            <a:spLocks noChangeArrowheads="1"/>
          </p:cNvSpPr>
          <p:nvPr/>
        </p:nvSpPr>
        <p:spPr bwMode="auto">
          <a:xfrm>
            <a:off x="5036144" y="820022"/>
            <a:ext cx="2058987" cy="771525"/>
          </a:xfrm>
          <a:prstGeom prst="downArrowCallout">
            <a:avLst>
              <a:gd name="adj1" fmla="val 25007"/>
              <a:gd name="adj2" fmla="val 25019"/>
              <a:gd name="adj3" fmla="val 25000"/>
              <a:gd name="adj4" fmla="val 64977"/>
            </a:avLst>
          </a:prstGeom>
          <a:solidFill>
            <a:srgbClr val="008364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MOHI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rminator 23"/>
          <p:cNvSpPr>
            <a:spLocks noChangeArrowheads="1"/>
          </p:cNvSpPr>
          <p:nvPr/>
        </p:nvSpPr>
        <p:spPr bwMode="auto">
          <a:xfrm>
            <a:off x="5080594" y="1590082"/>
            <a:ext cx="1970088" cy="582613"/>
          </a:xfrm>
          <a:prstGeom prst="flowChartTerminator">
            <a:avLst/>
          </a:prstGeom>
          <a:gradFill rotWithShape="1">
            <a:gsLst>
              <a:gs pos="0">
                <a:srgbClr val="F7BDA4"/>
              </a:gs>
              <a:gs pos="50000">
                <a:srgbClr val="F5B195"/>
              </a:gs>
              <a:gs pos="100000">
                <a:srgbClr val="F8A581"/>
              </a:gs>
            </a:gsLst>
            <a:lin ang="5400000"/>
          </a:gradFill>
          <a:ln w="6350">
            <a:solidFill>
              <a:srgbClr val="ED7D3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8101251" y="3951812"/>
            <a:ext cx="3379980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3264494" y="458242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A3100-5C69-5545-9962-F055D7F97462}"/>
              </a:ext>
            </a:extLst>
          </p:cNvPr>
          <p:cNvSpPr txBox="1"/>
          <p:nvPr/>
        </p:nvSpPr>
        <p:spPr>
          <a:xfrm>
            <a:off x="831273" y="295804"/>
            <a:ext cx="427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THẾT KẾ GIAO DIỆN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E85972-AE5E-A94A-9E0C-DCAEA4C1EF26}"/>
              </a:ext>
            </a:extLst>
          </p:cNvPr>
          <p:cNvSpPr txBox="1"/>
          <p:nvPr/>
        </p:nvSpPr>
        <p:spPr>
          <a:xfrm>
            <a:off x="1540945" y="930603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SITEMAP</a:t>
            </a: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id="{A1ED0B30-0540-544A-92BF-59BF6F54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251" y="5701107"/>
            <a:ext cx="3379980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Thả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0">
            <a:extLst>
              <a:ext uri="{FF2B5EF4-FFF2-40B4-BE49-F238E27FC236}">
                <a16:creationId xmlns:a16="http://schemas.microsoft.com/office/drawing/2014/main" id="{7CB58807-2802-5B47-8605-12E9BC38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251" y="5118202"/>
            <a:ext cx="3379980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Chia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sẻ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D83FC34F-3ED6-2949-B7E6-94700485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876" y="4526784"/>
            <a:ext cx="3379980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Chia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sẻ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87280D1A-10A4-2346-ABA4-527459813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65" y="4550193"/>
            <a:ext cx="3379993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endParaRPr lang="en-US" alt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50">
            <a:extLst>
              <a:ext uri="{FF2B5EF4-FFF2-40B4-BE49-F238E27FC236}">
                <a16:creationId xmlns:a16="http://schemas.microsoft.com/office/drawing/2014/main" id="{E5FDB41C-E739-C441-A04E-6B02AF25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43" y="3986671"/>
            <a:ext cx="3379983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</a:t>
            </a:r>
            <a:endParaRPr lang="en-US" alt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0">
            <a:extLst>
              <a:ext uri="{FF2B5EF4-FFF2-40B4-BE49-F238E27FC236}">
                <a16:creationId xmlns:a16="http://schemas.microsoft.com/office/drawing/2014/main" id="{64905C33-DF40-984C-A0D0-AD53B19B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6" y="5118202"/>
            <a:ext cx="3379982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endParaRPr lang="en-US" alt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0">
            <a:extLst>
              <a:ext uri="{FF2B5EF4-FFF2-40B4-BE49-F238E27FC236}">
                <a16:creationId xmlns:a16="http://schemas.microsoft.com/office/drawing/2014/main" id="{60A9C36A-51DA-0548-9AF2-CA0FDBA3C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15" y="5701107"/>
            <a:ext cx="3379983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Quên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khẩu</a:t>
            </a:r>
            <a:endParaRPr lang="en-US" alt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50">
            <a:extLst>
              <a:ext uri="{FF2B5EF4-FFF2-40B4-BE49-F238E27FC236}">
                <a16:creationId xmlns:a16="http://schemas.microsoft.com/office/drawing/2014/main" id="{7AE6C842-20BD-3D43-8E78-E1EA8F840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491" y="4550193"/>
            <a:ext cx="2956287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Nhắn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4FD5A4E5-0950-7E4E-BD39-CDADC1352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492" y="3948006"/>
            <a:ext cx="2956287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vi-V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kết bạn</a:t>
            </a:r>
            <a:endParaRPr lang="vi-VN" alt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DB53C692-8AA8-694A-B946-49ACA8977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493" y="2374889"/>
            <a:ext cx="2956287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endParaRPr lang="en-US" alt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0">
            <a:extLst>
              <a:ext uri="{FF2B5EF4-FFF2-40B4-BE49-F238E27FC236}">
                <a16:creationId xmlns:a16="http://schemas.microsoft.com/office/drawing/2014/main" id="{7B290A46-352E-9346-B01B-887FA1373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492" y="3042608"/>
            <a:ext cx="2956287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endParaRPr lang="en-US" alt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B7D8AD-F791-4046-93B3-23C2967EB59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65638" y="2172695"/>
            <a:ext cx="0" cy="210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5A26BE-0060-DE43-89C1-3652330A81DC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65637" y="2859711"/>
            <a:ext cx="0" cy="19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C2E9C5-7866-2140-B69F-02543F8D2200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6065636" y="3527430"/>
            <a:ext cx="0" cy="420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5AE934-7FF0-0E4D-8B50-DFCE24B72B5B}"/>
              </a:ext>
            </a:extLst>
          </p:cNvPr>
          <p:cNvCxnSpPr>
            <a:cxnSpLocks/>
          </p:cNvCxnSpPr>
          <p:nvPr/>
        </p:nvCxnSpPr>
        <p:spPr>
          <a:xfrm>
            <a:off x="2316206" y="3772222"/>
            <a:ext cx="1" cy="2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F1D017-D534-2844-BAFA-C441B4742B62}"/>
              </a:ext>
            </a:extLst>
          </p:cNvPr>
          <p:cNvCxnSpPr>
            <a:cxnSpLocks/>
          </p:cNvCxnSpPr>
          <p:nvPr/>
        </p:nvCxnSpPr>
        <p:spPr>
          <a:xfrm>
            <a:off x="9710054" y="3760865"/>
            <a:ext cx="1" cy="21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DA6550-5306-D248-A414-3737554AB2E5}"/>
              </a:ext>
            </a:extLst>
          </p:cNvPr>
          <p:cNvCxnSpPr>
            <a:cxnSpLocks/>
          </p:cNvCxnSpPr>
          <p:nvPr/>
        </p:nvCxnSpPr>
        <p:spPr>
          <a:xfrm flipV="1">
            <a:off x="2305456" y="3763596"/>
            <a:ext cx="7404598" cy="66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Rectangle 50">
            <a:extLst>
              <a:ext uri="{FF2B5EF4-FFF2-40B4-BE49-F238E27FC236}">
                <a16:creationId xmlns:a16="http://schemas.microsoft.com/office/drawing/2014/main" id="{91D27080-D962-4101-BEB2-E17F7C826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876" y="6276230"/>
            <a:ext cx="3379980" cy="484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bài </a:t>
            </a:r>
            <a:r>
              <a:rPr lang="en-US" altLang="en-US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3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000" y="1099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867" y="4476767"/>
            <a:ext cx="2325133" cy="195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167" y="1099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000" y="15371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167" y="15371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100" y="1047267"/>
            <a:ext cx="5067000" cy="50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585554" y="1092104"/>
            <a:ext cx="5859200" cy="4669524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79" name="Google Shape;79;p15"/>
          <p:cNvSpPr/>
          <p:nvPr/>
        </p:nvSpPr>
        <p:spPr>
          <a:xfrm>
            <a:off x="840606" y="1323784"/>
            <a:ext cx="5859200" cy="4742369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1CCF75-4726-5647-AB7D-61347847928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9000"/>
          </a:blip>
          <a:stretch>
            <a:fillRect/>
          </a:stretch>
        </p:blipFill>
        <p:spPr>
          <a:xfrm>
            <a:off x="7455683" y="1744927"/>
            <a:ext cx="3657600" cy="3657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77;p15">
            <a:extLst>
              <a:ext uri="{FF2B5EF4-FFF2-40B4-BE49-F238E27FC236}">
                <a16:creationId xmlns:a16="http://schemas.microsoft.com/office/drawing/2014/main" id="{DA4857A7-5F4C-4A37-8E8D-A9C433EE761A}"/>
              </a:ext>
            </a:extLst>
          </p:cNvPr>
          <p:cNvSpPr txBox="1"/>
          <p:nvPr/>
        </p:nvSpPr>
        <p:spPr>
          <a:xfrm>
            <a:off x="1253458" y="1653204"/>
            <a:ext cx="4780400" cy="2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</a:p>
          <a:p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	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Quản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trị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server.</a:t>
            </a:r>
          </a:p>
          <a:p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	Code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frontend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xử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lí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api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	Code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phụ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backend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cùng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Trần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Tiến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Đạt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757992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5A29A4-9C93-1E4A-9749-30798A95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615" y="224305"/>
            <a:ext cx="3492770" cy="875983"/>
          </a:xfrm>
        </p:spPr>
        <p:txBody>
          <a:bodyPr>
            <a:normAutofit/>
          </a:bodyPr>
          <a:lstStyle/>
          <a:p>
            <a:r>
              <a:rPr lang="en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LỖI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A4B56-0765-0349-B691-1F95F2185AA2}"/>
              </a:ext>
            </a:extLst>
          </p:cNvPr>
          <p:cNvSpPr txBox="1"/>
          <p:nvPr/>
        </p:nvSpPr>
        <p:spPr>
          <a:xfrm>
            <a:off x="51470" y="1274327"/>
            <a:ext cx="769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LỖI FORM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KÝ, ĐĂNG NHẬP</a:t>
            </a:r>
            <a:endParaRPr lang="en-V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E5F5E696-2937-475B-AC04-394EDC07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6" y="1824902"/>
            <a:ext cx="4659222" cy="48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885FA0C9-F4FB-4165-A314-7A195926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564" y="1824902"/>
            <a:ext cx="5148533" cy="49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hông có mô tả.">
            <a:extLst>
              <a:ext uri="{FF2B5EF4-FFF2-40B4-BE49-F238E27FC236}">
                <a16:creationId xmlns:a16="http://schemas.microsoft.com/office/drawing/2014/main" id="{4F13C7E0-12B4-495F-A341-A51BD0935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564" y="2451000"/>
            <a:ext cx="5148533" cy="421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626584"/>
      </p:ext>
    </p:extLst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9287DB3-F12A-264D-B0AC-2423B4599641}"/>
              </a:ext>
            </a:extLst>
          </p:cNvPr>
          <p:cNvSpPr txBox="1"/>
          <p:nvPr/>
        </p:nvSpPr>
        <p:spPr>
          <a:xfrm>
            <a:off x="118358" y="362309"/>
            <a:ext cx="6788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LỖI FORM QUÊN MẬT KHẨU</a:t>
            </a:r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32490099-60E4-4A24-8E7A-A09F6F544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37" y="1006297"/>
            <a:ext cx="4283779" cy="24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hông có mô tả.">
            <a:extLst>
              <a:ext uri="{FF2B5EF4-FFF2-40B4-BE49-F238E27FC236}">
                <a16:creationId xmlns:a16="http://schemas.microsoft.com/office/drawing/2014/main" id="{9DADF34F-386B-406E-A6ED-61125BFE3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562" y="1399784"/>
            <a:ext cx="5469743" cy="40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hông có mô tả.">
            <a:extLst>
              <a:ext uri="{FF2B5EF4-FFF2-40B4-BE49-F238E27FC236}">
                <a16:creationId xmlns:a16="http://schemas.microsoft.com/office/drawing/2014/main" id="{F6FF8B6A-5172-4AC3-85BA-362BF5EE0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20" y="3713671"/>
            <a:ext cx="4294896" cy="285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7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69BA43-6DDB-D34C-AEB8-F09B7B008ECF}"/>
              </a:ext>
            </a:extLst>
          </p:cNvPr>
          <p:cNvSpPr txBox="1"/>
          <p:nvPr/>
        </p:nvSpPr>
        <p:spPr>
          <a:xfrm>
            <a:off x="187369" y="335002"/>
            <a:ext cx="10067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LỖI FORM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VÀ SỬA THÔNG TIN CÁ NHÂN</a:t>
            </a:r>
            <a:endParaRPr lang="en-V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Không có mô tả.">
            <a:extLst>
              <a:ext uri="{FF2B5EF4-FFF2-40B4-BE49-F238E27FC236}">
                <a16:creationId xmlns:a16="http://schemas.microsoft.com/office/drawing/2014/main" id="{47F79928-B85D-494B-B49F-0F8AE6B70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29" y="4361727"/>
            <a:ext cx="5144399" cy="19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hông có mô tả.">
            <a:extLst>
              <a:ext uri="{FF2B5EF4-FFF2-40B4-BE49-F238E27FC236}">
                <a16:creationId xmlns:a16="http://schemas.microsoft.com/office/drawing/2014/main" id="{260BC316-03C4-4E87-92FB-95F474CD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41" y="4361727"/>
            <a:ext cx="5476362" cy="19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hông có mô tả.">
            <a:extLst>
              <a:ext uri="{FF2B5EF4-FFF2-40B4-BE49-F238E27FC236}">
                <a16:creationId xmlns:a16="http://schemas.microsoft.com/office/drawing/2014/main" id="{0E011851-CDBB-4BF9-8DF3-04FE2956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29" y="1078923"/>
            <a:ext cx="109442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55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69BA43-6DDB-D34C-AEB8-F09B7B008ECF}"/>
              </a:ext>
            </a:extLst>
          </p:cNvPr>
          <p:cNvSpPr txBox="1"/>
          <p:nvPr/>
        </p:nvSpPr>
        <p:spPr>
          <a:xfrm>
            <a:off x="187369" y="335002"/>
            <a:ext cx="9761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LỖI FORM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 HỌ TÊN VÀ TÊN NGƯỜI DÙNG</a:t>
            </a:r>
            <a:endParaRPr lang="en-V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E8295F2E-75A2-4D9B-8732-3C0EAAF6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293693"/>
            <a:ext cx="80010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36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69BA43-6DDB-D34C-AEB8-F09B7B008ECF}"/>
              </a:ext>
            </a:extLst>
          </p:cNvPr>
          <p:cNvSpPr txBox="1"/>
          <p:nvPr/>
        </p:nvSpPr>
        <p:spPr>
          <a:xfrm>
            <a:off x="187369" y="335002"/>
            <a:ext cx="642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LỖI FORM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  <a:endParaRPr lang="en-V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Không có mô tả.">
            <a:extLst>
              <a:ext uri="{FF2B5EF4-FFF2-40B4-BE49-F238E27FC236}">
                <a16:creationId xmlns:a16="http://schemas.microsoft.com/office/drawing/2014/main" id="{3072ADA0-3FD4-4F9A-B9CC-FD32DC74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71" y="1384630"/>
            <a:ext cx="7919857" cy="462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演示标志库存例证. 插画包括有演示标志- 36021240">
            <a:extLst>
              <a:ext uri="{FF2B5EF4-FFF2-40B4-BE49-F238E27FC236}">
                <a16:creationId xmlns:a16="http://schemas.microsoft.com/office/drawing/2014/main" id="{5D68A132-CB5D-CA42-ACB9-F2A0255A6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0" y="0"/>
            <a:ext cx="121943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214" y="130144"/>
            <a:ext cx="8235265" cy="105139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 VÀ KHÓ KHĂN</a:t>
            </a:r>
          </a:p>
        </p:txBody>
      </p:sp>
      <p:sp>
        <p:nvSpPr>
          <p:cNvPr id="4" name="Google Shape;385;p44"/>
          <p:cNvSpPr txBox="1"/>
          <p:nvPr/>
        </p:nvSpPr>
        <p:spPr>
          <a:xfrm>
            <a:off x="223141" y="1474163"/>
            <a:ext cx="2980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224" y="2141723"/>
            <a:ext cx="8885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dùng có thể tự tạo tài khoản và tự quản lý tài khoản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979" y="2862133"/>
            <a:ext cx="7831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 trở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ên phổ biến hơn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623" y="3569906"/>
            <a:ext cx="5674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nối các mối quan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 tác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5224" y="4284181"/>
            <a:ext cx="5763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doanh hay quảng cáo miễn phí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979" y="4991954"/>
            <a:ext cx="6115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cao kỹ năng sống và sự hiểu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biết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214" y="130144"/>
            <a:ext cx="8235265" cy="1051393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 VÀ KHÓ KHĂN</a:t>
            </a:r>
          </a:p>
        </p:txBody>
      </p:sp>
      <p:sp>
        <p:nvSpPr>
          <p:cNvPr id="6" name="Google Shape;385;p44"/>
          <p:cNvSpPr txBox="1"/>
          <p:nvPr/>
        </p:nvSpPr>
        <p:spPr>
          <a:xfrm>
            <a:off x="391627" y="1581078"/>
            <a:ext cx="2980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 KHĂN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722" y="2363192"/>
            <a:ext cx="5751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Làm trì trệ các hoạt động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5722" y="3167390"/>
            <a:ext cx="93068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Nếu không biết cách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sẽ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đắm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chìm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ảnh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722" y="4348527"/>
            <a:ext cx="98944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Có thể có nguy cơ tiếp xúc với một số thông tin không chính xác hay không lành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8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908" y="155283"/>
            <a:ext cx="6552183" cy="913496"/>
          </a:xfrm>
        </p:spPr>
        <p:txBody>
          <a:bodyPr>
            <a:normAutofit/>
          </a:bodyPr>
          <a:lstStyle/>
          <a:p>
            <a:pPr lvl="0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ĐÓNG GÓI TRIỂN KHAI</a:t>
            </a: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15894B6B-C37E-407C-9471-0A2991F2484C}"/>
              </a:ext>
            </a:extLst>
          </p:cNvPr>
          <p:cNvSpPr/>
          <p:nvPr/>
        </p:nvSpPr>
        <p:spPr>
          <a:xfrm>
            <a:off x="897145" y="3014930"/>
            <a:ext cx="4071668" cy="1397479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 trình triển khai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57146-AF28-4EED-80AE-02535B39EC96}"/>
              </a:ext>
            </a:extLst>
          </p:cNvPr>
          <p:cNvSpPr/>
          <p:nvPr/>
        </p:nvSpPr>
        <p:spPr>
          <a:xfrm>
            <a:off x="5730813" y="1975448"/>
            <a:ext cx="3743864" cy="5952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Sáng lập dự án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53683-C944-432C-9BB7-8F45DE469609}"/>
              </a:ext>
            </a:extLst>
          </p:cNvPr>
          <p:cNvSpPr/>
          <p:nvPr/>
        </p:nvSpPr>
        <p:spPr>
          <a:xfrm>
            <a:off x="5730813" y="2924984"/>
            <a:ext cx="3743864" cy="5952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 bị cho dự án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4C16F-2624-4B0A-8B10-4FCDB40F21F7}"/>
              </a:ext>
            </a:extLst>
          </p:cNvPr>
          <p:cNvSpPr/>
          <p:nvPr/>
        </p:nvSpPr>
        <p:spPr>
          <a:xfrm>
            <a:off x="5730813" y="4856670"/>
            <a:ext cx="3743864" cy="5952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 thành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333099-30BA-4B9B-BA10-5C227DC8D196}"/>
              </a:ext>
            </a:extLst>
          </p:cNvPr>
          <p:cNvSpPr/>
          <p:nvPr/>
        </p:nvSpPr>
        <p:spPr>
          <a:xfrm>
            <a:off x="5730813" y="3911362"/>
            <a:ext cx="3743864" cy="5952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 hành dự án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36752CF-8658-443A-B8CB-5C5A52C1A60F}"/>
              </a:ext>
            </a:extLst>
          </p:cNvPr>
          <p:cNvSpPr/>
          <p:nvPr/>
        </p:nvSpPr>
        <p:spPr>
          <a:xfrm>
            <a:off x="5003318" y="2135035"/>
            <a:ext cx="692989" cy="3174520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57" y="192796"/>
            <a:ext cx="8652285" cy="935360"/>
          </a:xfrm>
        </p:spPr>
        <p:txBody>
          <a:bodyPr>
            <a:noAutofit/>
          </a:bodyPr>
          <a:lstStyle/>
          <a:p>
            <a:pPr lvl="0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PHÁT TRIỂN DỰ ÁN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38E24-7850-D747-B247-3A07B9AA3ECF}"/>
              </a:ext>
            </a:extLst>
          </p:cNvPr>
          <p:cNvSpPr txBox="1"/>
          <p:nvPr/>
        </p:nvSpPr>
        <p:spPr>
          <a:xfrm>
            <a:off x="1021218" y="3053859"/>
            <a:ext cx="5154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hức năng gọi thông thường 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vi-V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gọi video</a:t>
            </a:r>
            <a:endParaRPr lang="en-VN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7C72C-6E91-914A-A025-E1119CF5A94D}"/>
              </a:ext>
            </a:extLst>
          </p:cNvPr>
          <p:cNvSpPr txBox="1"/>
          <p:nvPr/>
        </p:nvSpPr>
        <p:spPr>
          <a:xfrm>
            <a:off x="6542389" y="3055726"/>
            <a:ext cx="479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hức năng Trang và Nhóm</a:t>
            </a:r>
            <a:endParaRPr lang="en-VN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BD7E6-DF9A-054B-8D7B-1176A96BB08C}"/>
              </a:ext>
            </a:extLst>
          </p:cNvPr>
          <p:cNvSpPr txBox="1"/>
          <p:nvPr/>
        </p:nvSpPr>
        <p:spPr>
          <a:xfrm>
            <a:off x="6633087" y="5710403"/>
            <a:ext cx="4611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24632-8C3B-449C-8200-74CEB2953309}"/>
              </a:ext>
            </a:extLst>
          </p:cNvPr>
          <p:cNvSpPr txBox="1"/>
          <p:nvPr/>
        </p:nvSpPr>
        <p:spPr>
          <a:xfrm>
            <a:off x="1128742" y="5851751"/>
            <a:ext cx="407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hức năng Phim Ảnh</a:t>
            </a:r>
            <a:endParaRPr lang="en-VN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9DF09-1318-456D-9E7D-4BAF6A8F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89" y="1391787"/>
            <a:ext cx="2838090" cy="1596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ECE45B-5DCA-4413-A997-B2AE4CBD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690" y="1228375"/>
            <a:ext cx="2336115" cy="17520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8258E7-12BE-4E38-B673-4705C5C30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101" y="4098894"/>
            <a:ext cx="3606336" cy="1466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EF9DF7-9E96-4DE3-AB2B-CAA084A41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119" y="3651612"/>
            <a:ext cx="3087280" cy="20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0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000" y="1099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867" y="4476767"/>
            <a:ext cx="2325133" cy="195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167" y="1099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000" y="15371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167" y="15371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100" y="1047267"/>
            <a:ext cx="5067000" cy="50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69539A-7968-A444-BB2E-11682EE02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310" y="1756439"/>
            <a:ext cx="3597101" cy="35971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78;p15">
            <a:extLst>
              <a:ext uri="{FF2B5EF4-FFF2-40B4-BE49-F238E27FC236}">
                <a16:creationId xmlns:a16="http://schemas.microsoft.com/office/drawing/2014/main" id="{962740CB-0668-4E73-99E6-87486F19020A}"/>
              </a:ext>
            </a:extLst>
          </p:cNvPr>
          <p:cNvSpPr/>
          <p:nvPr/>
        </p:nvSpPr>
        <p:spPr>
          <a:xfrm>
            <a:off x="585554" y="1092104"/>
            <a:ext cx="5859200" cy="4669524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14" name="Google Shape;79;p15">
            <a:extLst>
              <a:ext uri="{FF2B5EF4-FFF2-40B4-BE49-F238E27FC236}">
                <a16:creationId xmlns:a16="http://schemas.microsoft.com/office/drawing/2014/main" id="{0F3AA04D-9CAD-4C2C-A741-43645C025EC7}"/>
              </a:ext>
            </a:extLst>
          </p:cNvPr>
          <p:cNvSpPr/>
          <p:nvPr/>
        </p:nvSpPr>
        <p:spPr>
          <a:xfrm>
            <a:off x="840606" y="1323784"/>
            <a:ext cx="5859200" cy="4742369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77;p15">
            <a:extLst>
              <a:ext uri="{FF2B5EF4-FFF2-40B4-BE49-F238E27FC236}">
                <a16:creationId xmlns:a16="http://schemas.microsoft.com/office/drawing/2014/main" id="{C7DB1FA6-25E6-4FF0-9A67-09C6EAD89B9B}"/>
              </a:ext>
            </a:extLst>
          </p:cNvPr>
          <p:cNvSpPr txBox="1"/>
          <p:nvPr/>
        </p:nvSpPr>
        <p:spPr>
          <a:xfrm>
            <a:off x="1253458" y="1653204"/>
            <a:ext cx="4780400" cy="2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Tiến Lập</a:t>
            </a: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</a:p>
          <a:p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	</a:t>
            </a:r>
            <a:r>
              <a:rPr lang="vi-V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Code phụ frontend.</a:t>
            </a:r>
          </a:p>
          <a:p>
            <a:r>
              <a:rPr lang="vi-V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	Tester.</a:t>
            </a:r>
          </a:p>
          <a:p>
            <a:r>
              <a:rPr lang="vi-V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	Hỗ trợ Trần Ngọc Trường phần Word và Powerpoint.</a:t>
            </a:r>
          </a:p>
          <a:p>
            <a:endParaRPr lang="en-US" sz="3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798400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95969" y="1803164"/>
            <a:ext cx="80444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Thank You </a:t>
            </a:r>
            <a:br>
              <a:rPr lang="en-US" sz="66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</a:br>
            <a:r>
              <a:rPr lang="en-US" sz="66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for watching!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90" y="3194185"/>
            <a:ext cx="2843213" cy="14144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96" y="4970286"/>
            <a:ext cx="2843213" cy="14144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76" y="3901416"/>
            <a:ext cx="2843213" cy="14144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138" y="593415"/>
            <a:ext cx="2843213" cy="14144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91" y="1108840"/>
            <a:ext cx="2843213" cy="14144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226" y="5358350"/>
            <a:ext cx="2843213" cy="14144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84" y="4890006"/>
            <a:ext cx="2843213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000" y="1099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867" y="4476767"/>
            <a:ext cx="2325133" cy="195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167" y="1099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000" y="15371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167" y="15371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100" y="1047267"/>
            <a:ext cx="5067000" cy="50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6">
            <a:alphaModFix/>
          </a:blip>
          <a:srcRect l="15397" t="10901" b="20147"/>
          <a:stretch/>
        </p:blipFill>
        <p:spPr>
          <a:xfrm>
            <a:off x="7479961" y="1737955"/>
            <a:ext cx="3592826" cy="36482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Google Shape;78;p15">
            <a:extLst>
              <a:ext uri="{FF2B5EF4-FFF2-40B4-BE49-F238E27FC236}">
                <a16:creationId xmlns:a16="http://schemas.microsoft.com/office/drawing/2014/main" id="{6830A5F0-F6A0-454E-85D9-4BC70911B347}"/>
              </a:ext>
            </a:extLst>
          </p:cNvPr>
          <p:cNvSpPr/>
          <p:nvPr/>
        </p:nvSpPr>
        <p:spPr>
          <a:xfrm>
            <a:off x="585554" y="1092104"/>
            <a:ext cx="5859200" cy="4669524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74D7A9E8-345A-4F38-B59D-9924D6A57B3D}"/>
              </a:ext>
            </a:extLst>
          </p:cNvPr>
          <p:cNvSpPr/>
          <p:nvPr/>
        </p:nvSpPr>
        <p:spPr>
          <a:xfrm>
            <a:off x="840606" y="1323784"/>
            <a:ext cx="5859200" cy="4742369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77;p15">
            <a:extLst>
              <a:ext uri="{FF2B5EF4-FFF2-40B4-BE49-F238E27FC236}">
                <a16:creationId xmlns:a16="http://schemas.microsoft.com/office/drawing/2014/main" id="{F8A54805-B7E6-4BE5-9267-94A9A3572BCF}"/>
              </a:ext>
            </a:extLst>
          </p:cNvPr>
          <p:cNvSpPr txBox="1"/>
          <p:nvPr/>
        </p:nvSpPr>
        <p:spPr>
          <a:xfrm>
            <a:off x="1253458" y="2075676"/>
            <a:ext cx="4780400" cy="2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</a:p>
          <a:p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	Tester.</a:t>
            </a:r>
          </a:p>
          <a:p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	Word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PowerPoint. </a:t>
            </a:r>
          </a:p>
        </p:txBody>
      </p:sp>
    </p:spTree>
    <p:extLst>
      <p:ext uri="{BB962C8B-B14F-4D97-AF65-F5344CB8AC3E}">
        <p14:creationId xmlns:p14="http://schemas.microsoft.com/office/powerpoint/2010/main" val="1327848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000" y="1099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867" y="4476767"/>
            <a:ext cx="2325133" cy="195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167" y="1099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5000" y="15371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167" y="1537118"/>
            <a:ext cx="1756733" cy="175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100" y="1047267"/>
            <a:ext cx="5067000" cy="50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07780-AFD8-6F46-AEAC-09DDF9451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442" y="1719692"/>
            <a:ext cx="3693316" cy="36933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Google Shape;78;p15">
            <a:extLst>
              <a:ext uri="{FF2B5EF4-FFF2-40B4-BE49-F238E27FC236}">
                <a16:creationId xmlns:a16="http://schemas.microsoft.com/office/drawing/2014/main" id="{AFB2347E-896F-4740-AADD-E5EA9AA843AF}"/>
              </a:ext>
            </a:extLst>
          </p:cNvPr>
          <p:cNvSpPr/>
          <p:nvPr/>
        </p:nvSpPr>
        <p:spPr>
          <a:xfrm>
            <a:off x="585554" y="1092104"/>
            <a:ext cx="5859200" cy="4669524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13" name="Google Shape;79;p15">
            <a:extLst>
              <a:ext uri="{FF2B5EF4-FFF2-40B4-BE49-F238E27FC236}">
                <a16:creationId xmlns:a16="http://schemas.microsoft.com/office/drawing/2014/main" id="{DF4A32FE-5959-4403-A324-8E2039EBBD8E}"/>
              </a:ext>
            </a:extLst>
          </p:cNvPr>
          <p:cNvSpPr/>
          <p:nvPr/>
        </p:nvSpPr>
        <p:spPr>
          <a:xfrm>
            <a:off x="840606" y="1323784"/>
            <a:ext cx="5859200" cy="4742369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77;p15">
            <a:extLst>
              <a:ext uri="{FF2B5EF4-FFF2-40B4-BE49-F238E27FC236}">
                <a16:creationId xmlns:a16="http://schemas.microsoft.com/office/drawing/2014/main" id="{06AF923C-BA45-40A0-B166-4CF10A10A257}"/>
              </a:ext>
            </a:extLst>
          </p:cNvPr>
          <p:cNvSpPr txBox="1"/>
          <p:nvPr/>
        </p:nvSpPr>
        <p:spPr>
          <a:xfrm>
            <a:off x="1225284" y="2208568"/>
            <a:ext cx="4780400" cy="2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Tiến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</a:p>
          <a:p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	Code </a:t>
            </a:r>
            <a:r>
              <a:rPr lang="en-US" sz="32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Backend.</a:t>
            </a:r>
          </a:p>
        </p:txBody>
      </p:sp>
    </p:spTree>
    <p:extLst>
      <p:ext uri="{BB962C8B-B14F-4D97-AF65-F5344CB8AC3E}">
        <p14:creationId xmlns:p14="http://schemas.microsoft.com/office/powerpoint/2010/main" val="40189760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Callout 14">
            <a:extLst>
              <a:ext uri="{FF2B5EF4-FFF2-40B4-BE49-F238E27FC236}">
                <a16:creationId xmlns:a16="http://schemas.microsoft.com/office/drawing/2014/main" id="{1A91CBBD-9F4B-F34E-AE6C-A005CBE7971F}"/>
              </a:ext>
            </a:extLst>
          </p:cNvPr>
          <p:cNvSpPr/>
          <p:nvPr/>
        </p:nvSpPr>
        <p:spPr>
          <a:xfrm>
            <a:off x="326635" y="2598822"/>
            <a:ext cx="3344378" cy="1854846"/>
          </a:xfrm>
          <a:prstGeom prst="rightArrowCallout">
            <a:avLst>
              <a:gd name="adj1" fmla="val 16667"/>
              <a:gd name="adj2" fmla="val 25000"/>
              <a:gd name="adj3" fmla="val 25000"/>
              <a:gd name="adj4" fmla="val 64977"/>
            </a:avLst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tổng quát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1906935-C7E9-4041-904A-4FD951E7E65C}"/>
              </a:ext>
            </a:extLst>
          </p:cNvPr>
          <p:cNvSpPr/>
          <p:nvPr/>
        </p:nvSpPr>
        <p:spPr>
          <a:xfrm>
            <a:off x="4332002" y="213908"/>
            <a:ext cx="7356289" cy="7224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HIỆN TRẠNG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15E1F7A-BCB5-964B-9FAE-1F616713ED75}"/>
              </a:ext>
            </a:extLst>
          </p:cNvPr>
          <p:cNvSpPr/>
          <p:nvPr/>
        </p:nvSpPr>
        <p:spPr>
          <a:xfrm>
            <a:off x="4332000" y="1086957"/>
            <a:ext cx="7356285" cy="7224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90CAFFC-AE7F-1246-A2F5-70CE6145480B}"/>
              </a:ext>
            </a:extLst>
          </p:cNvPr>
          <p:cNvSpPr/>
          <p:nvPr/>
        </p:nvSpPr>
        <p:spPr>
          <a:xfrm>
            <a:off x="4332002" y="1997708"/>
            <a:ext cx="7356283" cy="72242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LỖI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61CBE3-2AAB-4545-9E9D-80FFDDAE6029}"/>
              </a:ext>
            </a:extLst>
          </p:cNvPr>
          <p:cNvSpPr/>
          <p:nvPr/>
        </p:nvSpPr>
        <p:spPr>
          <a:xfrm>
            <a:off x="4332002" y="2917278"/>
            <a:ext cx="7356283" cy="722421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DAB3CA-E87F-F440-B5E5-BF96D173DC59}"/>
              </a:ext>
            </a:extLst>
          </p:cNvPr>
          <p:cNvSpPr/>
          <p:nvPr/>
        </p:nvSpPr>
        <p:spPr>
          <a:xfrm>
            <a:off x="4332004" y="3829998"/>
            <a:ext cx="7356281" cy="72242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 LỢI VÀ KHÓ KHĂN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FB20F9C-35AA-F549-AB84-351C6C323C3C}"/>
              </a:ext>
            </a:extLst>
          </p:cNvPr>
          <p:cNvSpPr/>
          <p:nvPr/>
        </p:nvSpPr>
        <p:spPr>
          <a:xfrm>
            <a:off x="4332004" y="4760072"/>
            <a:ext cx="7356281" cy="72242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 GÓI TRIỂN KHAI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50E7008-A98A-E848-8E2E-E7D3520A5828}"/>
              </a:ext>
            </a:extLst>
          </p:cNvPr>
          <p:cNvSpPr/>
          <p:nvPr/>
        </p:nvSpPr>
        <p:spPr>
          <a:xfrm>
            <a:off x="4332006" y="5682737"/>
            <a:ext cx="7356279" cy="722423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PHÁT TRIỂN DỰ ÁN</a:t>
            </a:r>
          </a:p>
        </p:txBody>
      </p:sp>
    </p:spTree>
    <p:extLst>
      <p:ext uri="{BB962C8B-B14F-4D97-AF65-F5344CB8AC3E}">
        <p14:creationId xmlns:p14="http://schemas.microsoft.com/office/powerpoint/2010/main" val="33302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900" y="246516"/>
            <a:ext cx="6934200" cy="836318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HIỆN TRẠNG</a:t>
            </a: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621E5CB8-7697-CF4E-958B-2332B2F76E95}"/>
              </a:ext>
            </a:extLst>
          </p:cNvPr>
          <p:cNvSpPr/>
          <p:nvPr/>
        </p:nvSpPr>
        <p:spPr>
          <a:xfrm>
            <a:off x="534573" y="2981684"/>
            <a:ext cx="3254828" cy="1208314"/>
          </a:xfrm>
          <a:prstGeom prst="cloudCallout">
            <a:avLst>
              <a:gd name="adj1" fmla="val 55050"/>
              <a:gd name="adj2" fmla="val 13167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7CB631-9BA6-4E4C-8707-8BFD24E8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46" y="1621291"/>
            <a:ext cx="6623051" cy="46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7E965B-9DCC-CB44-80D6-85FB52DD866C}"/>
              </a:ext>
            </a:extLst>
          </p:cNvPr>
          <p:cNvSpPr/>
          <p:nvPr/>
        </p:nvSpPr>
        <p:spPr>
          <a:xfrm>
            <a:off x="146958" y="262070"/>
            <a:ext cx="4465122" cy="87085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HỆ THỐNG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4DAD5-6E9E-134B-82DC-832192E9E062}"/>
              </a:ext>
            </a:extLst>
          </p:cNvPr>
          <p:cNvSpPr txBox="1"/>
          <p:nvPr/>
        </p:nvSpPr>
        <p:spPr>
          <a:xfrm>
            <a:off x="353021" y="1302483"/>
            <a:ext cx="515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Yêu cầu giao diện và chức năng</a:t>
            </a:r>
            <a:endParaRPr lang="en-V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42BFB5-94EB-4F10-B5EE-72609F2945F3}"/>
              </a:ext>
            </a:extLst>
          </p:cNvPr>
          <p:cNvSpPr/>
          <p:nvPr/>
        </p:nvSpPr>
        <p:spPr>
          <a:xfrm>
            <a:off x="7332454" y="5306608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 trang chính sách và trợ giúp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F652C6-73C4-430C-BF9C-8C428223D480}"/>
              </a:ext>
            </a:extLst>
          </p:cNvPr>
          <p:cNvSpPr/>
          <p:nvPr/>
        </p:nvSpPr>
        <p:spPr>
          <a:xfrm>
            <a:off x="2107389" y="2149426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 chủ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0DA509-9A32-4ABC-B671-0F3F1B86FE68}"/>
              </a:ext>
            </a:extLst>
          </p:cNvPr>
          <p:cNvSpPr/>
          <p:nvPr/>
        </p:nvSpPr>
        <p:spPr>
          <a:xfrm>
            <a:off x="2107389" y="3251664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 cá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nhân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9DE001-9848-437B-955D-79E382683CA4}"/>
              </a:ext>
            </a:extLst>
          </p:cNvPr>
          <p:cNvSpPr/>
          <p:nvPr/>
        </p:nvSpPr>
        <p:spPr>
          <a:xfrm>
            <a:off x="2107389" y="4279136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</a:t>
            </a:r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đăng nhập và đăng ký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7FA566-2289-4C6B-A840-6225FA270D2D}"/>
              </a:ext>
            </a:extLst>
          </p:cNvPr>
          <p:cNvSpPr/>
          <p:nvPr/>
        </p:nvSpPr>
        <p:spPr>
          <a:xfrm>
            <a:off x="7332454" y="4279136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 cài đặt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70E679-2B4E-4F02-ABAA-F5F1276B325A}"/>
              </a:ext>
            </a:extLst>
          </p:cNvPr>
          <p:cNvSpPr/>
          <p:nvPr/>
        </p:nvSpPr>
        <p:spPr>
          <a:xfrm>
            <a:off x="7332454" y="3250235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 kết bạn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3E9201-D081-4D97-AC6A-865CB47B8CB4}"/>
              </a:ext>
            </a:extLst>
          </p:cNvPr>
          <p:cNvSpPr/>
          <p:nvPr/>
        </p:nvSpPr>
        <p:spPr>
          <a:xfrm>
            <a:off x="7332454" y="2149426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 thông báo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BD8F6C-91EF-481D-A637-D7B490E7B843}"/>
              </a:ext>
            </a:extLst>
          </p:cNvPr>
          <p:cNvSpPr/>
          <p:nvPr/>
        </p:nvSpPr>
        <p:spPr>
          <a:xfrm>
            <a:off x="2107389" y="5306608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 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 nhắn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0D965B-5272-459C-BD4E-DDC5E82ADD4A}"/>
              </a:ext>
            </a:extLst>
          </p:cNvPr>
          <p:cNvSpPr/>
          <p:nvPr/>
        </p:nvSpPr>
        <p:spPr>
          <a:xfrm>
            <a:off x="7332454" y="5306608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 trang chính sách và trợ giúp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F367E0-3001-4BF5-959A-36994989802F}"/>
              </a:ext>
            </a:extLst>
          </p:cNvPr>
          <p:cNvSpPr/>
          <p:nvPr/>
        </p:nvSpPr>
        <p:spPr>
          <a:xfrm>
            <a:off x="2107389" y="2149426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 chủ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8B98FE-4ED7-4DAE-90EE-AC5EB4A11489}"/>
              </a:ext>
            </a:extLst>
          </p:cNvPr>
          <p:cNvSpPr/>
          <p:nvPr/>
        </p:nvSpPr>
        <p:spPr>
          <a:xfrm>
            <a:off x="2107389" y="3251664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 cá</a:t>
            </a:r>
            <a:r>
              <a:rPr lang="vi-VN" sz="20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nhân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B46038-0A54-4158-BADF-E0EBD942E826}"/>
              </a:ext>
            </a:extLst>
          </p:cNvPr>
          <p:cNvSpPr/>
          <p:nvPr/>
        </p:nvSpPr>
        <p:spPr>
          <a:xfrm>
            <a:off x="2107389" y="4279136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đăng nhập và đăng ký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722986-F813-4DE8-8735-5CCF8F92B4B5}"/>
              </a:ext>
            </a:extLst>
          </p:cNvPr>
          <p:cNvSpPr/>
          <p:nvPr/>
        </p:nvSpPr>
        <p:spPr>
          <a:xfrm>
            <a:off x="7332454" y="4279136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 cài đặt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0BF9926-4C11-4F3D-B7DE-05D8C4266944}"/>
              </a:ext>
            </a:extLst>
          </p:cNvPr>
          <p:cNvSpPr/>
          <p:nvPr/>
        </p:nvSpPr>
        <p:spPr>
          <a:xfrm>
            <a:off x="2107389" y="5306608"/>
            <a:ext cx="2864634" cy="6469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 nhắn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0F1C3B-E6D7-4D4D-ABFB-E535F826A019}"/>
              </a:ext>
            </a:extLst>
          </p:cNvPr>
          <p:cNvSpPr txBox="1"/>
          <p:nvPr/>
        </p:nvSpPr>
        <p:spPr>
          <a:xfrm>
            <a:off x="-466274" y="6080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itchFamily="2" charset="2"/>
              <a:buChar char="Ø"/>
            </a:pPr>
            <a:r>
              <a:rPr lang="vi-V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VỀ BẢO MẬT</a:t>
            </a:r>
            <a:endParaRPr lang="en-V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F2E28-311F-AE42-B2F4-3A9C4010E2BC}"/>
              </a:ext>
            </a:extLst>
          </p:cNvPr>
          <p:cNvSpPr txBox="1"/>
          <p:nvPr/>
        </p:nvSpPr>
        <p:spPr>
          <a:xfrm>
            <a:off x="-60385" y="1650225"/>
            <a:ext cx="12191999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 cả các form nhập được kiểm soát dữ liệu một cách hợp lý.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có thể đăng nhập vào tài khoản của mình để thêm, xóa, sửa, bài viết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 người dùng mới có thể đổi mật khẩu, thông tin cá nhân.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vi-V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 hành động của người dùng đều phải thông qua access_token của JWT.</a:t>
            </a:r>
          </a:p>
        </p:txBody>
      </p:sp>
    </p:spTree>
    <p:extLst>
      <p:ext uri="{BB962C8B-B14F-4D97-AF65-F5344CB8AC3E}">
        <p14:creationId xmlns:p14="http://schemas.microsoft.com/office/powerpoint/2010/main" val="17503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{04521783-302F-2048-9298-F6D5CCDAF8EF}tf10001120</Template>
  <TotalTime>0</TotalTime>
  <Words>764</Words>
  <Application>Microsoft Office PowerPoint</Application>
  <PresentationFormat>Widescreen</PresentationFormat>
  <Paragraphs>154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Algerian</vt:lpstr>
      <vt:lpstr>Arial</vt:lpstr>
      <vt:lpstr>Calibri</vt:lpstr>
      <vt:lpstr>Gill Sans MT</vt:lpstr>
      <vt:lpstr>Times New Roman</vt:lpstr>
      <vt:lpstr>Wingdings</vt:lpstr>
      <vt:lpstr>Parcel</vt:lpstr>
      <vt:lpstr>MẠNG XÃ HỘI MOHI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PHÂN TÍCH HIỆN TRẠNG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THIẾT KẾ</vt:lpstr>
      <vt:lpstr>PowerPoint Presentation</vt:lpstr>
      <vt:lpstr>PowerPoint Presentation</vt:lpstr>
      <vt:lpstr>PowerPoint Presentation</vt:lpstr>
      <vt:lpstr>PowerPoint Presentation</vt:lpstr>
      <vt:lpstr>KIỂM LỖI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THUẬN LỢI VÀ KHÓ KHĂN</vt:lpstr>
      <vt:lpstr>THUẬN LỢI VÀ KHÓ KHĂN</vt:lpstr>
      <vt:lpstr> ĐÓNG GÓI TRIỂN KHAI</vt:lpstr>
      <vt:lpstr>ĐỊNH HƯỚNG PHÁT TRIỂN DỰ ÁN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2020-12-06T14:22:20Z</dcterms:created>
  <dcterms:modified xsi:type="dcterms:W3CDTF">2020-12-08T13:20:12Z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