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64" r:id="rId4"/>
    <p:sldId id="258" r:id="rId5"/>
    <p:sldId id="259" r:id="rId6"/>
    <p:sldId id="265"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4" autoAdjust="0"/>
    <p:restoredTop sz="94660"/>
  </p:normalViewPr>
  <p:slideViewPr>
    <p:cSldViewPr snapToGrid="0">
      <p:cViewPr varScale="1">
        <p:scale>
          <a:sx n="47" d="100"/>
          <a:sy n="47" d="100"/>
        </p:scale>
        <p:origin x="77" y="1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64C391-14DD-4C5D-8CAC-7ED7EE129562}"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3801FC7D-B706-4E88-A477-3C1FA284DE71}">
      <dgm:prSet/>
      <dgm:spPr/>
      <dgm:t>
        <a:bodyPr/>
        <a:lstStyle/>
        <a:p>
          <a:pPr algn="just"/>
          <a:r>
            <a:rPr lang="en-US" dirty="0"/>
            <a:t>To develop an NLP and Deep Learning-based system for the automated analysis and classification of legal documents.</a:t>
          </a:r>
        </a:p>
      </dgm:t>
    </dgm:pt>
    <dgm:pt modelId="{83BB975C-812B-4959-91F1-F426B138AB5F}" type="parTrans" cxnId="{9AF52004-1BAE-495F-A5D5-C0D28D3DBACC}">
      <dgm:prSet/>
      <dgm:spPr/>
      <dgm:t>
        <a:bodyPr/>
        <a:lstStyle/>
        <a:p>
          <a:endParaRPr lang="en-US"/>
        </a:p>
      </dgm:t>
    </dgm:pt>
    <dgm:pt modelId="{1A3880AB-9A7C-46C1-B336-DBA60C688953}" type="sibTrans" cxnId="{9AF52004-1BAE-495F-A5D5-C0D28D3DBACC}">
      <dgm:prSet/>
      <dgm:spPr/>
      <dgm:t>
        <a:bodyPr/>
        <a:lstStyle/>
        <a:p>
          <a:endParaRPr lang="en-US"/>
        </a:p>
      </dgm:t>
    </dgm:pt>
    <dgm:pt modelId="{CC89881A-3A89-4266-B81A-F55462206E99}">
      <dgm:prSet/>
      <dgm:spPr/>
      <dgm:t>
        <a:bodyPr/>
        <a:lstStyle/>
        <a:p>
          <a:pPr algn="just"/>
          <a:r>
            <a:rPr lang="en-US" dirty="0"/>
            <a:t>To achieve high accuracy in categorizing legal documents into predefined classes.</a:t>
          </a:r>
        </a:p>
      </dgm:t>
    </dgm:pt>
    <dgm:pt modelId="{9F304672-FC99-47D5-B70B-FA270935EBE8}" type="parTrans" cxnId="{194518BA-FA22-45EF-A0B2-57AC9C7BB13E}">
      <dgm:prSet/>
      <dgm:spPr/>
      <dgm:t>
        <a:bodyPr/>
        <a:lstStyle/>
        <a:p>
          <a:endParaRPr lang="en-US"/>
        </a:p>
      </dgm:t>
    </dgm:pt>
    <dgm:pt modelId="{6DAA837A-1B7A-470C-8832-8CAFD647977B}" type="sibTrans" cxnId="{194518BA-FA22-45EF-A0B2-57AC9C7BB13E}">
      <dgm:prSet/>
      <dgm:spPr/>
      <dgm:t>
        <a:bodyPr/>
        <a:lstStyle/>
        <a:p>
          <a:endParaRPr lang="en-US"/>
        </a:p>
      </dgm:t>
    </dgm:pt>
    <dgm:pt modelId="{C4B3F3F8-BCA2-4B2F-8F3B-5DCB42837CB7}">
      <dgm:prSet/>
      <dgm:spPr/>
      <dgm:t>
        <a:bodyPr/>
        <a:lstStyle/>
        <a:p>
          <a:pPr algn="just"/>
          <a:r>
            <a:rPr lang="en-US" dirty="0"/>
            <a:t>To streamline and expedite the legal document review process, reducing human labor and errors.</a:t>
          </a:r>
        </a:p>
      </dgm:t>
    </dgm:pt>
    <dgm:pt modelId="{E37A965B-A1DC-423B-BA61-7659A5DA69DB}" type="parTrans" cxnId="{0496C56A-E110-4F73-9BCF-20828778932C}">
      <dgm:prSet/>
      <dgm:spPr/>
      <dgm:t>
        <a:bodyPr/>
        <a:lstStyle/>
        <a:p>
          <a:endParaRPr lang="en-US"/>
        </a:p>
      </dgm:t>
    </dgm:pt>
    <dgm:pt modelId="{31D8A462-E390-4134-B37F-0B9D5C4A9656}" type="sibTrans" cxnId="{0496C56A-E110-4F73-9BCF-20828778932C}">
      <dgm:prSet/>
      <dgm:spPr/>
      <dgm:t>
        <a:bodyPr/>
        <a:lstStyle/>
        <a:p>
          <a:endParaRPr lang="en-US"/>
        </a:p>
      </dgm:t>
    </dgm:pt>
    <dgm:pt modelId="{D9874B33-7E73-41B1-AC7D-08A4F59DD74A}" type="pres">
      <dgm:prSet presAssocID="{EF64C391-14DD-4C5D-8CAC-7ED7EE129562}" presName="root" presStyleCnt="0">
        <dgm:presLayoutVars>
          <dgm:dir/>
          <dgm:resizeHandles val="exact"/>
        </dgm:presLayoutVars>
      </dgm:prSet>
      <dgm:spPr/>
    </dgm:pt>
    <dgm:pt modelId="{BFE5BC8B-79C9-4F8C-A841-2C9B77441BAC}" type="pres">
      <dgm:prSet presAssocID="{3801FC7D-B706-4E88-A477-3C1FA284DE71}" presName="compNode" presStyleCnt="0"/>
      <dgm:spPr/>
    </dgm:pt>
    <dgm:pt modelId="{1A5A2CF3-AC40-4643-8E0B-A4F3DDC6DD71}" type="pres">
      <dgm:prSet presAssocID="{3801FC7D-B706-4E88-A477-3C1FA284DE71}" presName="bgRect" presStyleLbl="bgShp" presStyleIdx="0" presStyleCnt="3"/>
      <dgm:spPr/>
    </dgm:pt>
    <dgm:pt modelId="{4D9C1CD3-1C3A-48C7-9076-23C3D2DE6DFD}" type="pres">
      <dgm:prSet presAssocID="{3801FC7D-B706-4E88-A477-3C1FA284DE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B8255B3-07BD-46AB-A54F-892B4118C06A}" type="pres">
      <dgm:prSet presAssocID="{3801FC7D-B706-4E88-A477-3C1FA284DE71}" presName="spaceRect" presStyleCnt="0"/>
      <dgm:spPr/>
    </dgm:pt>
    <dgm:pt modelId="{6D8615DB-F9F5-432A-ACB8-342E5D6679B2}" type="pres">
      <dgm:prSet presAssocID="{3801FC7D-B706-4E88-A477-3C1FA284DE71}" presName="parTx" presStyleLbl="revTx" presStyleIdx="0" presStyleCnt="3">
        <dgm:presLayoutVars>
          <dgm:chMax val="0"/>
          <dgm:chPref val="0"/>
        </dgm:presLayoutVars>
      </dgm:prSet>
      <dgm:spPr/>
    </dgm:pt>
    <dgm:pt modelId="{67C41CB8-06DF-409B-A7FA-CA134306A270}" type="pres">
      <dgm:prSet presAssocID="{1A3880AB-9A7C-46C1-B336-DBA60C688953}" presName="sibTrans" presStyleCnt="0"/>
      <dgm:spPr/>
    </dgm:pt>
    <dgm:pt modelId="{CE201336-192D-45B4-9AE2-295AC430A877}" type="pres">
      <dgm:prSet presAssocID="{CC89881A-3A89-4266-B81A-F55462206E99}" presName="compNode" presStyleCnt="0"/>
      <dgm:spPr/>
    </dgm:pt>
    <dgm:pt modelId="{3437A1F4-129E-44AD-93AB-ED2491AB8A98}" type="pres">
      <dgm:prSet presAssocID="{CC89881A-3A89-4266-B81A-F55462206E99}" presName="bgRect" presStyleLbl="bgShp" presStyleIdx="1" presStyleCnt="3"/>
      <dgm:spPr/>
    </dgm:pt>
    <dgm:pt modelId="{79BEA3A8-F02E-41BB-ADBA-962675E1FF4D}" type="pres">
      <dgm:prSet presAssocID="{CC89881A-3A89-4266-B81A-F55462206E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C4572A04-4645-4DCC-93B3-19FF38261CC5}" type="pres">
      <dgm:prSet presAssocID="{CC89881A-3A89-4266-B81A-F55462206E99}" presName="spaceRect" presStyleCnt="0"/>
      <dgm:spPr/>
    </dgm:pt>
    <dgm:pt modelId="{188BD927-85FB-4841-AD70-66F477F67A7C}" type="pres">
      <dgm:prSet presAssocID="{CC89881A-3A89-4266-B81A-F55462206E99}" presName="parTx" presStyleLbl="revTx" presStyleIdx="1" presStyleCnt="3">
        <dgm:presLayoutVars>
          <dgm:chMax val="0"/>
          <dgm:chPref val="0"/>
        </dgm:presLayoutVars>
      </dgm:prSet>
      <dgm:spPr/>
    </dgm:pt>
    <dgm:pt modelId="{F2A2D319-4DAB-4EDD-8036-F38AD59783B3}" type="pres">
      <dgm:prSet presAssocID="{6DAA837A-1B7A-470C-8832-8CAFD647977B}" presName="sibTrans" presStyleCnt="0"/>
      <dgm:spPr/>
    </dgm:pt>
    <dgm:pt modelId="{135A981A-BB23-4DA1-9AC6-087A5F8D6888}" type="pres">
      <dgm:prSet presAssocID="{C4B3F3F8-BCA2-4B2F-8F3B-5DCB42837CB7}" presName="compNode" presStyleCnt="0"/>
      <dgm:spPr/>
    </dgm:pt>
    <dgm:pt modelId="{06919930-284A-43D6-9FBA-99987D0DD73A}" type="pres">
      <dgm:prSet presAssocID="{C4B3F3F8-BCA2-4B2F-8F3B-5DCB42837CB7}" presName="bgRect" presStyleLbl="bgShp" presStyleIdx="2" presStyleCnt="3"/>
      <dgm:spPr/>
    </dgm:pt>
    <dgm:pt modelId="{1460F9B5-C7E7-4F8B-8A64-A216F153548F}" type="pres">
      <dgm:prSet presAssocID="{C4B3F3F8-BCA2-4B2F-8F3B-5DCB42837CB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559EDF3B-BAF4-4635-92FB-4843FF3600DD}" type="pres">
      <dgm:prSet presAssocID="{C4B3F3F8-BCA2-4B2F-8F3B-5DCB42837CB7}" presName="spaceRect" presStyleCnt="0"/>
      <dgm:spPr/>
    </dgm:pt>
    <dgm:pt modelId="{2468B6C0-FE23-4A0C-8844-3B378367701F}" type="pres">
      <dgm:prSet presAssocID="{C4B3F3F8-BCA2-4B2F-8F3B-5DCB42837CB7}" presName="parTx" presStyleLbl="revTx" presStyleIdx="2" presStyleCnt="3">
        <dgm:presLayoutVars>
          <dgm:chMax val="0"/>
          <dgm:chPref val="0"/>
        </dgm:presLayoutVars>
      </dgm:prSet>
      <dgm:spPr/>
    </dgm:pt>
  </dgm:ptLst>
  <dgm:cxnLst>
    <dgm:cxn modelId="{A9972403-4CCC-AF45-94D1-D408637EF79E}" type="presOf" srcId="{C4B3F3F8-BCA2-4B2F-8F3B-5DCB42837CB7}" destId="{2468B6C0-FE23-4A0C-8844-3B378367701F}" srcOrd="0" destOrd="0" presId="urn:microsoft.com/office/officeart/2018/2/layout/IconVerticalSolidList"/>
    <dgm:cxn modelId="{9AF52004-1BAE-495F-A5D5-C0D28D3DBACC}" srcId="{EF64C391-14DD-4C5D-8CAC-7ED7EE129562}" destId="{3801FC7D-B706-4E88-A477-3C1FA284DE71}" srcOrd="0" destOrd="0" parTransId="{83BB975C-812B-4959-91F1-F426B138AB5F}" sibTransId="{1A3880AB-9A7C-46C1-B336-DBA60C688953}"/>
    <dgm:cxn modelId="{FC53C626-8C8C-4546-B6C6-B4EAE5F447EE}" type="presOf" srcId="{3801FC7D-B706-4E88-A477-3C1FA284DE71}" destId="{6D8615DB-F9F5-432A-ACB8-342E5D6679B2}" srcOrd="0" destOrd="0" presId="urn:microsoft.com/office/officeart/2018/2/layout/IconVerticalSolidList"/>
    <dgm:cxn modelId="{80790A27-34A2-8D46-8F8D-C39692799AB2}" type="presOf" srcId="{EF64C391-14DD-4C5D-8CAC-7ED7EE129562}" destId="{D9874B33-7E73-41B1-AC7D-08A4F59DD74A}" srcOrd="0" destOrd="0" presId="urn:microsoft.com/office/officeart/2018/2/layout/IconVerticalSolidList"/>
    <dgm:cxn modelId="{0496C56A-E110-4F73-9BCF-20828778932C}" srcId="{EF64C391-14DD-4C5D-8CAC-7ED7EE129562}" destId="{C4B3F3F8-BCA2-4B2F-8F3B-5DCB42837CB7}" srcOrd="2" destOrd="0" parTransId="{E37A965B-A1DC-423B-BA61-7659A5DA69DB}" sibTransId="{31D8A462-E390-4134-B37F-0B9D5C4A9656}"/>
    <dgm:cxn modelId="{194518BA-FA22-45EF-A0B2-57AC9C7BB13E}" srcId="{EF64C391-14DD-4C5D-8CAC-7ED7EE129562}" destId="{CC89881A-3A89-4266-B81A-F55462206E99}" srcOrd="1" destOrd="0" parTransId="{9F304672-FC99-47D5-B70B-FA270935EBE8}" sibTransId="{6DAA837A-1B7A-470C-8832-8CAFD647977B}"/>
    <dgm:cxn modelId="{8269ECD4-0CA4-F44D-BCF2-8035E88F4DF3}" type="presOf" srcId="{CC89881A-3A89-4266-B81A-F55462206E99}" destId="{188BD927-85FB-4841-AD70-66F477F67A7C}" srcOrd="0" destOrd="0" presId="urn:microsoft.com/office/officeart/2018/2/layout/IconVerticalSolidList"/>
    <dgm:cxn modelId="{C5E20F35-D01B-AA44-9BDA-D149D32151FC}" type="presParOf" srcId="{D9874B33-7E73-41B1-AC7D-08A4F59DD74A}" destId="{BFE5BC8B-79C9-4F8C-A841-2C9B77441BAC}" srcOrd="0" destOrd="0" presId="urn:microsoft.com/office/officeart/2018/2/layout/IconVerticalSolidList"/>
    <dgm:cxn modelId="{74F8CE0F-3137-A444-A478-13FB61B7C5D4}" type="presParOf" srcId="{BFE5BC8B-79C9-4F8C-A841-2C9B77441BAC}" destId="{1A5A2CF3-AC40-4643-8E0B-A4F3DDC6DD71}" srcOrd="0" destOrd="0" presId="urn:microsoft.com/office/officeart/2018/2/layout/IconVerticalSolidList"/>
    <dgm:cxn modelId="{F038B132-5592-5B4F-93C6-E7491C45284F}" type="presParOf" srcId="{BFE5BC8B-79C9-4F8C-A841-2C9B77441BAC}" destId="{4D9C1CD3-1C3A-48C7-9076-23C3D2DE6DFD}" srcOrd="1" destOrd="0" presId="urn:microsoft.com/office/officeart/2018/2/layout/IconVerticalSolidList"/>
    <dgm:cxn modelId="{1CCC49D6-CB9B-2341-85F3-3E6E973C8068}" type="presParOf" srcId="{BFE5BC8B-79C9-4F8C-A841-2C9B77441BAC}" destId="{6B8255B3-07BD-46AB-A54F-892B4118C06A}" srcOrd="2" destOrd="0" presId="urn:microsoft.com/office/officeart/2018/2/layout/IconVerticalSolidList"/>
    <dgm:cxn modelId="{39663BE8-ACAE-154A-8795-45EED5D9730D}" type="presParOf" srcId="{BFE5BC8B-79C9-4F8C-A841-2C9B77441BAC}" destId="{6D8615DB-F9F5-432A-ACB8-342E5D6679B2}" srcOrd="3" destOrd="0" presId="urn:microsoft.com/office/officeart/2018/2/layout/IconVerticalSolidList"/>
    <dgm:cxn modelId="{498A7C20-D035-2B4E-AEF3-B82ABB697CF4}" type="presParOf" srcId="{D9874B33-7E73-41B1-AC7D-08A4F59DD74A}" destId="{67C41CB8-06DF-409B-A7FA-CA134306A270}" srcOrd="1" destOrd="0" presId="urn:microsoft.com/office/officeart/2018/2/layout/IconVerticalSolidList"/>
    <dgm:cxn modelId="{1F5EEFEF-7118-CF48-B2DE-34B3D28122C4}" type="presParOf" srcId="{D9874B33-7E73-41B1-AC7D-08A4F59DD74A}" destId="{CE201336-192D-45B4-9AE2-295AC430A877}" srcOrd="2" destOrd="0" presId="urn:microsoft.com/office/officeart/2018/2/layout/IconVerticalSolidList"/>
    <dgm:cxn modelId="{4A08CF49-7CA8-5146-A8A3-6D33E95779AD}" type="presParOf" srcId="{CE201336-192D-45B4-9AE2-295AC430A877}" destId="{3437A1F4-129E-44AD-93AB-ED2491AB8A98}" srcOrd="0" destOrd="0" presId="urn:microsoft.com/office/officeart/2018/2/layout/IconVerticalSolidList"/>
    <dgm:cxn modelId="{9D0C9FB4-C9A6-404F-A311-D8C0BBC06170}" type="presParOf" srcId="{CE201336-192D-45B4-9AE2-295AC430A877}" destId="{79BEA3A8-F02E-41BB-ADBA-962675E1FF4D}" srcOrd="1" destOrd="0" presId="urn:microsoft.com/office/officeart/2018/2/layout/IconVerticalSolidList"/>
    <dgm:cxn modelId="{815FF142-3AB8-3B45-A80C-FBD0F334BA53}" type="presParOf" srcId="{CE201336-192D-45B4-9AE2-295AC430A877}" destId="{C4572A04-4645-4DCC-93B3-19FF38261CC5}" srcOrd="2" destOrd="0" presId="urn:microsoft.com/office/officeart/2018/2/layout/IconVerticalSolidList"/>
    <dgm:cxn modelId="{838D34DE-81F2-5646-8382-B48F579FB17B}" type="presParOf" srcId="{CE201336-192D-45B4-9AE2-295AC430A877}" destId="{188BD927-85FB-4841-AD70-66F477F67A7C}" srcOrd="3" destOrd="0" presId="urn:microsoft.com/office/officeart/2018/2/layout/IconVerticalSolidList"/>
    <dgm:cxn modelId="{57C96FEF-77BD-9341-B9DB-B1C1718EB366}" type="presParOf" srcId="{D9874B33-7E73-41B1-AC7D-08A4F59DD74A}" destId="{F2A2D319-4DAB-4EDD-8036-F38AD59783B3}" srcOrd="3" destOrd="0" presId="urn:microsoft.com/office/officeart/2018/2/layout/IconVerticalSolidList"/>
    <dgm:cxn modelId="{54F62613-B711-2C41-B412-9CD5CF248854}" type="presParOf" srcId="{D9874B33-7E73-41B1-AC7D-08A4F59DD74A}" destId="{135A981A-BB23-4DA1-9AC6-087A5F8D6888}" srcOrd="4" destOrd="0" presId="urn:microsoft.com/office/officeart/2018/2/layout/IconVerticalSolidList"/>
    <dgm:cxn modelId="{B350B883-45A2-264F-B61E-1B297492AF6A}" type="presParOf" srcId="{135A981A-BB23-4DA1-9AC6-087A5F8D6888}" destId="{06919930-284A-43D6-9FBA-99987D0DD73A}" srcOrd="0" destOrd="0" presId="urn:microsoft.com/office/officeart/2018/2/layout/IconVerticalSolidList"/>
    <dgm:cxn modelId="{2DE058F1-7609-834E-8759-A5A8FE809138}" type="presParOf" srcId="{135A981A-BB23-4DA1-9AC6-087A5F8D6888}" destId="{1460F9B5-C7E7-4F8B-8A64-A216F153548F}" srcOrd="1" destOrd="0" presId="urn:microsoft.com/office/officeart/2018/2/layout/IconVerticalSolidList"/>
    <dgm:cxn modelId="{22F4DDDD-56BD-7A49-9885-E3504D14722A}" type="presParOf" srcId="{135A981A-BB23-4DA1-9AC6-087A5F8D6888}" destId="{559EDF3B-BAF4-4635-92FB-4843FF3600DD}" srcOrd="2" destOrd="0" presId="urn:microsoft.com/office/officeart/2018/2/layout/IconVerticalSolidList"/>
    <dgm:cxn modelId="{11C0EECD-6205-2E46-8DE9-EF728E4300A3}" type="presParOf" srcId="{135A981A-BB23-4DA1-9AC6-087A5F8D6888}" destId="{2468B6C0-FE23-4A0C-8844-3B378367701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A2CF3-AC40-4643-8E0B-A4F3DDC6DD71}">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9C1CD3-1C3A-48C7-9076-23C3D2DE6DF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8615DB-F9F5-432A-ACB8-342E5D6679B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just" defTabSz="1111250">
            <a:lnSpc>
              <a:spcPct val="90000"/>
            </a:lnSpc>
            <a:spcBef>
              <a:spcPct val="0"/>
            </a:spcBef>
            <a:spcAft>
              <a:spcPct val="35000"/>
            </a:spcAft>
            <a:buNone/>
          </a:pPr>
          <a:r>
            <a:rPr lang="en-US" sz="2500" kern="1200" dirty="0"/>
            <a:t>To develop an NLP and Deep Learning-based system for the automated analysis and classification of legal documents.</a:t>
          </a:r>
        </a:p>
      </dsp:txBody>
      <dsp:txXfrm>
        <a:off x="1435590" y="531"/>
        <a:ext cx="9080009" cy="1242935"/>
      </dsp:txXfrm>
    </dsp:sp>
    <dsp:sp modelId="{3437A1F4-129E-44AD-93AB-ED2491AB8A98}">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BEA3A8-F02E-41BB-ADBA-962675E1FF4D}">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8BD927-85FB-4841-AD70-66F477F67A7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just" defTabSz="1111250">
            <a:lnSpc>
              <a:spcPct val="90000"/>
            </a:lnSpc>
            <a:spcBef>
              <a:spcPct val="0"/>
            </a:spcBef>
            <a:spcAft>
              <a:spcPct val="35000"/>
            </a:spcAft>
            <a:buNone/>
          </a:pPr>
          <a:r>
            <a:rPr lang="en-US" sz="2500" kern="1200" dirty="0"/>
            <a:t>To achieve high accuracy in categorizing legal documents into predefined classes.</a:t>
          </a:r>
        </a:p>
      </dsp:txBody>
      <dsp:txXfrm>
        <a:off x="1435590" y="1554201"/>
        <a:ext cx="9080009" cy="1242935"/>
      </dsp:txXfrm>
    </dsp:sp>
    <dsp:sp modelId="{06919930-284A-43D6-9FBA-99987D0DD73A}">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60F9B5-C7E7-4F8B-8A64-A216F153548F}">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68B6C0-FE23-4A0C-8844-3B378367701F}">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just" defTabSz="1111250">
            <a:lnSpc>
              <a:spcPct val="90000"/>
            </a:lnSpc>
            <a:spcBef>
              <a:spcPct val="0"/>
            </a:spcBef>
            <a:spcAft>
              <a:spcPct val="35000"/>
            </a:spcAft>
            <a:buNone/>
          </a:pPr>
          <a:r>
            <a:rPr lang="en-US" sz="2500" kern="1200" dirty="0"/>
            <a:t>To streamline and expedite the legal document review process, reducing human labor and errors.</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04F1-738A-CFE5-F93E-E78BD5B147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0A5AEF-566D-6698-64F4-951726B38E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EBD21E-E138-202C-417A-1185EA5F1160}"/>
              </a:ext>
            </a:extLst>
          </p:cNvPr>
          <p:cNvSpPr>
            <a:spLocks noGrp="1"/>
          </p:cNvSpPr>
          <p:nvPr>
            <p:ph type="dt" sz="half" idx="10"/>
          </p:nvPr>
        </p:nvSpPr>
        <p:spPr/>
        <p:txBody>
          <a:bodyPr/>
          <a:lstStyle/>
          <a:p>
            <a:fld id="{A423BF71-38B7-8642-BFCE-EDAE9BD0CBAF}" type="datetimeFigureOut">
              <a:rPr lang="en-US" smtClean="0"/>
              <a:t>11/17/2023</a:t>
            </a:fld>
            <a:endParaRPr lang="en-US" dirty="0"/>
          </a:p>
        </p:txBody>
      </p:sp>
      <p:sp>
        <p:nvSpPr>
          <p:cNvPr id="5" name="Footer Placeholder 4">
            <a:extLst>
              <a:ext uri="{FF2B5EF4-FFF2-40B4-BE49-F238E27FC236}">
                <a16:creationId xmlns:a16="http://schemas.microsoft.com/office/drawing/2014/main" id="{4BF0B3D2-6046-F773-82ED-D62A8F3853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4C5248-94F0-AAF1-CCE6-7AF625CF0B6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3070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9B99-F06D-B886-537D-A1C25C820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9A0946-3ECF-B93B-5068-13F63C4639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160EE-A2E0-2942-E4FF-A257BF732EB4}"/>
              </a:ext>
            </a:extLst>
          </p:cNvPr>
          <p:cNvSpPr>
            <a:spLocks noGrp="1"/>
          </p:cNvSpPr>
          <p:nvPr>
            <p:ph type="dt" sz="half" idx="10"/>
          </p:nvPr>
        </p:nvSpPr>
        <p:spPr/>
        <p:txBody>
          <a:bodyPr/>
          <a:lstStyle/>
          <a:p>
            <a:fld id="{73B025CB-9D18-264E-A945-2D020344C9DA}" type="datetimeFigureOut">
              <a:rPr lang="en-US" smtClean="0"/>
              <a:t>11/17/2023</a:t>
            </a:fld>
            <a:endParaRPr lang="en-US" dirty="0"/>
          </a:p>
        </p:txBody>
      </p:sp>
      <p:sp>
        <p:nvSpPr>
          <p:cNvPr id="5" name="Footer Placeholder 4">
            <a:extLst>
              <a:ext uri="{FF2B5EF4-FFF2-40B4-BE49-F238E27FC236}">
                <a16:creationId xmlns:a16="http://schemas.microsoft.com/office/drawing/2014/main" id="{3D3DC900-5C2E-24EE-D2B6-0EEDD33DF5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383BC64-8271-E205-D8FB-5083B1C922D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523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A52332-B804-BF2C-11D6-5FD545F00D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E6A398-86CB-DBD5-0EBD-F41F09360D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C1238-6158-737C-EEE9-8686BC2145B2}"/>
              </a:ext>
            </a:extLst>
          </p:cNvPr>
          <p:cNvSpPr>
            <a:spLocks noGrp="1"/>
          </p:cNvSpPr>
          <p:nvPr>
            <p:ph type="dt" sz="half" idx="10"/>
          </p:nvPr>
        </p:nvSpPr>
        <p:spPr/>
        <p:txBody>
          <a:bodyPr/>
          <a:lstStyle/>
          <a:p>
            <a:fld id="{507EFB6C-7E96-8F41-8872-189CA1C59F84}" type="datetimeFigureOut">
              <a:rPr lang="en-US" smtClean="0"/>
              <a:t>11/17/2023</a:t>
            </a:fld>
            <a:endParaRPr lang="en-US" dirty="0"/>
          </a:p>
        </p:txBody>
      </p:sp>
      <p:sp>
        <p:nvSpPr>
          <p:cNvPr id="5" name="Footer Placeholder 4">
            <a:extLst>
              <a:ext uri="{FF2B5EF4-FFF2-40B4-BE49-F238E27FC236}">
                <a16:creationId xmlns:a16="http://schemas.microsoft.com/office/drawing/2014/main" id="{DBC15A30-8D2F-ED2E-B9CB-B5892E8066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F1E8EE3-2FDE-8A9E-C2D5-49391602BF5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9358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D05C7-A6C6-AC2E-F15D-87CCAC425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D13C90-7E96-E1C3-06BF-AE2C1168C7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B9E61C-C6A5-D992-82D2-D9481237CB60}"/>
              </a:ext>
            </a:extLst>
          </p:cNvPr>
          <p:cNvSpPr>
            <a:spLocks noGrp="1"/>
          </p:cNvSpPr>
          <p:nvPr>
            <p:ph type="dt" sz="half" idx="10"/>
          </p:nvPr>
        </p:nvSpPr>
        <p:spPr/>
        <p:txBody>
          <a:bodyPr/>
          <a:lstStyle/>
          <a:p>
            <a:fld id="{B6981CDE-9BE7-C544-8ACB-7077DFC4270F}" type="datetimeFigureOut">
              <a:rPr lang="en-US" smtClean="0"/>
              <a:t>11/17/2023</a:t>
            </a:fld>
            <a:endParaRPr lang="en-US" dirty="0"/>
          </a:p>
        </p:txBody>
      </p:sp>
      <p:sp>
        <p:nvSpPr>
          <p:cNvPr id="5" name="Footer Placeholder 4">
            <a:extLst>
              <a:ext uri="{FF2B5EF4-FFF2-40B4-BE49-F238E27FC236}">
                <a16:creationId xmlns:a16="http://schemas.microsoft.com/office/drawing/2014/main" id="{E6C49A4C-CEEA-F779-59D3-D42C117C1D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1DE1C4-B001-E8CF-33E5-1013860325A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1809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EF92-12D8-4085-5B65-CC5339EDAD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D3060A-F4C9-2E6A-95FD-05E01854B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7598FB-9236-CAD5-52AA-DC01ED13E3EC}"/>
              </a:ext>
            </a:extLst>
          </p:cNvPr>
          <p:cNvSpPr>
            <a:spLocks noGrp="1"/>
          </p:cNvSpPr>
          <p:nvPr>
            <p:ph type="dt" sz="half" idx="10"/>
          </p:nvPr>
        </p:nvSpPr>
        <p:spPr/>
        <p:txBody>
          <a:bodyPr/>
          <a:lstStyle/>
          <a:p>
            <a:fld id="{B55BA285-9698-1B45-8319-D90A8C63F150}" type="datetimeFigureOut">
              <a:rPr lang="en-US" smtClean="0"/>
              <a:t>11/17/2023</a:t>
            </a:fld>
            <a:endParaRPr lang="en-US" dirty="0"/>
          </a:p>
        </p:txBody>
      </p:sp>
      <p:sp>
        <p:nvSpPr>
          <p:cNvPr id="5" name="Footer Placeholder 4">
            <a:extLst>
              <a:ext uri="{FF2B5EF4-FFF2-40B4-BE49-F238E27FC236}">
                <a16:creationId xmlns:a16="http://schemas.microsoft.com/office/drawing/2014/main" id="{49C33521-50CF-0A7C-AABD-091475C39D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26E52-85F7-A9DA-D246-B591C1F85A5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3058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A9C0-84A9-E7D2-53D5-A669687C27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1E9351-F9D6-4064-6ABE-A0FAEB4D10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A3B946-C1AF-C392-DB16-C71EA8AFAD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629C7F-0858-A0FB-22D3-06E045312E0B}"/>
              </a:ext>
            </a:extLst>
          </p:cNvPr>
          <p:cNvSpPr>
            <a:spLocks noGrp="1"/>
          </p:cNvSpPr>
          <p:nvPr>
            <p:ph type="dt" sz="half" idx="10"/>
          </p:nvPr>
        </p:nvSpPr>
        <p:spPr/>
        <p:txBody>
          <a:bodyPr/>
          <a:lstStyle/>
          <a:p>
            <a:fld id="{0A86CD42-43FF-B740-998F-DCC3802C4CE3}" type="datetimeFigureOut">
              <a:rPr lang="en-US" smtClean="0"/>
              <a:t>11/17/2023</a:t>
            </a:fld>
            <a:endParaRPr lang="en-US" dirty="0"/>
          </a:p>
        </p:txBody>
      </p:sp>
      <p:sp>
        <p:nvSpPr>
          <p:cNvPr id="6" name="Footer Placeholder 5">
            <a:extLst>
              <a:ext uri="{FF2B5EF4-FFF2-40B4-BE49-F238E27FC236}">
                <a16:creationId xmlns:a16="http://schemas.microsoft.com/office/drawing/2014/main" id="{5566F9D0-8E05-A448-CD5A-EE18ADB466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D97EDA-77CE-FAC7-9530-9746A6539B3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0422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81F9A-99EE-9B0E-8847-E107FA7733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EF62E7-0CBB-F1F0-E0CF-CB980B7BE5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6E65C0-0AE5-C117-2876-3DF6211FE0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835472-0C2B-DCF9-D558-00F491CABA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23E350-5970-F05B-2468-D1EDEBD1C2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38A8A2-CBFD-5299-E354-D0FCE9D502D7}"/>
              </a:ext>
            </a:extLst>
          </p:cNvPr>
          <p:cNvSpPr>
            <a:spLocks noGrp="1"/>
          </p:cNvSpPr>
          <p:nvPr>
            <p:ph type="dt" sz="half" idx="10"/>
          </p:nvPr>
        </p:nvSpPr>
        <p:spPr/>
        <p:txBody>
          <a:bodyPr/>
          <a:lstStyle/>
          <a:p>
            <a:fld id="{CEA0FFBD-2EE4-8547-BBAE-A1AC91C8D77E}" type="datetimeFigureOut">
              <a:rPr lang="en-US" smtClean="0"/>
              <a:t>11/17/2023</a:t>
            </a:fld>
            <a:endParaRPr lang="en-US" dirty="0"/>
          </a:p>
        </p:txBody>
      </p:sp>
      <p:sp>
        <p:nvSpPr>
          <p:cNvPr id="8" name="Footer Placeholder 7">
            <a:extLst>
              <a:ext uri="{FF2B5EF4-FFF2-40B4-BE49-F238E27FC236}">
                <a16:creationId xmlns:a16="http://schemas.microsoft.com/office/drawing/2014/main" id="{774966A5-897B-6E35-3A32-27B9EA28B3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55A8DAC-9312-E2D8-EF33-49E615DB74B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960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375D-F8F3-80A7-C250-045302A839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DC5848-C699-C463-D468-754FD3667945}"/>
              </a:ext>
            </a:extLst>
          </p:cNvPr>
          <p:cNvSpPr>
            <a:spLocks noGrp="1"/>
          </p:cNvSpPr>
          <p:nvPr>
            <p:ph type="dt" sz="half" idx="10"/>
          </p:nvPr>
        </p:nvSpPr>
        <p:spPr/>
        <p:txBody>
          <a:bodyPr/>
          <a:lstStyle/>
          <a:p>
            <a:fld id="{955A2352-D7AC-F242-9256-A4477BCBF354}" type="datetimeFigureOut">
              <a:rPr lang="en-US" smtClean="0"/>
              <a:t>11/17/2023</a:t>
            </a:fld>
            <a:endParaRPr lang="en-US" dirty="0"/>
          </a:p>
        </p:txBody>
      </p:sp>
      <p:sp>
        <p:nvSpPr>
          <p:cNvPr id="4" name="Footer Placeholder 3">
            <a:extLst>
              <a:ext uri="{FF2B5EF4-FFF2-40B4-BE49-F238E27FC236}">
                <a16:creationId xmlns:a16="http://schemas.microsoft.com/office/drawing/2014/main" id="{B04B0B87-CB7B-EFE8-3A06-BE6FD13A1AD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5C2F433-34D6-5776-3319-ED490F80037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761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EB34C-C201-1103-A41F-5EEAD80CD08A}"/>
              </a:ext>
            </a:extLst>
          </p:cNvPr>
          <p:cNvSpPr>
            <a:spLocks noGrp="1"/>
          </p:cNvSpPr>
          <p:nvPr>
            <p:ph type="dt" sz="half" idx="10"/>
          </p:nvPr>
        </p:nvSpPr>
        <p:spPr/>
        <p:txBody>
          <a:bodyPr/>
          <a:lstStyle/>
          <a:p>
            <a:fld id="{4EFCFC6A-9AE6-404D-9FDD-168B477B9C90}" type="datetimeFigureOut">
              <a:rPr lang="en-US" smtClean="0"/>
              <a:t>11/17/2023</a:t>
            </a:fld>
            <a:endParaRPr lang="en-US" dirty="0"/>
          </a:p>
        </p:txBody>
      </p:sp>
      <p:sp>
        <p:nvSpPr>
          <p:cNvPr id="3" name="Footer Placeholder 2">
            <a:extLst>
              <a:ext uri="{FF2B5EF4-FFF2-40B4-BE49-F238E27FC236}">
                <a16:creationId xmlns:a16="http://schemas.microsoft.com/office/drawing/2014/main" id="{5D78ECD9-09C5-EA6B-7620-B25291D5CB4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6DAD8F4-28B1-D46D-075C-040FDD7D5AC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6105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E83B-AFD0-F14C-79A7-B17D97903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EB31E9-BC01-B947-8269-ADA090391C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7ADDFD-DA38-3B0B-029D-A4769AEA6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BC7B5D-049C-78AE-BDE1-C5EA12101B9F}"/>
              </a:ext>
            </a:extLst>
          </p:cNvPr>
          <p:cNvSpPr>
            <a:spLocks noGrp="1"/>
          </p:cNvSpPr>
          <p:nvPr>
            <p:ph type="dt" sz="half" idx="10"/>
          </p:nvPr>
        </p:nvSpPr>
        <p:spPr/>
        <p:txBody>
          <a:bodyPr/>
          <a:lstStyle/>
          <a:p>
            <a:fld id="{61CFCDFD-B4CF-A241-8D71-E814B10BEAF4}" type="datetimeFigureOut">
              <a:rPr lang="en-US" smtClean="0"/>
              <a:t>11/17/2023</a:t>
            </a:fld>
            <a:endParaRPr lang="en-US" dirty="0"/>
          </a:p>
        </p:txBody>
      </p:sp>
      <p:sp>
        <p:nvSpPr>
          <p:cNvPr id="6" name="Footer Placeholder 5">
            <a:extLst>
              <a:ext uri="{FF2B5EF4-FFF2-40B4-BE49-F238E27FC236}">
                <a16:creationId xmlns:a16="http://schemas.microsoft.com/office/drawing/2014/main" id="{94CD6E9E-2A10-7A30-35A2-A2FFA2CD3F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F42D680-1653-7131-2ADD-7E5FCAB9624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2226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58EE-3E98-8A8F-7EA6-34485D6E5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6D45D3-0AF3-7A96-E7B2-CD2C03C61F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26C7A5-2B8B-B222-C0E8-1496F794B1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A53AB5-FB32-AB21-D88C-3CE5AB449E56}"/>
              </a:ext>
            </a:extLst>
          </p:cNvPr>
          <p:cNvSpPr>
            <a:spLocks noGrp="1"/>
          </p:cNvSpPr>
          <p:nvPr>
            <p:ph type="dt" sz="half" idx="10"/>
          </p:nvPr>
        </p:nvSpPr>
        <p:spPr/>
        <p:txBody>
          <a:bodyPr/>
          <a:lstStyle/>
          <a:p>
            <a:fld id="{26A7B589-FD4B-7E46-869A-CBADC5FC564E}" type="datetimeFigureOut">
              <a:rPr lang="en-US" smtClean="0"/>
              <a:t>11/17/2023</a:t>
            </a:fld>
            <a:endParaRPr lang="en-US" dirty="0"/>
          </a:p>
        </p:txBody>
      </p:sp>
      <p:sp>
        <p:nvSpPr>
          <p:cNvPr id="6" name="Footer Placeholder 5">
            <a:extLst>
              <a:ext uri="{FF2B5EF4-FFF2-40B4-BE49-F238E27FC236}">
                <a16:creationId xmlns:a16="http://schemas.microsoft.com/office/drawing/2014/main" id="{905E3D21-6CCD-E99E-581B-C926EC1283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25F25F-8F27-2E4C-D386-7958369DDF2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297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55986-8A18-E314-FE0E-C9E58E85C9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FF7F95-5564-F203-87D5-25D2187E55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3DBB5-3C67-D3A7-BAEE-A5D3D3D318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8A92E-5FF9-8143-81B3-CCB531513398}" type="datetimeFigureOut">
              <a:rPr lang="en-US" smtClean="0"/>
              <a:t>11/17/2023</a:t>
            </a:fld>
            <a:endParaRPr lang="en-US" dirty="0"/>
          </a:p>
        </p:txBody>
      </p:sp>
      <p:sp>
        <p:nvSpPr>
          <p:cNvPr id="5" name="Footer Placeholder 4">
            <a:extLst>
              <a:ext uri="{FF2B5EF4-FFF2-40B4-BE49-F238E27FC236}">
                <a16:creationId xmlns:a16="http://schemas.microsoft.com/office/drawing/2014/main" id="{3E1990C9-91BB-D722-4952-E56B2FB6B9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05B9E2-B65E-6F2D-0F18-965B313FBB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31274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Colourful carved figures of humans">
            <a:extLst>
              <a:ext uri="{FF2B5EF4-FFF2-40B4-BE49-F238E27FC236}">
                <a16:creationId xmlns:a16="http://schemas.microsoft.com/office/drawing/2014/main" id="{FF907D5D-0CC7-62BB-D05C-2772D2A8E8FE}"/>
              </a:ext>
            </a:extLst>
          </p:cNvPr>
          <p:cNvPicPr>
            <a:picLocks noChangeAspect="1"/>
          </p:cNvPicPr>
          <p:nvPr/>
        </p:nvPicPr>
        <p:blipFill rotWithShape="1">
          <a:blip r:embed="rId2">
            <a:alphaModFix amt="50000"/>
          </a:blip>
          <a:srcRect t="21052"/>
          <a:stretch/>
        </p:blipFill>
        <p:spPr>
          <a:xfrm>
            <a:off x="20" y="1"/>
            <a:ext cx="12191980" cy="6857999"/>
          </a:xfrm>
          <a:prstGeom prst="rect">
            <a:avLst/>
          </a:prstGeom>
        </p:spPr>
      </p:pic>
      <p:sp>
        <p:nvSpPr>
          <p:cNvPr id="2" name="Title 1">
            <a:extLst>
              <a:ext uri="{FF2B5EF4-FFF2-40B4-BE49-F238E27FC236}">
                <a16:creationId xmlns:a16="http://schemas.microsoft.com/office/drawing/2014/main" id="{1B4E6FD7-27D2-44D7-AD6A-7DDFBEB1D05F}"/>
              </a:ext>
            </a:extLst>
          </p:cNvPr>
          <p:cNvSpPr>
            <a:spLocks noGrp="1"/>
          </p:cNvSpPr>
          <p:nvPr>
            <p:ph type="ctrTitle"/>
          </p:nvPr>
        </p:nvSpPr>
        <p:spPr>
          <a:xfrm>
            <a:off x="1524000" y="1122362"/>
            <a:ext cx="9144000" cy="2900518"/>
          </a:xfrm>
        </p:spPr>
        <p:txBody>
          <a:bodyPr>
            <a:normAutofit/>
          </a:bodyPr>
          <a:lstStyle/>
          <a:p>
            <a:r>
              <a:rPr lang="en-US">
                <a:solidFill>
                  <a:srgbClr val="FFFFFF"/>
                </a:solidFill>
                <a:latin typeface="Arial" panose="020B0604020202020204" pitchFamily="34" charset="0"/>
                <a:cs typeface="Arial" panose="020B0604020202020204" pitchFamily="34" charset="0"/>
              </a:rPr>
              <a:t>Team Members</a:t>
            </a:r>
          </a:p>
        </p:txBody>
      </p:sp>
      <p:sp>
        <p:nvSpPr>
          <p:cNvPr id="3" name="Subtitle 2">
            <a:extLst>
              <a:ext uri="{FF2B5EF4-FFF2-40B4-BE49-F238E27FC236}">
                <a16:creationId xmlns:a16="http://schemas.microsoft.com/office/drawing/2014/main" id="{2CC5BE44-02FF-416B-8A14-368698CA6B9C}"/>
              </a:ext>
            </a:extLst>
          </p:cNvPr>
          <p:cNvSpPr>
            <a:spLocks noGrp="1"/>
          </p:cNvSpPr>
          <p:nvPr>
            <p:ph type="subTitle" idx="1"/>
          </p:nvPr>
        </p:nvSpPr>
        <p:spPr>
          <a:xfrm>
            <a:off x="1524000" y="4159404"/>
            <a:ext cx="9144000" cy="1098395"/>
          </a:xfrm>
        </p:spPr>
        <p:txBody>
          <a:bodyPr>
            <a:normAutofit/>
          </a:bodyPr>
          <a:lstStyle/>
          <a:p>
            <a:r>
              <a:rPr lang="en-US" sz="1700" dirty="0">
                <a:solidFill>
                  <a:srgbClr val="FFFFFF"/>
                </a:solidFill>
                <a:latin typeface="Arial" panose="020B0604020202020204" pitchFamily="34" charset="0"/>
                <a:cs typeface="Arial" panose="020B0604020202020204" pitchFamily="34" charset="0"/>
              </a:rPr>
              <a:t>1. Hari Vishal Reddy Anekallu</a:t>
            </a:r>
          </a:p>
          <a:p>
            <a:r>
              <a:rPr lang="en-US" sz="1700" dirty="0">
                <a:solidFill>
                  <a:srgbClr val="FFFFFF"/>
                </a:solidFill>
                <a:latin typeface="Arial" panose="020B0604020202020204" pitchFamily="34" charset="0"/>
                <a:cs typeface="Arial" panose="020B0604020202020204" pitchFamily="34" charset="0"/>
              </a:rPr>
              <a:t>2.Trinadh </a:t>
            </a:r>
            <a:r>
              <a:rPr lang="en-US" sz="1700" dirty="0" err="1">
                <a:solidFill>
                  <a:srgbClr val="FFFFFF"/>
                </a:solidFill>
                <a:latin typeface="Arial" panose="020B0604020202020204" pitchFamily="34" charset="0"/>
                <a:cs typeface="Arial" panose="020B0604020202020204" pitchFamily="34" charset="0"/>
              </a:rPr>
              <a:t>Nandamuri</a:t>
            </a:r>
            <a:endParaRPr lang="en-US" sz="1700" dirty="0">
              <a:solidFill>
                <a:srgbClr val="FFFFFF"/>
              </a:solidFill>
              <a:latin typeface="Arial" panose="020B0604020202020204" pitchFamily="34" charset="0"/>
              <a:cs typeface="Arial" panose="020B0604020202020204" pitchFamily="34" charset="0"/>
            </a:endParaRPr>
          </a:p>
          <a:p>
            <a:r>
              <a:rPr lang="en-US" sz="1700" dirty="0">
                <a:solidFill>
                  <a:srgbClr val="FFFFFF"/>
                </a:solidFill>
                <a:latin typeface="Arial" panose="020B0604020202020204" pitchFamily="34" charset="0"/>
                <a:cs typeface="Arial" panose="020B0604020202020204" pitchFamily="34" charset="0"/>
              </a:rPr>
              <a:t>3. </a:t>
            </a:r>
            <a:r>
              <a:rPr lang="en-US" sz="1700" dirty="0" err="1">
                <a:solidFill>
                  <a:srgbClr val="FFFFFF"/>
                </a:solidFill>
                <a:latin typeface="Arial" panose="020B0604020202020204" pitchFamily="34" charset="0"/>
                <a:cs typeface="Arial" panose="020B0604020202020204" pitchFamily="34" charset="0"/>
              </a:rPr>
              <a:t>Lavanyaa</a:t>
            </a:r>
            <a:r>
              <a:rPr lang="en-US" sz="1700" dirty="0">
                <a:solidFill>
                  <a:srgbClr val="FFFFFF"/>
                </a:solidFill>
                <a:latin typeface="Arial" panose="020B0604020202020204" pitchFamily="34" charset="0"/>
                <a:cs typeface="Arial" panose="020B0604020202020204" pitchFamily="34" charset="0"/>
              </a:rPr>
              <a:t> Murali</a:t>
            </a:r>
          </a:p>
        </p:txBody>
      </p:sp>
    </p:spTree>
    <p:extLst>
      <p:ext uri="{BB962C8B-B14F-4D97-AF65-F5344CB8AC3E}">
        <p14:creationId xmlns:p14="http://schemas.microsoft.com/office/powerpoint/2010/main" val="870495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F36D97-E5BE-4760-82C6-F1E59ECCCFDF}"/>
              </a:ext>
            </a:extLst>
          </p:cNvPr>
          <p:cNvSpPr>
            <a:spLocks noGrp="1"/>
          </p:cNvSpPr>
          <p:nvPr>
            <p:ph type="title"/>
          </p:nvPr>
        </p:nvSpPr>
        <p:spPr>
          <a:xfrm>
            <a:off x="5867400" y="609600"/>
            <a:ext cx="5310116" cy="1322887"/>
          </a:xfrm>
        </p:spPr>
        <p:txBody>
          <a:bodyPr>
            <a:normAutofit/>
          </a:bodyPr>
          <a:lstStyle/>
          <a:p>
            <a:r>
              <a:rPr lang="en-US" dirty="0"/>
              <a:t>References</a:t>
            </a:r>
          </a:p>
        </p:txBody>
      </p:sp>
      <p:pic>
        <p:nvPicPr>
          <p:cNvPr id="5" name="Picture 4" descr="Close up of book pages">
            <a:extLst>
              <a:ext uri="{FF2B5EF4-FFF2-40B4-BE49-F238E27FC236}">
                <a16:creationId xmlns:a16="http://schemas.microsoft.com/office/drawing/2014/main" id="{6AE7E8CF-71D2-32FA-D58C-8F6D5A5163AD}"/>
              </a:ext>
            </a:extLst>
          </p:cNvPr>
          <p:cNvPicPr>
            <a:picLocks noChangeAspect="1"/>
          </p:cNvPicPr>
          <p:nvPr/>
        </p:nvPicPr>
        <p:blipFill rotWithShape="1">
          <a:blip r:embed="rId2"/>
          <a:srcRect l="37195" r="16614"/>
          <a:stretch/>
        </p:blipFill>
        <p:spPr>
          <a:xfrm>
            <a:off x="835609" y="675564"/>
            <a:ext cx="3397789" cy="5516967"/>
          </a:xfrm>
          <a:prstGeom prst="rect">
            <a:avLst/>
          </a:prstGeom>
        </p:spPr>
      </p:pic>
      <p:sp>
        <p:nvSpPr>
          <p:cNvPr id="3" name="Content Placeholder 2">
            <a:extLst>
              <a:ext uri="{FF2B5EF4-FFF2-40B4-BE49-F238E27FC236}">
                <a16:creationId xmlns:a16="http://schemas.microsoft.com/office/drawing/2014/main" id="{31B38F65-CA25-43D6-BFD9-D69D9FFB77A9}"/>
              </a:ext>
            </a:extLst>
          </p:cNvPr>
          <p:cNvSpPr>
            <a:spLocks noGrp="1"/>
          </p:cNvSpPr>
          <p:nvPr>
            <p:ph idx="1"/>
          </p:nvPr>
        </p:nvSpPr>
        <p:spPr>
          <a:xfrm>
            <a:off x="5867399" y="2194102"/>
            <a:ext cx="5784273" cy="4345243"/>
          </a:xfrm>
        </p:spPr>
        <p:txBody>
          <a:bodyPr>
            <a:normAutofit/>
          </a:bodyPr>
          <a:lstStyle/>
          <a:p>
            <a:pPr marL="342900" indent="-342900" algn="just">
              <a:buFont typeface="+mj-lt"/>
              <a:buAutoNum type="arabicPeriod"/>
            </a:pPr>
            <a:r>
              <a:rPr lang="en-US" sz="1800" dirty="0"/>
              <a:t>Adam W. Harley, Alex </a:t>
            </a:r>
            <a:r>
              <a:rPr lang="en-US" sz="1800" dirty="0" err="1"/>
              <a:t>Ufkes</a:t>
            </a:r>
            <a:r>
              <a:rPr lang="en-US" sz="1800" dirty="0"/>
              <a:t>, and K. </a:t>
            </a:r>
            <a:r>
              <a:rPr lang="en-US" sz="1800" dirty="0" err="1"/>
              <a:t>Derpanis</a:t>
            </a:r>
            <a:r>
              <a:rPr lang="en-US" sz="1800" dirty="0"/>
              <a:t>. (2015) “Evaluation of deep convolutional nets for  document image classification and retrieval” In: 13th International Conference on Document  Analysis and Recognition (ICDAR), pages 991–995</a:t>
            </a:r>
          </a:p>
          <a:p>
            <a:pPr marL="342900" indent="-342900" algn="just">
              <a:buFont typeface="+mj-lt"/>
              <a:buAutoNum type="arabicPeriod"/>
            </a:pPr>
            <a:r>
              <a:rPr lang="en-US" sz="1800" dirty="0"/>
              <a:t> </a:t>
            </a:r>
            <a:r>
              <a:rPr lang="en-US" sz="1800" dirty="0" err="1"/>
              <a:t>Klamp</a:t>
            </a:r>
            <a:r>
              <a:rPr lang="en-US" sz="1800" dirty="0"/>
              <a:t>, S. &amp; Kern, R. (2016) “Reconstructing the Logical Structure of a Scientific Publication Using Machine Learning” In: Semantic Web Challenges. pp. 255-268. Communication in Computer and Information Science, Springer, Cham; https://</a:t>
            </a:r>
            <a:r>
              <a:rPr lang="en-US" sz="1800" dirty="0" err="1"/>
              <a:t>doi.org</a:t>
            </a:r>
            <a:r>
              <a:rPr lang="en-US" sz="1800" dirty="0"/>
              <a:t>/10.1007/978-3-319-46565-4 </a:t>
            </a:r>
            <a:endParaRPr lang="en-US" sz="1800" b="1" dirty="0"/>
          </a:p>
          <a:p>
            <a:pPr marL="342900" indent="-342900" algn="just">
              <a:buFont typeface="+mj-lt"/>
              <a:buAutoNum type="arabicPeriod"/>
            </a:pPr>
            <a:r>
              <a:rPr lang="en-US" sz="1800" dirty="0"/>
              <a:t>Bird, S., &amp; </a:t>
            </a:r>
            <a:r>
              <a:rPr lang="en-US" sz="1800" dirty="0" err="1"/>
              <a:t>Loper</a:t>
            </a:r>
            <a:r>
              <a:rPr lang="en-US" sz="1800" dirty="0"/>
              <a:t>, E. (2004). NLTK: The Natural Language Toolkit. </a:t>
            </a:r>
            <a:r>
              <a:rPr lang="en-US" sz="1800" i="1" dirty="0"/>
              <a:t>Proceedings of the ACL 2004 on Interactive Poster and Demonstration Sessions</a:t>
            </a:r>
            <a:r>
              <a:rPr lang="en-US" sz="1800" dirty="0"/>
              <a:t>, 31</a:t>
            </a:r>
          </a:p>
        </p:txBody>
      </p:sp>
    </p:spTree>
    <p:extLst>
      <p:ext uri="{BB962C8B-B14F-4D97-AF65-F5344CB8AC3E}">
        <p14:creationId xmlns:p14="http://schemas.microsoft.com/office/powerpoint/2010/main" val="372921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hand holding a pen and shading circles on a sheet">
            <a:extLst>
              <a:ext uri="{FF2B5EF4-FFF2-40B4-BE49-F238E27FC236}">
                <a16:creationId xmlns:a16="http://schemas.microsoft.com/office/drawing/2014/main" id="{1ADD0F10-695A-7DC0-497C-5DA257C166FB}"/>
              </a:ext>
            </a:extLst>
          </p:cNvPr>
          <p:cNvPicPr>
            <a:picLocks noChangeAspect="1"/>
          </p:cNvPicPr>
          <p:nvPr/>
        </p:nvPicPr>
        <p:blipFill rotWithShape="1">
          <a:blip r:embed="rId2">
            <a:alphaModFix amt="50000"/>
          </a:blip>
          <a:srcRect r="-1" b="3408"/>
          <a:stretch/>
        </p:blipFill>
        <p:spPr>
          <a:xfrm>
            <a:off x="20" y="10"/>
            <a:ext cx="12188930" cy="6857990"/>
          </a:xfrm>
          <a:prstGeom prst="rect">
            <a:avLst/>
          </a:prstGeom>
        </p:spPr>
      </p:pic>
      <p:sp>
        <p:nvSpPr>
          <p:cNvPr id="2" name="Title 1">
            <a:extLst>
              <a:ext uri="{FF2B5EF4-FFF2-40B4-BE49-F238E27FC236}">
                <a16:creationId xmlns:a16="http://schemas.microsoft.com/office/drawing/2014/main" id="{9356B9F1-D519-49AF-8582-BA89EFD01D8C}"/>
              </a:ext>
            </a:extLst>
          </p:cNvPr>
          <p:cNvSpPr>
            <a:spLocks noGrp="1"/>
          </p:cNvSpPr>
          <p:nvPr>
            <p:ph type="ctrTitle"/>
          </p:nvPr>
        </p:nvSpPr>
        <p:spPr>
          <a:xfrm>
            <a:off x="1524000" y="1122363"/>
            <a:ext cx="9144000" cy="3063240"/>
          </a:xfrm>
        </p:spPr>
        <p:txBody>
          <a:bodyPr>
            <a:normAutofit/>
          </a:bodyPr>
          <a:lstStyle/>
          <a:p>
            <a:r>
              <a:rPr lang="en-US" sz="5400" dirty="0">
                <a:solidFill>
                  <a:schemeClr val="bg1"/>
                </a:solidFill>
                <a:latin typeface="Arial" panose="020B0604020202020204" pitchFamily="34" charset="0"/>
                <a:cs typeface="Arial" panose="020B0604020202020204" pitchFamily="34" charset="0"/>
              </a:rPr>
              <a:t>Legal Document Analysis and Classification Using NLP and Deep Learning</a:t>
            </a:r>
          </a:p>
        </p:txBody>
      </p:sp>
      <p:sp>
        <p:nvSpPr>
          <p:cNvPr id="3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950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E8199D-3AC9-43D3-BC5C-8EB7603AF55E}"/>
              </a:ext>
            </a:extLst>
          </p:cNvPr>
          <p:cNvSpPr>
            <a:spLocks noGrp="1"/>
          </p:cNvSpPr>
          <p:nvPr>
            <p:ph type="title"/>
          </p:nvPr>
        </p:nvSpPr>
        <p:spPr>
          <a:xfrm>
            <a:off x="838200" y="556995"/>
            <a:ext cx="10515600" cy="1133693"/>
          </a:xfrm>
        </p:spPr>
        <p:txBody>
          <a:bodyPr>
            <a:normAutofit/>
          </a:bodyPr>
          <a:lstStyle/>
          <a:p>
            <a:r>
              <a:rPr lang="en-US" sz="5200"/>
              <a:t>Objective (s)</a:t>
            </a:r>
          </a:p>
        </p:txBody>
      </p:sp>
      <p:graphicFrame>
        <p:nvGraphicFramePr>
          <p:cNvPr id="5" name="Content Placeholder 2">
            <a:extLst>
              <a:ext uri="{FF2B5EF4-FFF2-40B4-BE49-F238E27FC236}">
                <a16:creationId xmlns:a16="http://schemas.microsoft.com/office/drawing/2014/main" id="{88578625-1FB4-B532-ACC3-5E53EF7523C9}"/>
              </a:ext>
            </a:extLst>
          </p:cNvPr>
          <p:cNvGraphicFramePr>
            <a:graphicFrameLocks noGrp="1"/>
          </p:cNvGraphicFramePr>
          <p:nvPr>
            <p:ph idx="1"/>
            <p:extLst>
              <p:ext uri="{D42A27DB-BD31-4B8C-83A1-F6EECF244321}">
                <p14:modId xmlns:p14="http://schemas.microsoft.com/office/powerpoint/2010/main" val="17806046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2846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986EFD-5279-4988-9F47-3E701F9CD605}"/>
              </a:ext>
            </a:extLst>
          </p:cNvPr>
          <p:cNvSpPr>
            <a:spLocks noGrp="1"/>
          </p:cNvSpPr>
          <p:nvPr>
            <p:ph type="title"/>
          </p:nvPr>
        </p:nvSpPr>
        <p:spPr>
          <a:xfrm>
            <a:off x="4572001" y="601744"/>
            <a:ext cx="6781800" cy="1338696"/>
          </a:xfrm>
        </p:spPr>
        <p:txBody>
          <a:bodyPr>
            <a:normAutofit/>
          </a:bodyPr>
          <a:lstStyle/>
          <a:p>
            <a:r>
              <a:rPr lang="en-US" dirty="0"/>
              <a:t>Statement of Value</a:t>
            </a:r>
          </a:p>
        </p:txBody>
      </p:sp>
      <p:pic>
        <p:nvPicPr>
          <p:cNvPr id="5" name="Picture 4" descr="Pen placed on top of a signature line">
            <a:extLst>
              <a:ext uri="{FF2B5EF4-FFF2-40B4-BE49-F238E27FC236}">
                <a16:creationId xmlns:a16="http://schemas.microsoft.com/office/drawing/2014/main" id="{FA52FA0B-7A72-ECB5-BE3A-0FAAA5DCCC9F}"/>
              </a:ext>
            </a:extLst>
          </p:cNvPr>
          <p:cNvPicPr>
            <a:picLocks noChangeAspect="1"/>
          </p:cNvPicPr>
          <p:nvPr/>
        </p:nvPicPr>
        <p:blipFill rotWithShape="1">
          <a:blip r:embed="rId2"/>
          <a:srcRect l="56674" r="6780"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9DA552A5-836C-42DE-948D-EF26E817A0D4}"/>
              </a:ext>
            </a:extLst>
          </p:cNvPr>
          <p:cNvSpPr>
            <a:spLocks noGrp="1"/>
          </p:cNvSpPr>
          <p:nvPr>
            <p:ph idx="1"/>
          </p:nvPr>
        </p:nvSpPr>
        <p:spPr>
          <a:xfrm>
            <a:off x="4572001" y="2201958"/>
            <a:ext cx="6781800" cy="3900730"/>
          </a:xfrm>
        </p:spPr>
        <p:txBody>
          <a:bodyPr anchor="t">
            <a:normAutofit/>
          </a:bodyPr>
          <a:lstStyle/>
          <a:p>
            <a:pPr algn="just"/>
            <a:r>
              <a:rPr lang="en-US" sz="2000" dirty="0"/>
              <a:t>Legal Document Analysis and Classification is a time-consuming and error-prone task for legal professionals. This project will significantly reduce the workload and enhance accuracy.</a:t>
            </a:r>
          </a:p>
          <a:p>
            <a:pPr algn="just"/>
            <a:r>
              <a:rPr lang="en-US" sz="2000" dirty="0"/>
              <a:t>The project can be applied across various legal domains, including contract review, legal research, and compliance checks, improving efficiency and reducing legal risks.</a:t>
            </a:r>
          </a:p>
          <a:p>
            <a:pPr algn="just"/>
            <a:r>
              <a:rPr lang="en-US" sz="2000" dirty="0"/>
              <a:t>The application of NLP and Deep Learning in the legal field is an emerging and valuable use case with potential for commercialization.</a:t>
            </a:r>
          </a:p>
          <a:p>
            <a:pPr algn="just"/>
            <a:endParaRPr lang="en-US" sz="2000" dirty="0"/>
          </a:p>
        </p:txBody>
      </p:sp>
    </p:spTree>
    <p:extLst>
      <p:ext uri="{BB962C8B-B14F-4D97-AF65-F5344CB8AC3E}">
        <p14:creationId xmlns:p14="http://schemas.microsoft.com/office/powerpoint/2010/main" val="337928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Mobile device with apps">
            <a:extLst>
              <a:ext uri="{FF2B5EF4-FFF2-40B4-BE49-F238E27FC236}">
                <a16:creationId xmlns:a16="http://schemas.microsoft.com/office/drawing/2014/main" id="{DA7B4712-61D2-B4FB-4F69-0DD7FB7A2A8F}"/>
              </a:ext>
            </a:extLst>
          </p:cNvPr>
          <p:cNvPicPr>
            <a:picLocks noChangeAspect="1"/>
          </p:cNvPicPr>
          <p:nvPr/>
        </p:nvPicPr>
        <p:blipFill rotWithShape="1">
          <a:blip r:embed="rId2"/>
          <a:srcRect l="52594" r="12762"/>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4A62E81B-52BA-4598-9E1C-6AA9B14A85A7}"/>
              </a:ext>
            </a:extLst>
          </p:cNvPr>
          <p:cNvSpPr>
            <a:spLocks noGrp="1"/>
          </p:cNvSpPr>
          <p:nvPr>
            <p:ph type="title"/>
          </p:nvPr>
        </p:nvSpPr>
        <p:spPr>
          <a:xfrm>
            <a:off x="1137034" y="609600"/>
            <a:ext cx="6831188" cy="1322887"/>
          </a:xfrm>
        </p:spPr>
        <p:txBody>
          <a:bodyPr>
            <a:normAutofit/>
          </a:bodyPr>
          <a:lstStyle/>
          <a:p>
            <a:r>
              <a:rPr lang="en-US" dirty="0"/>
              <a:t>State of Art</a:t>
            </a:r>
          </a:p>
        </p:txBody>
      </p:sp>
      <p:sp>
        <p:nvSpPr>
          <p:cNvPr id="3" name="Content Placeholder 2">
            <a:extLst>
              <a:ext uri="{FF2B5EF4-FFF2-40B4-BE49-F238E27FC236}">
                <a16:creationId xmlns:a16="http://schemas.microsoft.com/office/drawing/2014/main" id="{D16B5A4D-4C2B-4A78-AB82-2C31B59B74F7}"/>
              </a:ext>
            </a:extLst>
          </p:cNvPr>
          <p:cNvSpPr>
            <a:spLocks noGrp="1"/>
          </p:cNvSpPr>
          <p:nvPr>
            <p:ph idx="1"/>
          </p:nvPr>
        </p:nvSpPr>
        <p:spPr>
          <a:xfrm>
            <a:off x="726003" y="1833883"/>
            <a:ext cx="6516216" cy="3908585"/>
          </a:xfrm>
        </p:spPr>
        <p:txBody>
          <a:bodyPr>
            <a:noAutofit/>
          </a:bodyPr>
          <a:lstStyle/>
          <a:p>
            <a:pPr algn="just"/>
            <a:r>
              <a:rPr lang="en-US" sz="2000" dirty="0"/>
              <a:t>The amount of photographs and videos on social media has increased exponentially over the last ten years, partly because more and more people have access to inexpensive equipment like computers, cellphones, and cameras. People may now easily and quickly share content across several platforms thanks to the growth of social media, which has led to a substantial increase in online content and accessible access for consumers. Concurrently, there have been noteworthy developments in the domain of intricate yet incredibly effective machine learning (ML) and deep learning (DL) algorithms that can be utilized to modify audiovisual material, resulting in the dissemination of false information and the degradation of people's online personas.</a:t>
            </a:r>
          </a:p>
        </p:txBody>
      </p:sp>
    </p:spTree>
    <p:extLst>
      <p:ext uri="{BB962C8B-B14F-4D97-AF65-F5344CB8AC3E}">
        <p14:creationId xmlns:p14="http://schemas.microsoft.com/office/powerpoint/2010/main" val="879074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2E81B-52BA-4598-9E1C-6AA9B14A85A7}"/>
              </a:ext>
            </a:extLst>
          </p:cNvPr>
          <p:cNvSpPr>
            <a:spLocks noGrp="1"/>
          </p:cNvSpPr>
          <p:nvPr>
            <p:ph type="title"/>
          </p:nvPr>
        </p:nvSpPr>
        <p:spPr>
          <a:xfrm>
            <a:off x="4572001" y="601744"/>
            <a:ext cx="6781800" cy="1338696"/>
          </a:xfrm>
        </p:spPr>
        <p:txBody>
          <a:bodyPr>
            <a:normAutofit/>
          </a:bodyPr>
          <a:lstStyle/>
          <a:p>
            <a:r>
              <a:rPr lang="en-US" dirty="0"/>
              <a:t>State of Art </a:t>
            </a:r>
          </a:p>
        </p:txBody>
      </p:sp>
      <p:pic>
        <p:nvPicPr>
          <p:cNvPr id="5" name="Picture 4" descr="Abstract background of data">
            <a:extLst>
              <a:ext uri="{FF2B5EF4-FFF2-40B4-BE49-F238E27FC236}">
                <a16:creationId xmlns:a16="http://schemas.microsoft.com/office/drawing/2014/main" id="{12D90F65-A30F-F3B6-879A-E230D602A482}"/>
              </a:ext>
            </a:extLst>
          </p:cNvPr>
          <p:cNvPicPr>
            <a:picLocks noChangeAspect="1"/>
          </p:cNvPicPr>
          <p:nvPr/>
        </p:nvPicPr>
        <p:blipFill rotWithShape="1">
          <a:blip r:embed="rId2"/>
          <a:srcRect l="30392" r="3881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D16B5A4D-4C2B-4A78-AB82-2C31B59B74F7}"/>
              </a:ext>
            </a:extLst>
          </p:cNvPr>
          <p:cNvSpPr>
            <a:spLocks noGrp="1"/>
          </p:cNvSpPr>
          <p:nvPr>
            <p:ph idx="1"/>
          </p:nvPr>
        </p:nvSpPr>
        <p:spPr>
          <a:xfrm>
            <a:off x="4364183" y="1940440"/>
            <a:ext cx="6781800" cy="3900730"/>
          </a:xfrm>
        </p:spPr>
        <p:txBody>
          <a:bodyPr anchor="t">
            <a:noAutofit/>
          </a:bodyPr>
          <a:lstStyle/>
          <a:p>
            <a:pPr algn="just"/>
            <a:r>
              <a:rPr lang="en-US" sz="2000" dirty="0"/>
              <a:t>In the legal field, natural language processing, or NLP, has become important for extracting important information from legal documents. Legal writing may now automatically identify important entities, themes, emotional tones, and provide concise document summaries thanks to the use of techniques like named entity recognition (NER), topic modelling, sentiment analysis, and text </a:t>
            </a:r>
            <a:r>
              <a:rPr lang="en-US" sz="2000" dirty="0" err="1"/>
              <a:t>summarising</a:t>
            </a:r>
            <a:r>
              <a:rPr lang="en-US" sz="2000" dirty="0"/>
              <a:t>.</a:t>
            </a:r>
          </a:p>
          <a:p>
            <a:pPr algn="just"/>
            <a:r>
              <a:rPr lang="en-US" sz="2000" dirty="0"/>
              <a:t>Legal document classification has been automated using deep learning models, such as Transformer-based architectures, Recurrent Neural Networks (RNNs), and Convolutional Neural Networks (CNNs). By identifying hierarchical characteristics and contextual information found in legal language, these models can improve classification accuracy by learning intricate patterns and meanings from textual data.</a:t>
            </a:r>
          </a:p>
          <a:p>
            <a:pPr algn="just"/>
            <a:endParaRPr lang="en-US" sz="2000" dirty="0"/>
          </a:p>
        </p:txBody>
      </p:sp>
    </p:spTree>
    <p:extLst>
      <p:ext uri="{BB962C8B-B14F-4D97-AF65-F5344CB8AC3E}">
        <p14:creationId xmlns:p14="http://schemas.microsoft.com/office/powerpoint/2010/main" val="195228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white lines connected with dots">
            <a:extLst>
              <a:ext uri="{FF2B5EF4-FFF2-40B4-BE49-F238E27FC236}">
                <a16:creationId xmlns:a16="http://schemas.microsoft.com/office/drawing/2014/main" id="{B2B39A6A-8436-3C7B-097A-4761BD1DCD85}"/>
              </a:ext>
            </a:extLst>
          </p:cNvPr>
          <p:cNvPicPr>
            <a:picLocks noChangeAspect="1"/>
          </p:cNvPicPr>
          <p:nvPr/>
        </p:nvPicPr>
        <p:blipFill rotWithShape="1">
          <a:blip r:embed="rId2"/>
          <a:srcRect l="39546" r="2350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BEA0456D-A527-4308-BC78-09F864DE1C1B}"/>
              </a:ext>
            </a:extLst>
          </p:cNvPr>
          <p:cNvSpPr>
            <a:spLocks noGrp="1"/>
          </p:cNvSpPr>
          <p:nvPr>
            <p:ph type="title"/>
          </p:nvPr>
        </p:nvSpPr>
        <p:spPr>
          <a:xfrm>
            <a:off x="1137034" y="609600"/>
            <a:ext cx="6831188" cy="1322887"/>
          </a:xfrm>
        </p:spPr>
        <p:txBody>
          <a:bodyPr>
            <a:normAutofit/>
          </a:bodyPr>
          <a:lstStyle/>
          <a:p>
            <a:r>
              <a:rPr lang="en-US" dirty="0"/>
              <a:t>Approach </a:t>
            </a:r>
          </a:p>
        </p:txBody>
      </p:sp>
      <p:sp>
        <p:nvSpPr>
          <p:cNvPr id="3" name="Content Placeholder 2">
            <a:extLst>
              <a:ext uri="{FF2B5EF4-FFF2-40B4-BE49-F238E27FC236}">
                <a16:creationId xmlns:a16="http://schemas.microsoft.com/office/drawing/2014/main" id="{9539972A-B87E-4308-B16F-AD9333A55961}"/>
              </a:ext>
            </a:extLst>
          </p:cNvPr>
          <p:cNvSpPr>
            <a:spLocks noGrp="1"/>
          </p:cNvSpPr>
          <p:nvPr>
            <p:ph idx="1"/>
          </p:nvPr>
        </p:nvSpPr>
        <p:spPr>
          <a:xfrm>
            <a:off x="80526" y="1932487"/>
            <a:ext cx="7887696" cy="3994784"/>
          </a:xfrm>
        </p:spPr>
        <p:txBody>
          <a:bodyPr>
            <a:noAutofit/>
          </a:bodyPr>
          <a:lstStyle/>
          <a:p>
            <a:pPr algn="just"/>
            <a:r>
              <a:rPr lang="en-US" sz="2000" b="1" dirty="0"/>
              <a:t>Algorithms: </a:t>
            </a:r>
            <a:r>
              <a:rPr lang="en-US" sz="2000" dirty="0"/>
              <a:t>Effective for LDAC tasks are convolutional neural networks (CNNs), which recognize and locate appropriate features in legal texts by collecting local patterns.</a:t>
            </a:r>
          </a:p>
          <a:p>
            <a:pPr algn="just"/>
            <a:r>
              <a:rPr lang="en-US" sz="2000" b="1" dirty="0"/>
              <a:t>Classes</a:t>
            </a:r>
            <a:r>
              <a:rPr lang="en-US" sz="2000" dirty="0"/>
              <a:t>: Court Records, Regulations, Contracts, Legal Opinions, and Case Law.</a:t>
            </a:r>
          </a:p>
          <a:p>
            <a:pPr algn="just"/>
            <a:r>
              <a:rPr lang="en-US" sz="2000" b="1" dirty="0"/>
              <a:t>Document Types &amp; Formats: </a:t>
            </a:r>
            <a:r>
              <a:rPr lang="en-US" sz="2000" dirty="0"/>
              <a:t>Written texts, scanned copies, PDF legal papers, spreadsheets, and email correspondence</a:t>
            </a:r>
          </a:p>
          <a:p>
            <a:pPr algn="just"/>
            <a:r>
              <a:rPr lang="en-US" sz="2000" b="1" dirty="0"/>
              <a:t>Datasets</a:t>
            </a:r>
            <a:r>
              <a:rPr lang="en-US" sz="2000" dirty="0"/>
              <a:t>: Multi </a:t>
            </a:r>
            <a:r>
              <a:rPr lang="en-US" sz="2000" dirty="0" err="1"/>
              <a:t>eurlex</a:t>
            </a:r>
            <a:r>
              <a:rPr lang="en-US" sz="2000" dirty="0"/>
              <a:t> (https://huggingface.co/datasets/multi_eurlex) is a publicly accessible legal dataset that will be used in this project. </a:t>
            </a:r>
          </a:p>
          <a:p>
            <a:pPr algn="just"/>
            <a:r>
              <a:rPr lang="en-US" sz="2000" b="1" dirty="0"/>
              <a:t>Models</a:t>
            </a:r>
            <a:r>
              <a:rPr lang="en-US" sz="2000" dirty="0"/>
              <a:t>: Using legal-specific datasets, pre-trained language models are fine-tuned on BERT to improve their capacity to categorize legal documents.</a:t>
            </a:r>
          </a:p>
          <a:p>
            <a:pPr algn="just"/>
            <a:r>
              <a:rPr lang="en-US" sz="2000" b="1" dirty="0"/>
              <a:t>Methods: </a:t>
            </a:r>
            <a:r>
              <a:rPr lang="en-US" sz="2000" dirty="0"/>
              <a:t>Preprocessing data, creating features, and assessing models</a:t>
            </a:r>
          </a:p>
          <a:p>
            <a:pPr algn="just"/>
            <a:endParaRPr lang="en-US" sz="2000" dirty="0"/>
          </a:p>
        </p:txBody>
      </p:sp>
    </p:spTree>
    <p:extLst>
      <p:ext uri="{BB962C8B-B14F-4D97-AF65-F5344CB8AC3E}">
        <p14:creationId xmlns:p14="http://schemas.microsoft.com/office/powerpoint/2010/main" val="3534491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D8401-5CED-45AC-8B26-0EED66E53F39}"/>
              </a:ext>
            </a:extLst>
          </p:cNvPr>
          <p:cNvSpPr>
            <a:spLocks noGrp="1"/>
          </p:cNvSpPr>
          <p:nvPr>
            <p:ph type="title"/>
          </p:nvPr>
        </p:nvSpPr>
        <p:spPr>
          <a:xfrm>
            <a:off x="4572001" y="601744"/>
            <a:ext cx="6781800" cy="1338696"/>
          </a:xfrm>
        </p:spPr>
        <p:txBody>
          <a:bodyPr>
            <a:normAutofit/>
          </a:bodyPr>
          <a:lstStyle/>
          <a:p>
            <a:r>
              <a:rPr lang="en-US" dirty="0"/>
              <a:t>Deliverables </a:t>
            </a:r>
          </a:p>
        </p:txBody>
      </p:sp>
      <p:pic>
        <p:nvPicPr>
          <p:cNvPr id="5" name="Picture 4" descr="Files">
            <a:extLst>
              <a:ext uri="{FF2B5EF4-FFF2-40B4-BE49-F238E27FC236}">
                <a16:creationId xmlns:a16="http://schemas.microsoft.com/office/drawing/2014/main" id="{119EB092-F6F2-DD8F-AD16-DE4490976AC4}"/>
              </a:ext>
            </a:extLst>
          </p:cNvPr>
          <p:cNvPicPr>
            <a:picLocks noChangeAspect="1"/>
          </p:cNvPicPr>
          <p:nvPr/>
        </p:nvPicPr>
        <p:blipFill rotWithShape="1">
          <a:blip r:embed="rId2"/>
          <a:srcRect l="21795" r="41659"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7C1C296E-3FAF-49F8-9FC8-8BBB4EF6F7E9}"/>
              </a:ext>
            </a:extLst>
          </p:cNvPr>
          <p:cNvSpPr>
            <a:spLocks noGrp="1"/>
          </p:cNvSpPr>
          <p:nvPr>
            <p:ph idx="1"/>
          </p:nvPr>
        </p:nvSpPr>
        <p:spPr>
          <a:xfrm>
            <a:off x="4572001" y="2201958"/>
            <a:ext cx="6781800" cy="3900730"/>
          </a:xfrm>
        </p:spPr>
        <p:txBody>
          <a:bodyPr anchor="t">
            <a:normAutofit/>
          </a:bodyPr>
          <a:lstStyle/>
          <a:p>
            <a:pPr algn="just"/>
            <a:r>
              <a:rPr lang="en-US" sz="2000" dirty="0"/>
              <a:t>A code-linked model for classifying legal documents that has been trained, guaranteeing repeatability and easing future advancements.</a:t>
            </a:r>
          </a:p>
          <a:p>
            <a:pPr algn="just"/>
            <a:r>
              <a:rPr lang="en-US" sz="2000" dirty="0"/>
              <a:t>A platform that is easy to use for uploading documents and classifying them, allowing for a smooth interface with legal operations.</a:t>
            </a:r>
          </a:p>
          <a:p>
            <a:pPr algn="just"/>
            <a:r>
              <a:rPr lang="en-US" sz="2000" dirty="0"/>
              <a:t>datasets for training and validation together with related information, guaranteeing the openness and repeatability of the study procedure.</a:t>
            </a:r>
          </a:p>
          <a:p>
            <a:pPr algn="just"/>
            <a:r>
              <a:rPr lang="en-US" sz="2000" dirty="0"/>
              <a:t>a thorough analysis of the model's recall, accuracy, precision, and F1-score that offers insights into the system's functionality and areas for development.</a:t>
            </a:r>
          </a:p>
        </p:txBody>
      </p:sp>
    </p:spTree>
    <p:extLst>
      <p:ext uri="{BB962C8B-B14F-4D97-AF65-F5344CB8AC3E}">
        <p14:creationId xmlns:p14="http://schemas.microsoft.com/office/powerpoint/2010/main" val="251613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79245849-CB1A-5761-985D-C42F7B017761}"/>
              </a:ext>
            </a:extLst>
          </p:cNvPr>
          <p:cNvPicPr>
            <a:picLocks noChangeAspect="1"/>
          </p:cNvPicPr>
          <p:nvPr/>
        </p:nvPicPr>
        <p:blipFill rotWithShape="1">
          <a:blip r:embed="rId2"/>
          <a:srcRect l="14185" r="44703"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EA9DE158-E510-4859-98BF-D5080F92D53F}"/>
              </a:ext>
            </a:extLst>
          </p:cNvPr>
          <p:cNvSpPr>
            <a:spLocks noGrp="1"/>
          </p:cNvSpPr>
          <p:nvPr>
            <p:ph type="title"/>
          </p:nvPr>
        </p:nvSpPr>
        <p:spPr>
          <a:xfrm>
            <a:off x="1137034" y="609600"/>
            <a:ext cx="6831188" cy="1322887"/>
          </a:xfrm>
        </p:spPr>
        <p:txBody>
          <a:bodyPr>
            <a:normAutofit/>
          </a:bodyPr>
          <a:lstStyle/>
          <a:p>
            <a:r>
              <a:rPr lang="en-US" dirty="0"/>
              <a:t>Evaluation Methodology </a:t>
            </a:r>
          </a:p>
        </p:txBody>
      </p:sp>
      <p:sp>
        <p:nvSpPr>
          <p:cNvPr id="3" name="Content Placeholder 2">
            <a:extLst>
              <a:ext uri="{FF2B5EF4-FFF2-40B4-BE49-F238E27FC236}">
                <a16:creationId xmlns:a16="http://schemas.microsoft.com/office/drawing/2014/main" id="{4F68802A-8E0F-4958-AB62-231249E6416F}"/>
              </a:ext>
            </a:extLst>
          </p:cNvPr>
          <p:cNvSpPr>
            <a:spLocks noGrp="1"/>
          </p:cNvSpPr>
          <p:nvPr>
            <p:ph idx="1"/>
          </p:nvPr>
        </p:nvSpPr>
        <p:spPr>
          <a:xfrm>
            <a:off x="1137035" y="2194102"/>
            <a:ext cx="6516216" cy="3908585"/>
          </a:xfrm>
        </p:spPr>
        <p:txBody>
          <a:bodyPr>
            <a:normAutofit/>
          </a:bodyPr>
          <a:lstStyle/>
          <a:p>
            <a:pPr algn="just"/>
            <a:r>
              <a:rPr lang="en-US" sz="2000" dirty="0"/>
              <a:t>Accuracy: An accuracy of at least 90% will typically considered acceptable for most LDAC tasks.</a:t>
            </a:r>
          </a:p>
          <a:p>
            <a:pPr algn="just"/>
            <a:r>
              <a:rPr lang="en-US" sz="2000" dirty="0"/>
              <a:t>Precision: A precision of at least 85% will typically considered acceptable to ensure that classified documents are relevant to the target category.</a:t>
            </a:r>
          </a:p>
          <a:p>
            <a:pPr algn="just"/>
            <a:r>
              <a:rPr lang="en-US" sz="2000" dirty="0"/>
              <a:t>Recall: A recall of at least 80% will typically considered acceptable to ensure that relevant documents are correctly classified.</a:t>
            </a:r>
          </a:p>
          <a:p>
            <a:pPr algn="just"/>
            <a:r>
              <a:rPr lang="en-US" sz="2000" dirty="0"/>
              <a:t>F1 score: An F1 score of at least 85% will typically considered acceptable to provide a balanced measure of precision and recall.</a:t>
            </a:r>
          </a:p>
          <a:p>
            <a:pPr algn="just"/>
            <a:endParaRPr lang="en-US" sz="2000" dirty="0"/>
          </a:p>
        </p:txBody>
      </p:sp>
    </p:spTree>
    <p:extLst>
      <p:ext uri="{BB962C8B-B14F-4D97-AF65-F5344CB8AC3E}">
        <p14:creationId xmlns:p14="http://schemas.microsoft.com/office/powerpoint/2010/main" val="2844301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TotalTime>
  <Words>847</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Team Members</vt:lpstr>
      <vt:lpstr>Legal Document Analysis and Classification Using NLP and Deep Learning</vt:lpstr>
      <vt:lpstr>Objective (s)</vt:lpstr>
      <vt:lpstr>Statement of Value</vt:lpstr>
      <vt:lpstr>State of Art</vt:lpstr>
      <vt:lpstr>State of Art </vt:lpstr>
      <vt:lpstr>Approach </vt:lpstr>
      <vt:lpstr>Deliverables </vt:lpstr>
      <vt:lpstr>Evaluation Methodology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dc:title>
  <dc:creator>Admin</dc:creator>
  <cp:lastModifiedBy>Lavanya Murali</cp:lastModifiedBy>
  <cp:revision>18</cp:revision>
  <dcterms:created xsi:type="dcterms:W3CDTF">2023-10-30T13:24:22Z</dcterms:created>
  <dcterms:modified xsi:type="dcterms:W3CDTF">2023-11-18T02:54:04Z</dcterms:modified>
</cp:coreProperties>
</file>