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3" r:id="rId6"/>
    <p:sldId id="262" r:id="rId7"/>
    <p:sldId id="264" r:id="rId8"/>
    <p:sldId id="265" r:id="rId9"/>
    <p:sldId id="266" r:id="rId10"/>
    <p:sldId id="267" r:id="rId11"/>
    <p:sldId id="261" r:id="rId12"/>
    <p:sldId id="258" r:id="rId13"/>
    <p:sldId id="259" r:id="rId14"/>
    <p:sldId id="260" r:id="rId15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48" autoAdjust="0"/>
  </p:normalViewPr>
  <p:slideViewPr>
    <p:cSldViewPr snapToGrid="0">
      <p:cViewPr varScale="1">
        <p:scale>
          <a:sx n="116" d="100"/>
          <a:sy n="116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 dirty="0"/>
            <a:t>Netzwerk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de-DE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de-DE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 dirty="0"/>
            <a:t>Satellit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de-DE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de-DE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de-DE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de-DE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Wolke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de-DE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de-DE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Regionalität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de-DE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de-DE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de-DE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de-DE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noProof="0" dirty="0"/>
            <a:t>Netzwerk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noProof="0" dirty="0"/>
            <a:t>Satellit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noProof="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noProof="0" dirty="0"/>
            <a:t>Wolke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noProof="0" dirty="0"/>
            <a:t>Regionalität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noProof="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A9778A4-5989-4B73-B806-3D313DF86F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EA4154-7C38-4947-B5AD-02E491995E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CF449-96F2-4140-9ACD-00D2DB603D3A}" type="datetimeFigureOut">
              <a:rPr lang="de-DE" smtClean="0"/>
              <a:t>21.07.21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E34BB0-A96D-4A76-9F13-8E5E0F1767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CE0EC8-3BAE-4AE4-AB08-BAFB99590B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9A195-F19A-4BDD-A61C-6C0960F12D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76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953E0-B6BA-4FDC-A9D7-5E3E2548A0EF}" type="datetimeFigureOut">
              <a:rPr lang="de-DE" noProof="0" smtClean="0"/>
              <a:t>21.07.21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Textmasterformate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059D1-1E64-4095-816B-E25F58AA521B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7056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059D1-1E64-4095-816B-E25F58AA52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06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059D1-1E64-4095-816B-E25F58AA521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10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059D1-1E64-4095-816B-E25F58AA521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535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059D1-1E64-4095-816B-E25F58AA521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623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059D1-1E64-4095-816B-E25F58AA521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163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F017FFA-7AEE-4C00-88EF-1712D868907B}" type="datetime1">
              <a:rPr lang="de-DE" noProof="0" smtClean="0"/>
              <a:t>21.07.21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0C8376-9E33-4792-89DD-E496184A2796}" type="datetime1">
              <a:rPr lang="de-DE" noProof="0" smtClean="0"/>
              <a:t>21.07.21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B2E4CCC-08DB-477E-9152-1DAD05168712}" type="datetime1">
              <a:rPr lang="de-DE" noProof="0" smtClean="0"/>
              <a:t>21.07.21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00A958-47F8-4A25-9D65-93789F465065}" type="datetime1">
              <a:rPr lang="de-DE" noProof="0" smtClean="0"/>
              <a:t>21.07.21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2FD7EF8-B80C-4EAF-BDE9-3F6BA4E2A20F}" type="datetime1">
              <a:rPr lang="de-DE" noProof="0" smtClean="0"/>
              <a:t>21.07.21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F5CBA0-3018-4AED-9709-ED5ED6DE6464}" type="datetime1">
              <a:rPr lang="de-DE" noProof="0" smtClean="0"/>
              <a:t>21.07.21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9E23F0-8CA4-4891-BD20-E4745AC04CDA}" type="datetime1">
              <a:rPr lang="de-DE" noProof="0" smtClean="0"/>
              <a:t>21.07.21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49BD8-EDBB-43F8-A43A-C3DFCBD8BA18}" type="datetime1">
              <a:rPr lang="de-DE" noProof="0" smtClean="0"/>
              <a:t>21.07.21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C89A48-29B7-4D5A-8AB0-E4BA246CFAD2}" type="datetime1">
              <a:rPr lang="de-DE" noProof="0" smtClean="0"/>
              <a:t>21.07.21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FD730BD-5937-405C-BD95-FF3ACE1D618D}" type="datetime1">
              <a:rPr lang="de-DE" noProof="0" smtClean="0"/>
              <a:t>21.07.21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AB63DA-8489-4CDE-978B-BB7BCFF91C84}" type="datetime1">
              <a:rPr lang="de-DE" noProof="0" smtClean="0"/>
              <a:t>21.07.21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16D808DD-B590-408B-8826-B4C3892F22C7}" type="datetime1">
              <a:rPr lang="de-DE" noProof="0" smtClean="0"/>
              <a:t>21.07.21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‹#›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5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de-DE" sz="5000" dirty="0">
                <a:solidFill>
                  <a:schemeClr val="bg1"/>
                </a:solidFill>
              </a:rPr>
              <a:t>Technologie, Design "Dividende"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de-DE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hteck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pic>
        <p:nvPicPr>
          <p:cNvPr id="8" name="Inhaltsplatzhalter 4" descr="Digitale Zahlen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pe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de-DE" dirty="0"/>
              <a:t>Digitale Kommunikation</a:t>
            </a:r>
          </a:p>
        </p:txBody>
      </p:sp>
      <p:graphicFrame>
        <p:nvGraphicFramePr>
          <p:cNvPr id="6" name="Inhaltsplatzhalt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82676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5" name="Bild 4" descr="Digitale Zahlen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solidFill>
                  <a:srgbClr val="FFFFFF"/>
                </a:solidFill>
              </a:rPr>
              <a:t>Vielen Dank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solidFill>
                  <a:schemeClr val="bg2"/>
                </a:solidFill>
              </a:rPr>
              <a:t>jemand@example.com</a:t>
            </a:r>
          </a:p>
          <a:p>
            <a:pPr rtl="0"/>
            <a:endParaRPr lang="de-DE">
              <a:solidFill>
                <a:schemeClr val="bg2"/>
              </a:solidFill>
            </a:endParaRPr>
          </a:p>
          <a:p>
            <a:pPr rtl="0"/>
            <a:endParaRPr lang="de-DE">
              <a:solidFill>
                <a:schemeClr val="bg2"/>
              </a:solidFill>
            </a:endParaRPr>
          </a:p>
        </p:txBody>
      </p:sp>
      <p:grpSp>
        <p:nvGrpSpPr>
          <p:cNvPr id="14" name="Grup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0F49-175E-6043-96D0-4395C6B6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DE" dirty="0"/>
              <a:t>ystem modelling(Sysml diagrams)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32BA-3A1F-274C-9E17-ABAE3F03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837249"/>
          </a:xfrm>
        </p:spPr>
        <p:txBody>
          <a:bodyPr/>
          <a:lstStyle/>
          <a:p>
            <a:r>
              <a:rPr lang="en-GB" sz="2000" dirty="0">
                <a:solidFill>
                  <a:schemeClr val="accent1"/>
                </a:solidFill>
                <a:latin typeface="Arial Hebrew Scholar" pitchFamily="2" charset="-79"/>
                <a:cs typeface="Arial Hebrew Scholar" pitchFamily="2" charset="-79"/>
              </a:rPr>
              <a:t>To design our robot to satisfy all engineering principles, we made use of </a:t>
            </a:r>
            <a:r>
              <a:rPr lang="en-GB" sz="2000" dirty="0" err="1">
                <a:solidFill>
                  <a:schemeClr val="accent1"/>
                </a:solidFill>
                <a:latin typeface="Arial Hebrew Scholar" pitchFamily="2" charset="-79"/>
                <a:cs typeface="Arial Hebrew Scholar" pitchFamily="2" charset="-79"/>
              </a:rPr>
              <a:t>SysML</a:t>
            </a:r>
            <a:r>
              <a:rPr lang="en-GB" sz="2000" dirty="0">
                <a:solidFill>
                  <a:schemeClr val="accent1"/>
                </a:solidFill>
                <a:latin typeface="Arial Hebrew Scholar" pitchFamily="2" charset="-79"/>
                <a:cs typeface="Arial Hebrew Scholar" pitchFamily="2" charset="-79"/>
              </a:rPr>
              <a:t> diagrams learned from our course of study in Systems Engineering, such as Requirement diagram, Constraint diagram, Block diagram, Use Case, Sequence/Activity diagrams and lastly system architecture, that helped us model our robot, as this kind of project is a complex system that requires a model that supports analysis, specification, design, verification and validation. 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8291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2F88-E308-394B-BE93-56625ED6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REQUIREMENT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736D90-8BFD-5345-8F2B-1039BFB3E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0146" y="1961004"/>
            <a:ext cx="8380164" cy="41092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D60477-C848-DD4A-947B-47B2B5A134E0}"/>
              </a:ext>
            </a:extLst>
          </p:cNvPr>
          <p:cNvSpPr txBox="1"/>
          <p:nvPr/>
        </p:nvSpPr>
        <p:spPr>
          <a:xfrm>
            <a:off x="779497" y="3139808"/>
            <a:ext cx="32526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  <a:latin typeface="Arial Hebrew Scholar" pitchFamily="2" charset="-79"/>
                <a:cs typeface="Arial Hebrew Scholar" pitchFamily="2" charset="-79"/>
              </a:rPr>
              <a:t>The Requirement Diagram (fig 1) shows a graphical representation of all our project requirements.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918018-60C1-7B4C-B32B-B61B2C548B86}"/>
              </a:ext>
            </a:extLst>
          </p:cNvPr>
          <p:cNvSpPr txBox="1"/>
          <p:nvPr/>
        </p:nvSpPr>
        <p:spPr>
          <a:xfrm>
            <a:off x="5365214" y="6070294"/>
            <a:ext cx="684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Hebrew Scholar" pitchFamily="2" charset="-79"/>
                <a:cs typeface="Arial Hebrew Scholar" pitchFamily="2" charset="-79"/>
              </a:rPr>
              <a:t>F</a:t>
            </a:r>
            <a:r>
              <a:rPr lang="en-DE" dirty="0">
                <a:latin typeface="Arial Hebrew Scholar" pitchFamily="2" charset="-79"/>
                <a:cs typeface="Arial Hebrew Scholar" pitchFamily="2" charset="-79"/>
              </a:rPr>
              <a:t>ig. 1 Requirement diagram</a:t>
            </a:r>
          </a:p>
        </p:txBody>
      </p:sp>
    </p:spTree>
    <p:extLst>
      <p:ext uri="{BB962C8B-B14F-4D97-AF65-F5344CB8AC3E}">
        <p14:creationId xmlns:p14="http://schemas.microsoft.com/office/powerpoint/2010/main" val="228851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E609-6FA1-3A42-9828-0453A7B8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i="1" dirty="0"/>
            </a:br>
            <a:br>
              <a:rPr lang="en-GB" dirty="0"/>
            </a:br>
            <a:r>
              <a:rPr lang="en-GB" i="1" dirty="0"/>
              <a:t>CONSTRAINT/CONTEXT DIAGRAM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AEDB04-5ACD-A94D-A59C-334E753B7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2178" y="1949986"/>
            <a:ext cx="8394853" cy="450589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7A40E2-40A0-474A-BFD7-2012EA04F35C}"/>
              </a:ext>
            </a:extLst>
          </p:cNvPr>
          <p:cNvSpPr txBox="1"/>
          <p:nvPr/>
        </p:nvSpPr>
        <p:spPr>
          <a:xfrm>
            <a:off x="315818" y="2925662"/>
            <a:ext cx="2967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  <a:latin typeface="Arial Hebrew Scholar" pitchFamily="2" charset="-79"/>
                <a:cs typeface="Arial Hebrew Scholar" pitchFamily="2" charset="-79"/>
              </a:rPr>
              <a:t>The constraint diagram (Fig. 2) basically specifies a network of constraints that shows mathematical expressions, these constraints are mostly from physical properties of a system.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4F31B-851C-5E44-A495-84BCA9D0BE56}"/>
              </a:ext>
            </a:extLst>
          </p:cNvPr>
          <p:cNvSpPr txBox="1"/>
          <p:nvPr/>
        </p:nvSpPr>
        <p:spPr>
          <a:xfrm>
            <a:off x="4329628" y="6392192"/>
            <a:ext cx="304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DE" dirty="0"/>
              <a:t>ig. 2 Constraint Diagram</a:t>
            </a:r>
          </a:p>
        </p:txBody>
      </p:sp>
    </p:spTree>
    <p:extLst>
      <p:ext uri="{BB962C8B-B14F-4D97-AF65-F5344CB8AC3E}">
        <p14:creationId xmlns:p14="http://schemas.microsoft.com/office/powerpoint/2010/main" val="388291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B714-BC55-E547-B97E-02AB74D6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3022E7-1F3F-CF4B-A16D-80D480673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2178" y="1872866"/>
            <a:ext cx="8615191" cy="46050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59FB15-1459-6746-92FE-C6FC3DCBCE9B}"/>
              </a:ext>
            </a:extLst>
          </p:cNvPr>
          <p:cNvSpPr txBox="1"/>
          <p:nvPr/>
        </p:nvSpPr>
        <p:spPr>
          <a:xfrm>
            <a:off x="581192" y="3006141"/>
            <a:ext cx="32977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  <a:latin typeface="Arial Hebrew Scholar" pitchFamily="2" charset="-79"/>
                <a:cs typeface="Arial Hebrew Scholar" pitchFamily="2" charset="-79"/>
              </a:rPr>
              <a:t>The Block Diagram (Fig 3) shows the modular unit of our system, which abridges the contents such as the operations, attributes and constraints of our system.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0B705-DB8B-944C-82EA-E1E272032BA2}"/>
              </a:ext>
            </a:extLst>
          </p:cNvPr>
          <p:cNvSpPr txBox="1"/>
          <p:nvPr/>
        </p:nvSpPr>
        <p:spPr>
          <a:xfrm>
            <a:off x="4417764" y="6293251"/>
            <a:ext cx="244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DE" dirty="0"/>
              <a:t>ig. 3 Block Diagram</a:t>
            </a:r>
          </a:p>
        </p:txBody>
      </p:sp>
    </p:spTree>
    <p:extLst>
      <p:ext uri="{BB962C8B-B14F-4D97-AF65-F5344CB8AC3E}">
        <p14:creationId xmlns:p14="http://schemas.microsoft.com/office/powerpoint/2010/main" val="24129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51B3-4A00-0640-9162-23A42F75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i="1" dirty="0"/>
              <a:t>INTERNAL BLOCK DIAGRAM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6AC58E-C109-FA4F-B65B-43056DECB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8276" y="2049022"/>
            <a:ext cx="8093724" cy="48089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E0BFFD-D325-6145-B608-ABA8060E5991}"/>
              </a:ext>
            </a:extLst>
          </p:cNvPr>
          <p:cNvSpPr txBox="1"/>
          <p:nvPr/>
        </p:nvSpPr>
        <p:spPr>
          <a:xfrm>
            <a:off x="517794" y="3327094"/>
            <a:ext cx="35804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  <a:latin typeface="Arial Hebrew Scholar" pitchFamily="2" charset="-79"/>
                <a:cs typeface="Arial Hebrew Scholar" pitchFamily="2" charset="-79"/>
              </a:rPr>
              <a:t>The Internal Block Diagram (Fig. 4) shows a graphical view of the internal structure of a block in our system.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8AE79-DF9F-CF4A-80B9-A5C09AB3BAF3}"/>
              </a:ext>
            </a:extLst>
          </p:cNvPr>
          <p:cNvSpPr txBox="1"/>
          <p:nvPr/>
        </p:nvSpPr>
        <p:spPr>
          <a:xfrm>
            <a:off x="5310130" y="5971178"/>
            <a:ext cx="2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DE" dirty="0"/>
              <a:t>ig. 4 Internal Block Diagram</a:t>
            </a:r>
          </a:p>
        </p:txBody>
      </p:sp>
    </p:spTree>
    <p:extLst>
      <p:ext uri="{BB962C8B-B14F-4D97-AF65-F5344CB8AC3E}">
        <p14:creationId xmlns:p14="http://schemas.microsoft.com/office/powerpoint/2010/main" val="422826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1A8A-2898-BC4D-9749-673634D1D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b="1" dirty="0"/>
              <a:t>The Scanning Area (IBD)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0DFDBD-C10F-254E-93F2-DBBB1F530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567" y="1938969"/>
            <a:ext cx="8295628" cy="47042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017090-B084-3249-BC03-0D3A7DBD4573}"/>
              </a:ext>
            </a:extLst>
          </p:cNvPr>
          <p:cNvSpPr txBox="1"/>
          <p:nvPr/>
        </p:nvSpPr>
        <p:spPr>
          <a:xfrm>
            <a:off x="440675" y="3161841"/>
            <a:ext cx="32830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  <a:latin typeface="Arial Hebrew Scholar" pitchFamily="2" charset="-79"/>
                <a:cs typeface="Arial Hebrew Scholar" pitchFamily="2" charset="-79"/>
              </a:rPr>
              <a:t>The Scanning area (Fig.5) is a segment of the internal block diagram, showing how our robot navigates around the environment and searches for the victim.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44245-3E28-B246-B471-9FE5A6525DE9}"/>
              </a:ext>
            </a:extLst>
          </p:cNvPr>
          <p:cNvSpPr txBox="1"/>
          <p:nvPr/>
        </p:nvSpPr>
        <p:spPr>
          <a:xfrm>
            <a:off x="4726237" y="6067709"/>
            <a:ext cx="253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DE" dirty="0"/>
              <a:t>ig. 5 Scanning Area</a:t>
            </a:r>
          </a:p>
        </p:txBody>
      </p:sp>
    </p:spTree>
    <p:extLst>
      <p:ext uri="{BB962C8B-B14F-4D97-AF65-F5344CB8AC3E}">
        <p14:creationId xmlns:p14="http://schemas.microsoft.com/office/powerpoint/2010/main" val="201285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hteck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FFFEFF"/>
                </a:solidFill>
              </a:rPr>
              <a:t>Technische Voraussetzungen</a:t>
            </a:r>
          </a:p>
        </p:txBody>
      </p:sp>
      <p:graphicFrame>
        <p:nvGraphicFramePr>
          <p:cNvPr id="4" name="Inhaltsplatzhalter 3" descr="Symbol für SmartArt-Grafik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488252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Wettbewerbsumfeld</a:t>
            </a:r>
          </a:p>
        </p:txBody>
      </p:sp>
      <p:pic>
        <p:nvPicPr>
          <p:cNvPr id="11" name="Inhaltsplatzhalter 4" descr="Diagramme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Inhaltsplatzhalter 17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01812" y="2571845"/>
            <a:ext cx="5395426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Technologie, Design Dividende</Template>
  <TotalTime>1252</TotalTime>
  <Words>303</Words>
  <Application>Microsoft Macintosh PowerPoint</Application>
  <PresentationFormat>Widescreen</PresentationFormat>
  <Paragraphs>34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Hebrew Scholar</vt:lpstr>
      <vt:lpstr>Calibri</vt:lpstr>
      <vt:lpstr>Gill Sans MT</vt:lpstr>
      <vt:lpstr>Wingdings 2</vt:lpstr>
      <vt:lpstr>Dividende</vt:lpstr>
      <vt:lpstr>Technologie, Design "Dividende"</vt:lpstr>
      <vt:lpstr>System modelling(Sysml diagrams)</vt:lpstr>
      <vt:lpstr>REQUIREMENT DIAGRAM</vt:lpstr>
      <vt:lpstr>  CONSTRAINT/CONTEXT DIAGRAM</vt:lpstr>
      <vt:lpstr>Block diagram</vt:lpstr>
      <vt:lpstr> INTERNAL BLOCK DIAGRAM</vt:lpstr>
      <vt:lpstr> The Scanning Area (IBD)</vt:lpstr>
      <vt:lpstr>Technische Voraussetzungen</vt:lpstr>
      <vt:lpstr>Wettbewerbsumfeld</vt:lpstr>
      <vt:lpstr>Digitale Kommunikation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Technologie, Design "Dividende"</dc:title>
  <dc:creator>iqbal fauzi</dc:creator>
  <cp:lastModifiedBy>Microsoft Office User</cp:lastModifiedBy>
  <cp:revision>7</cp:revision>
  <dcterms:created xsi:type="dcterms:W3CDTF">2021-07-21T00:01:40Z</dcterms:created>
  <dcterms:modified xsi:type="dcterms:W3CDTF">2021-07-22T12:23:29Z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