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3" r:id="rId4"/>
    <p:sldId id="259" r:id="rId5"/>
    <p:sldId id="260" r:id="rId6"/>
    <p:sldId id="261" r:id="rId7"/>
    <p:sldId id="268" r:id="rId8"/>
    <p:sldId id="265" r:id="rId9"/>
    <p:sldId id="269" r:id="rId10"/>
    <p:sldId id="266" r:id="rId11"/>
    <p:sldId id="272" r:id="rId12"/>
    <p:sldId id="270" r:id="rId13"/>
    <p:sldId id="271" r:id="rId14"/>
    <p:sldId id="274" r:id="rId15"/>
  </p:sldIdLst>
  <p:sldSz cx="12192000" cy="6858000"/>
  <p:notesSz cx="6858000" cy="9144000"/>
  <p:embeddedFontLst>
    <p:embeddedFont>
      <p:font typeface="나눔바른고딕" panose="020B0603020101020101" pitchFamily="50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A0A"/>
    <a:srgbClr val="A50021"/>
    <a:srgbClr val="DDA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3143" autoAdjust="0"/>
  </p:normalViewPr>
  <p:slideViewPr>
    <p:cSldViewPr snapToGrid="0">
      <p:cViewPr varScale="1">
        <p:scale>
          <a:sx n="67" d="100"/>
          <a:sy n="67" d="100"/>
        </p:scale>
        <p:origin x="12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 w="25400" cap="flat" cmpd="sng" algn="ctr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2DA8-4707-9A09-E44C5F4CB82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25400" cap="flat" cmpd="sng" algn="ctr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2DA8-4707-9A09-E44C5F4CB823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 w="25400" cap="flat" cmpd="sng" algn="ctr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6-2DA8-4707-9A09-E44C5F4CB823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 w="25400" cap="flat" cmpd="sng" algn="ctr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2DA8-4707-9A09-E44C5F4CB8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유료화</c:v>
                </c:pt>
                <c:pt idx="1">
                  <c:v>콘텐츠</c:v>
                </c:pt>
                <c:pt idx="2">
                  <c:v>관심</c:v>
                </c:pt>
                <c:pt idx="3">
                  <c:v>편리성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9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A8-4707-9A09-E44C5F4CB8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730575792"/>
        <c:axId val="884622096"/>
      </c:barChart>
      <c:catAx>
        <c:axId val="73057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884622096"/>
        <c:crosses val="autoZero"/>
        <c:auto val="1"/>
        <c:lblAlgn val="ctr"/>
        <c:lblOffset val="100"/>
        <c:noMultiLvlLbl val="0"/>
      </c:catAx>
      <c:valAx>
        <c:axId val="884622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057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noFill/>
              <a:miter lim="8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60A0A"/>
              </a:solidFill>
              <a:ln w="25400" cap="flat" cmpd="sng" algn="ctr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2DA8-4707-9A09-E44C5F4CB823}"/>
              </c:ext>
            </c:extLst>
          </c:dPt>
          <c:dPt>
            <c:idx val="2"/>
            <c:invertIfNegative val="0"/>
            <c:bubble3D val="0"/>
            <c:spPr>
              <a:solidFill>
                <a:srgbClr val="860A0A"/>
              </a:solidFill>
              <a:ln w="25400" cap="flat" cmpd="sng" algn="ctr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6-2DA8-4707-9A09-E44C5F4CB823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 w="25400" cap="flat" cmpd="sng" algn="ctr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2DA8-4707-9A09-E44C5F4CB82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 w="25400" cap="flat" cmpd="sng" algn="ctr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F5DD-470A-9312-D6B1D66BBF1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25400" cap="flat" cmpd="sng" algn="ctr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DD-470A-9312-D6B1D66BBF1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 w="25400" cap="flat" cmpd="sng" algn="ctr">
                <a:noFill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DD-470A-9312-D6B1D66BBF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7"/>
                <c:pt idx="0">
                  <c:v>3점</c:v>
                </c:pt>
                <c:pt idx="1">
                  <c:v>4점</c:v>
                </c:pt>
                <c:pt idx="2">
                  <c:v>5점</c:v>
                </c:pt>
                <c:pt idx="3">
                  <c:v>6점</c:v>
                </c:pt>
                <c:pt idx="4">
                  <c:v>7점</c:v>
                </c:pt>
                <c:pt idx="5">
                  <c:v>8점</c:v>
                </c:pt>
                <c:pt idx="6">
                  <c:v>9점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A8-4707-9A09-E44C5F4CB8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730575792"/>
        <c:axId val="884622096"/>
      </c:barChart>
      <c:catAx>
        <c:axId val="73057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884622096"/>
        <c:crosses val="autoZero"/>
        <c:auto val="1"/>
        <c:lblAlgn val="ctr"/>
        <c:lblOffset val="100"/>
        <c:noMultiLvlLbl val="0"/>
      </c:catAx>
      <c:valAx>
        <c:axId val="884622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057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07EBB-86C1-4649-BD2E-FC1018BC1542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A7254-ADE5-459C-A331-580A1EB16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38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See You Again </a:t>
            </a:r>
            <a:r>
              <a:rPr lang="ko-KR" altLang="en-US" dirty="0"/>
              <a:t>이라는 노래를 아십니까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빈 디젤이 노래한 걸 넣을까 말까 고민 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A7254-ADE5-459C-A331-580A1EB166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8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Flip chart </a:t>
            </a:r>
            <a:r>
              <a:rPr lang="ko-KR" altLang="en-US" dirty="0"/>
              <a:t>이후 이제 </a:t>
            </a:r>
            <a:r>
              <a:rPr lang="en-US" altLang="ko-KR" dirty="0"/>
              <a:t>Contents </a:t>
            </a:r>
            <a:r>
              <a:rPr lang="ko-KR" altLang="en-US" dirty="0"/>
              <a:t>의 중요성 부각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A7254-ADE5-459C-A331-580A1EB166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009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A7254-ADE5-459C-A331-580A1EB166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811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보여주고 프로토타입 </a:t>
            </a:r>
            <a:r>
              <a:rPr lang="en-US" altLang="ko-KR" dirty="0"/>
              <a:t>ppt</a:t>
            </a:r>
            <a:r>
              <a:rPr lang="ko-KR" altLang="en-US"/>
              <a:t>로 넘어가면 될 것 같은데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A7254-ADE5-459C-A331-580A1EB166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72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See You Again </a:t>
            </a:r>
            <a:r>
              <a:rPr lang="ko-KR" altLang="en-US" dirty="0"/>
              <a:t>이라는 노래를 아십니까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빈 디젤이 노래한 걸 넣을까 말까 고민 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A7254-ADE5-459C-A331-580A1EB166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6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See You Again </a:t>
            </a:r>
            <a:r>
              <a:rPr lang="ko-KR" altLang="en-US" dirty="0"/>
              <a:t>이라는 노래를 아십니까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빈 디젤이 노래한 걸 넣을까 말까 고민 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음악이 가지고 있는 스토리</a:t>
            </a:r>
            <a:endParaRPr lang="en-US" altLang="ko-KR" dirty="0"/>
          </a:p>
          <a:p>
            <a:r>
              <a:rPr lang="ko-KR" altLang="en-US" dirty="0"/>
              <a:t>라는 것의 정의를 여기서 내리고 들어간다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A7254-ADE5-459C-A331-580A1EB166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9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Right Problem</a:t>
            </a:r>
            <a:r>
              <a:rPr lang="ko-KR" altLang="en-US" dirty="0"/>
              <a:t>을 생각하며 그린 공감지도</a:t>
            </a:r>
            <a:endParaRPr lang="en-US" altLang="ko-KR" dirty="0"/>
          </a:p>
          <a:p>
            <a:r>
              <a:rPr lang="en-US" altLang="ko-KR" dirty="0"/>
              <a:t>Real?</a:t>
            </a:r>
            <a:r>
              <a:rPr lang="ko-KR" altLang="en-US" dirty="0"/>
              <a:t> </a:t>
            </a:r>
            <a:r>
              <a:rPr lang="en-US" altLang="ko-KR" dirty="0"/>
              <a:t>Valuable? Inspiring? </a:t>
            </a:r>
            <a:r>
              <a:rPr lang="ko-KR" altLang="en-US" dirty="0"/>
              <a:t>에 대한 언급도 해주자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A7254-ADE5-459C-A331-580A1EB166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49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페르소나는 조금 짧게 해도 좋을 듯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A7254-ADE5-459C-A331-580A1EB166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1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What they want, </a:t>
            </a:r>
            <a:r>
              <a:rPr lang="ko-KR" altLang="en-US" dirty="0"/>
              <a:t>사람들이 원하는 게 무엇입니까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Why they want?</a:t>
            </a:r>
          </a:p>
          <a:p>
            <a:r>
              <a:rPr lang="en-US" altLang="ko-KR" dirty="0"/>
              <a:t>However..</a:t>
            </a:r>
          </a:p>
          <a:p>
            <a:endParaRPr lang="en-US" altLang="ko-KR" dirty="0"/>
          </a:p>
          <a:p>
            <a:r>
              <a:rPr lang="ko-KR" altLang="en-US" dirty="0"/>
              <a:t>마치 </a:t>
            </a:r>
            <a:r>
              <a:rPr lang="en-US" altLang="ko-KR" dirty="0"/>
              <a:t>See You Again </a:t>
            </a:r>
            <a:r>
              <a:rPr lang="ko-KR" altLang="en-US" dirty="0"/>
              <a:t>에 대한 배경을 알기 전과 후에 우리가 느끼는 바가 다른 것처럼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공유는 </a:t>
            </a:r>
            <a:r>
              <a:rPr lang="ko-KR" altLang="en-US" dirty="0" err="1"/>
              <a:t>어떠헥</a:t>
            </a:r>
            <a:r>
              <a:rPr lang="ko-KR" altLang="en-US" dirty="0"/>
              <a:t> 하는 거야</a:t>
            </a:r>
            <a:r>
              <a:rPr lang="en-US" altLang="ko-KR" dirty="0"/>
              <a:t>? </a:t>
            </a:r>
            <a:r>
              <a:rPr lang="ko-KR" altLang="en-US" dirty="0"/>
              <a:t>시각적</a:t>
            </a:r>
            <a:r>
              <a:rPr lang="en-US" altLang="ko-KR" dirty="0"/>
              <a:t>.. </a:t>
            </a:r>
            <a:r>
              <a:rPr lang="ko-KR" altLang="en-US" dirty="0"/>
              <a:t>설명 들어가야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창작자의 이야기이든 나의 이야기이든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A7254-ADE5-459C-A331-580A1EB166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2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Ideate</a:t>
            </a:r>
            <a:r>
              <a:rPr lang="ko-KR" altLang="en-US" dirty="0"/>
              <a:t>의 단계입니다</a:t>
            </a:r>
            <a:endParaRPr lang="en-US" altLang="ko-KR" dirty="0"/>
          </a:p>
          <a:p>
            <a:r>
              <a:rPr lang="ko-KR" altLang="en-US" dirty="0"/>
              <a:t>아이디어를 </a:t>
            </a:r>
            <a:r>
              <a:rPr lang="ko-KR" altLang="en-US" dirty="0" err="1"/>
              <a:t>카테고리화하여</a:t>
            </a:r>
            <a:r>
              <a:rPr lang="ko-KR" altLang="en-US" dirty="0"/>
              <a:t> 그룹화했고</a:t>
            </a:r>
            <a:endParaRPr lang="en-US" altLang="ko-KR" dirty="0"/>
          </a:p>
          <a:p>
            <a:r>
              <a:rPr lang="ko-KR" altLang="en-US" dirty="0"/>
              <a:t>이제 이 아이디어들의 우선순위를 알아보겠습니다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Official</a:t>
            </a:r>
            <a:r>
              <a:rPr lang="ko-KR" altLang="en-US" dirty="0"/>
              <a:t>이 무엇인지 설명</a:t>
            </a:r>
            <a:endParaRPr lang="en-US" altLang="ko-KR" dirty="0"/>
          </a:p>
          <a:p>
            <a:r>
              <a:rPr lang="en-US" altLang="ko-KR" dirty="0"/>
              <a:t>Splash Screen</a:t>
            </a:r>
            <a:r>
              <a:rPr lang="ko-KR" altLang="en-US" dirty="0"/>
              <a:t>이 무엇인지 설명</a:t>
            </a:r>
            <a:endParaRPr lang="en-US" altLang="ko-KR" dirty="0"/>
          </a:p>
          <a:p>
            <a:r>
              <a:rPr lang="ko-KR" altLang="en-US" dirty="0"/>
              <a:t>아티스트 기여도는 무엇인지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개인 스토리는 무엇</a:t>
            </a:r>
            <a:r>
              <a:rPr lang="en-US" altLang="ko-KR" dirty="0"/>
              <a:t>? </a:t>
            </a:r>
            <a:r>
              <a:rPr lang="ko-KR" altLang="en-US" dirty="0" err="1"/>
              <a:t>기리보이</a:t>
            </a:r>
            <a:r>
              <a:rPr lang="ko-KR" altLang="en-US" dirty="0"/>
              <a:t> 빈집으로</a:t>
            </a:r>
            <a:r>
              <a:rPr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A7254-ADE5-459C-A331-580A1EB166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62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영역이 </a:t>
            </a:r>
            <a:r>
              <a:rPr lang="ko-KR" altLang="en-US" dirty="0" err="1"/>
              <a:t>뭔지</a:t>
            </a:r>
            <a:r>
              <a:rPr lang="ko-KR" altLang="en-US" dirty="0"/>
              <a:t> 설명하기</a:t>
            </a:r>
            <a:endParaRPr lang="en-US" altLang="ko-KR" dirty="0"/>
          </a:p>
          <a:p>
            <a:r>
              <a:rPr lang="en-US" altLang="ko-KR" dirty="0"/>
              <a:t>Effort</a:t>
            </a:r>
            <a:r>
              <a:rPr lang="ko-KR" altLang="en-US" dirty="0"/>
              <a:t>와 </a:t>
            </a:r>
            <a:r>
              <a:rPr lang="en-US" altLang="ko-KR" dirty="0"/>
              <a:t>User Value </a:t>
            </a:r>
            <a:r>
              <a:rPr lang="ko-KR" altLang="en-US" dirty="0"/>
              <a:t>잊지 않기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A7254-ADE5-459C-A331-580A1EB166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16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사라지는 </a:t>
            </a:r>
            <a:r>
              <a:rPr lang="en-US" altLang="ko-KR" dirty="0"/>
              <a:t>Personalization </a:t>
            </a:r>
            <a:r>
              <a:rPr lang="ko-KR" altLang="en-US" dirty="0"/>
              <a:t>보여주기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A7254-ADE5-459C-A331-580A1EB166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30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관심과 편리성에서도 무슨 응답이 나왔는지 </a:t>
            </a:r>
            <a:r>
              <a:rPr lang="ko-KR" altLang="en-US" dirty="0" err="1"/>
              <a:t>알아두자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관심</a:t>
            </a:r>
            <a:r>
              <a:rPr lang="en-US" altLang="ko-KR" dirty="0"/>
              <a:t>: </a:t>
            </a:r>
            <a:r>
              <a:rPr lang="ko-KR" altLang="en-US" dirty="0"/>
              <a:t>평소에 관심이 없다</a:t>
            </a:r>
            <a:r>
              <a:rPr lang="en-US" altLang="ko-KR" dirty="0"/>
              <a:t>,</a:t>
            </a:r>
            <a:r>
              <a:rPr lang="ko-KR" altLang="en-US" dirty="0"/>
              <a:t> 팬 아니면 관심 없다</a:t>
            </a:r>
            <a:r>
              <a:rPr lang="en-US" altLang="ko-KR" dirty="0"/>
              <a:t>(</a:t>
            </a:r>
            <a:r>
              <a:rPr lang="ko-KR" altLang="en-US" dirty="0"/>
              <a:t>얘는 개인 스토리 콘텐츠를 모르네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편리성</a:t>
            </a:r>
            <a:r>
              <a:rPr lang="en-US" altLang="ko-KR" dirty="0"/>
              <a:t>: </a:t>
            </a:r>
            <a:r>
              <a:rPr lang="ko-KR" altLang="en-US" dirty="0"/>
              <a:t>스토리 등록이 엄청 어려움</a:t>
            </a:r>
            <a:r>
              <a:rPr lang="en-US" altLang="ko-KR" dirty="0"/>
              <a:t>(</a:t>
            </a:r>
            <a:r>
              <a:rPr lang="ko-KR" altLang="en-US" dirty="0"/>
              <a:t>이건 아주 좋은 생각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즉 컨텐츠에 높은 비중이 있는 서비스여야 한다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A7254-ADE5-459C-A331-580A1EB166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14AE3-1CC4-4A30-AD27-E7960606F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00983D-4A05-419F-81EB-86978AD5B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21769-F999-495A-B80E-E49F6DE5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7F99-A4E4-432C-B121-81D95A0EF6B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7DC6D-37A6-4612-BC0B-887B1F43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6DFBF-E669-4FF8-BBBE-B7AE6FC5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85E7-674A-4E99-82BF-24893EA2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6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392A9-CEC8-4364-A448-753FAE2D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20E926-9010-4408-9814-4CB108A30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58266-6C4A-413D-BD59-B146FB27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7F99-A4E4-432C-B121-81D95A0EF6B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AB534-8875-46D5-B019-CC53E106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07079-9DCA-4319-BDEB-84AB5F7D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85E7-674A-4E99-82BF-24893EA2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E27880-C1B8-4CF9-A0A8-2FBD0BDB5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89EBC-871F-4101-951E-92B043C1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3684E-8188-49DC-BE61-6A176C8C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7F99-A4E4-432C-B121-81D95A0EF6B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66F03-E827-4B3E-A48B-0602F8DE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20BDD-EC0C-4E7F-870A-282B23D3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85E7-674A-4E99-82BF-24893EA2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9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10B7E-2289-450A-B00B-0DF05FCC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0C7C6-F3F2-4814-A82A-6BE057CC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7F8AD-80EE-4F9A-88A6-735E6302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7F99-A4E4-432C-B121-81D95A0EF6B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B29446-7B02-4069-AB3A-7566A38F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7CF53-A169-4C33-AF03-87874A08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85E7-674A-4E99-82BF-24893EA2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6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9B9B2-3174-4BA6-932C-0ED168B6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368AC-302B-43C8-99A8-982AD3196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FF6E3-32F2-4CA6-BCB4-FE89AAB1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7F99-A4E4-432C-B121-81D95A0EF6B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B06BE-021D-4717-A818-2CA19BD8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C451F-1F40-42F4-9E46-57E05291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85E7-674A-4E99-82BF-24893EA2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29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E49D6-BA51-47E4-8675-6865EB6D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6532E-7A67-4CA3-821D-B973FF594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246A8-F1BD-4995-81BC-00FB3DE0E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93F1FE-E011-436D-8B82-B9C56309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7F99-A4E4-432C-B121-81D95A0EF6B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95B41-803F-497E-9435-1B96F3BB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DC0F1-FCCA-4CB9-8BB6-90F75703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85E7-674A-4E99-82BF-24893EA2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99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3910C-6834-43F5-8864-26455FDB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48F59C-1C45-4490-BC50-72C5CFF9F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4D0E0-0344-4487-AA7A-1E4B6BFB7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67587A-CB32-42F6-B54D-C2777140A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050DCC-3173-4DC1-B1E8-CC8989819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D40366-06A3-44A7-BD8C-55F287C1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7F99-A4E4-432C-B121-81D95A0EF6B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0110E5-ABF8-44F8-B52D-6D8C7F65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29F6E3-9F8E-4A6D-A034-D977A7FA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85E7-674A-4E99-82BF-24893EA2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7DAAE-0580-4BDB-A3DC-80BB1144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9AF8BF-CDC7-4468-9A16-8A3159DA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7F99-A4E4-432C-B121-81D95A0EF6B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5B4071-902C-4CBD-8020-4B01FD30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ACE75A-7973-4DE9-A360-6D899CA3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85E7-674A-4E99-82BF-24893EA2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9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5082E0-1380-473B-B39C-137FDCF5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7F99-A4E4-432C-B121-81D95A0EF6B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F2E398-65BD-4337-ABFC-EEBF44EF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AA8BB-9DC8-437B-9EF8-A4F034FF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85E7-674A-4E99-82BF-24893EA2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7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31902-93B6-4034-B183-9B4003BC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CF91F-326D-4530-ADA5-4FD9E6A7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4E68C5-9ECC-4A3E-B098-0266B72E8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04F9F-05F0-4F14-9932-D6C3AC42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7F99-A4E4-432C-B121-81D95A0EF6B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02FF7-54E4-4E60-B9CA-94D63527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0850B0-702E-4D70-9CAC-D7420F58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85E7-674A-4E99-82BF-24893EA2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9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36961-4E42-447C-9801-C2D3C612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09AFDC-17D9-490E-934C-A71E47EA4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B45FF3-AE84-404A-BDAA-9FB402271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8C2C5-257C-4C2E-8201-04166754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7F99-A4E4-432C-B121-81D95A0EF6B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C80FD2-CCA0-4BA6-BE8A-FEF8E584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454283-623D-4E2E-9AEC-C10C2EF2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85E7-674A-4E99-82BF-24893EA2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14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41318F-D304-4AE8-B4DF-8C7351F1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586CA-7FB1-407A-8FD1-046FB5214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F1061-5C54-4D2A-9416-F86F79999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87F99-A4E4-432C-B121-81D95A0EF6BF}" type="datetimeFigureOut">
              <a:rPr lang="ko-KR" altLang="en-US" smtClean="0"/>
              <a:t>2019-10-13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0AB4E-B9F1-4CF6-ABEB-640C86104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290D8-4275-45A8-9FB9-C4FA55B5B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A85E7-674A-4E99-82BF-24893EA25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4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61F20-7267-4061-A5D4-942F8B8E9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0150" y="1561175"/>
            <a:ext cx="6220909" cy="1293939"/>
          </a:xfrm>
        </p:spPr>
        <p:txBody>
          <a:bodyPr>
            <a:noAutofit/>
          </a:bodyPr>
          <a:lstStyle/>
          <a:p>
            <a:pPr algn="r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음악에 담긴 우리의 이야기</a:t>
            </a:r>
            <a:b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Ring </a:t>
            </a:r>
            <a:r>
              <a:rPr lang="en-US" altLang="ko-KR" sz="3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Ring</a:t>
            </a:r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♬</a:t>
            </a:r>
            <a:endParaRPr lang="ko-KR" altLang="en-US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70AF04-E3B1-4282-9011-5BAF4E72A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9" y="4392257"/>
            <a:ext cx="356911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컴퓨터소프트웨어학과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강승연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미디어영상학부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기정민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소프트웨어학부 박유진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미디어영상학부 이가영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미디어영상학부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정한나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5689907-BBA7-4621-9A5D-922F8B9DCD66}"/>
              </a:ext>
            </a:extLst>
          </p:cNvPr>
          <p:cNvGrpSpPr/>
          <p:nvPr/>
        </p:nvGrpSpPr>
        <p:grpSpPr>
          <a:xfrm>
            <a:off x="648928" y="1341817"/>
            <a:ext cx="6058130" cy="4706201"/>
            <a:chOff x="648928" y="1341817"/>
            <a:chExt cx="6058130" cy="470620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52058C3-361D-4E59-AE31-32DCDB09E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114" y="1550201"/>
              <a:ext cx="4497817" cy="4497817"/>
            </a:xfrm>
            <a:prstGeom prst="rect">
              <a:avLst/>
            </a:prstGeom>
            <a:noFill/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3C567BE-258A-4724-B2D8-C8ED82DEF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928" y="1341817"/>
              <a:ext cx="1595738" cy="159573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D307449-0EF0-472F-B056-FBA2CE6C2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320" y="3712060"/>
              <a:ext cx="1595738" cy="1595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62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F14FB9-E6BC-4318-9925-F13F516DD151}"/>
              </a:ext>
            </a:extLst>
          </p:cNvPr>
          <p:cNvSpPr txBox="1"/>
          <p:nvPr/>
        </p:nvSpPr>
        <p:spPr>
          <a:xfrm>
            <a:off x="0" y="383458"/>
            <a:ext cx="12192000" cy="61058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4FC4E-531E-4D7B-AE98-39BB032E1B6C}"/>
              </a:ext>
            </a:extLst>
          </p:cNvPr>
          <p:cNvSpPr txBox="1"/>
          <p:nvPr/>
        </p:nvSpPr>
        <p:spPr>
          <a:xfrm>
            <a:off x="428974" y="662851"/>
            <a:ext cx="10155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Ideate - Flip Chart: </a:t>
            </a:r>
            <a:r>
              <a:rPr lang="ko-KR" altLang="en-US" sz="32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공유에 관심이 없다면 </a:t>
            </a:r>
            <a:r>
              <a:rPr lang="ko-KR" altLang="en-US" sz="3200" b="1" dirty="0" err="1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왜일까</a:t>
            </a:r>
            <a:r>
              <a:rPr lang="en-US" altLang="ko-KR" sz="32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2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9EBE0B85-976C-423B-88AB-7E7488331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328553"/>
              </p:ext>
            </p:extLst>
          </p:nvPr>
        </p:nvGraphicFramePr>
        <p:xfrm>
          <a:off x="2032000" y="1247626"/>
          <a:ext cx="8128000" cy="4890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FBDD9CE-DDE8-4D97-9D13-F7D87BAECA8A}"/>
              </a:ext>
            </a:extLst>
          </p:cNvPr>
          <p:cNvSpPr txBox="1"/>
          <p:nvPr/>
        </p:nvSpPr>
        <p:spPr>
          <a:xfrm>
            <a:off x="5995554" y="1816370"/>
            <a:ext cx="45886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 관련 </a:t>
            </a:r>
            <a:r>
              <a:rPr lang="en-US" altLang="ko-KR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9</a:t>
            </a:r>
            <a:r>
              <a:rPr lang="ko-KR" altLang="en-US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응답</a:t>
            </a:r>
            <a:endParaRPr lang="en-US" altLang="ko-KR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화제성이 없는 음악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가사를 볼 수가 없다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공감대 형성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취향에 맞지 않는 음악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이상한 추천 알고리즘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과도한 설명과 허세가 들어간 스토리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지루한 스토리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음악만 듣고 싶은 사람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03C40C-C78A-4D6A-8AE8-57F8DBFCE397}"/>
              </a:ext>
            </a:extLst>
          </p:cNvPr>
          <p:cNvSpPr txBox="1"/>
          <p:nvPr/>
        </p:nvSpPr>
        <p:spPr>
          <a:xfrm>
            <a:off x="1810904" y="2295661"/>
            <a:ext cx="3058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유료화 관련 </a:t>
            </a:r>
            <a:r>
              <a:rPr lang="en-US" altLang="ko-KR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4 </a:t>
            </a:r>
            <a:r>
              <a:rPr lang="ko-KR" altLang="en-US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터무니 없는 과금 정책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스토리를 보려면 유료 결제 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보기 싫은 스폰서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붙는다면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</a:p>
        </p:txBody>
      </p:sp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75FEAD6B-C8F5-48EE-952A-83EAEB761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44070"/>
              </p:ext>
            </p:extLst>
          </p:nvPr>
        </p:nvGraphicFramePr>
        <p:xfrm>
          <a:off x="4812964" y="1816370"/>
          <a:ext cx="619474" cy="3777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474">
                  <a:extLst>
                    <a:ext uri="{9D8B030D-6E8A-4147-A177-3AD203B41FA5}">
                      <a16:colId xmlns:a16="http://schemas.microsoft.com/office/drawing/2014/main" val="4279598837"/>
                    </a:ext>
                  </a:extLst>
                </a:gridCol>
              </a:tblGrid>
              <a:tr h="944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379398"/>
                  </a:ext>
                </a:extLst>
              </a:tr>
              <a:tr h="944493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441082"/>
                  </a:ext>
                </a:extLst>
              </a:tr>
              <a:tr h="944493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973719"/>
                  </a:ext>
                </a:extLst>
              </a:tr>
              <a:tr h="944493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206619"/>
                  </a:ext>
                </a:extLst>
              </a:tr>
            </a:tbl>
          </a:graphicData>
        </a:graphic>
      </p:graphicFrame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38E443F7-5B89-4D33-8FC0-4D25DD5AA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01732"/>
              </p:ext>
            </p:extLst>
          </p:nvPr>
        </p:nvGraphicFramePr>
        <p:xfrm>
          <a:off x="2867753" y="2114549"/>
          <a:ext cx="619474" cy="358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474">
                  <a:extLst>
                    <a:ext uri="{9D8B030D-6E8A-4147-A177-3AD203B41FA5}">
                      <a16:colId xmlns:a16="http://schemas.microsoft.com/office/drawing/2014/main" val="4279598837"/>
                    </a:ext>
                  </a:extLst>
                </a:gridCol>
              </a:tblGrid>
              <a:tr h="864517">
                <a:tc>
                  <a:txBody>
                    <a:bodyPr/>
                    <a:lstStyle/>
                    <a:p>
                      <a:pPr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379398"/>
                  </a:ext>
                </a:extLst>
              </a:tr>
              <a:tr h="98714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441082"/>
                  </a:ext>
                </a:extLst>
              </a:tr>
              <a:tr h="864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973719"/>
                  </a:ext>
                </a:extLst>
              </a:tr>
              <a:tr h="864517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206619"/>
                  </a:ext>
                </a:extLst>
              </a:tr>
            </a:tbl>
          </a:graphicData>
        </a:graphic>
      </p:graphicFrame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6CE3AC22-E9B0-4AB9-B467-22AE80AE4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53481"/>
              </p:ext>
            </p:extLst>
          </p:nvPr>
        </p:nvGraphicFramePr>
        <p:xfrm>
          <a:off x="6758175" y="2114549"/>
          <a:ext cx="619474" cy="3458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474">
                  <a:extLst>
                    <a:ext uri="{9D8B030D-6E8A-4147-A177-3AD203B41FA5}">
                      <a16:colId xmlns:a16="http://schemas.microsoft.com/office/drawing/2014/main" val="4279598837"/>
                    </a:ext>
                  </a:extLst>
                </a:gridCol>
              </a:tblGrid>
              <a:tr h="864517">
                <a:tc>
                  <a:txBody>
                    <a:bodyPr/>
                    <a:lstStyle/>
                    <a:p>
                      <a:pPr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379398"/>
                  </a:ext>
                </a:extLst>
              </a:tr>
              <a:tr h="864517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441082"/>
                  </a:ext>
                </a:extLst>
              </a:tr>
              <a:tr h="864517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973719"/>
                  </a:ext>
                </a:extLst>
              </a:tr>
              <a:tr h="864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206619"/>
                  </a:ext>
                </a:extLst>
              </a:tr>
            </a:tbl>
          </a:graphicData>
        </a:graphic>
      </p:graphicFrame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22D2A050-F8C8-415B-A5E7-67D7D7C73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624650"/>
              </p:ext>
            </p:extLst>
          </p:nvPr>
        </p:nvGraphicFramePr>
        <p:xfrm>
          <a:off x="8721502" y="2575559"/>
          <a:ext cx="619474" cy="3458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474">
                  <a:extLst>
                    <a:ext uri="{9D8B030D-6E8A-4147-A177-3AD203B41FA5}">
                      <a16:colId xmlns:a16="http://schemas.microsoft.com/office/drawing/2014/main" val="4279598837"/>
                    </a:ext>
                  </a:extLst>
                </a:gridCol>
              </a:tblGrid>
              <a:tr h="864517">
                <a:tc>
                  <a:txBody>
                    <a:bodyPr/>
                    <a:lstStyle/>
                    <a:p>
                      <a:pPr latinLnBrk="1"/>
                      <a:endParaRPr lang="en-US" altLang="ko-K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379398"/>
                  </a:ext>
                </a:extLst>
              </a:tr>
              <a:tr h="864517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441082"/>
                  </a:ext>
                </a:extLst>
              </a:tr>
              <a:tr h="864517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973719"/>
                  </a:ext>
                </a:extLst>
              </a:tr>
              <a:tr h="864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명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206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34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F14FB9-E6BC-4318-9925-F13F516DD151}"/>
              </a:ext>
            </a:extLst>
          </p:cNvPr>
          <p:cNvSpPr txBox="1"/>
          <p:nvPr/>
        </p:nvSpPr>
        <p:spPr>
          <a:xfrm>
            <a:off x="0" y="383458"/>
            <a:ext cx="12192000" cy="61058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4FC4E-531E-4D7B-AE98-39BB032E1B6C}"/>
              </a:ext>
            </a:extLst>
          </p:cNvPr>
          <p:cNvSpPr txBox="1"/>
          <p:nvPr/>
        </p:nvSpPr>
        <p:spPr>
          <a:xfrm>
            <a:off x="428974" y="662851"/>
            <a:ext cx="894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Ideate - Affinity Map (Ver.3)</a:t>
            </a:r>
            <a:endParaRPr lang="ko-KR" altLang="en-US" sz="3200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A215BAD-82AF-43AF-97D8-18DFBF6B5B8D}"/>
              </a:ext>
            </a:extLst>
          </p:cNvPr>
          <p:cNvGraphicFramePr>
            <a:graphicFrameLocks noGrp="1"/>
          </p:cNvGraphicFramePr>
          <p:nvPr/>
        </p:nvGraphicFramePr>
        <p:xfrm>
          <a:off x="426720" y="1746920"/>
          <a:ext cx="11338560" cy="44482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67712">
                  <a:extLst>
                    <a:ext uri="{9D8B030D-6E8A-4147-A177-3AD203B41FA5}">
                      <a16:colId xmlns:a16="http://schemas.microsoft.com/office/drawing/2014/main" val="3731543593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1399371557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3208363560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3238350308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2876845935"/>
                    </a:ext>
                  </a:extLst>
                </a:gridCol>
              </a:tblGrid>
              <a:tr h="565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4"/>
                          </a:solidFill>
                        </a:rPr>
                        <a:t>Visual</a:t>
                      </a:r>
                      <a:endParaRPr lang="ko-KR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4"/>
                          </a:solidFill>
                        </a:rPr>
                        <a:t>Contents</a:t>
                      </a:r>
                      <a:endParaRPr lang="ko-KR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4"/>
                          </a:solidFill>
                        </a:rPr>
                        <a:t>Social Network</a:t>
                      </a:r>
                      <a:endParaRPr lang="ko-KR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4"/>
                          </a:solidFill>
                        </a:rPr>
                        <a:t>Personalization</a:t>
                      </a:r>
                      <a:endParaRPr lang="ko-KR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4"/>
                          </a:solidFill>
                        </a:rPr>
                        <a:t>Etc.</a:t>
                      </a:r>
                      <a:endParaRPr lang="ko-KR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81489"/>
                  </a:ext>
                </a:extLst>
              </a:tr>
              <a:tr h="97080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868531"/>
                  </a:ext>
                </a:extLst>
              </a:tr>
              <a:tr h="97080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062553"/>
                  </a:ext>
                </a:extLst>
              </a:tr>
              <a:tr h="97080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347952"/>
                  </a:ext>
                </a:extLst>
              </a:tr>
              <a:tr h="97080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526985"/>
                  </a:ext>
                </a:extLst>
              </a:tr>
            </a:tbl>
          </a:graphicData>
        </a:graphic>
      </p:graphicFrame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D2D0A0A6-F881-493D-994B-F360A722132D}"/>
              </a:ext>
            </a:extLst>
          </p:cNvPr>
          <p:cNvSpPr/>
          <p:nvPr/>
        </p:nvSpPr>
        <p:spPr>
          <a:xfrm>
            <a:off x="3132860" y="2486020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Official</a:t>
            </a:r>
          </a:p>
          <a:p>
            <a:pPr algn="ctr"/>
            <a:r>
              <a:rPr lang="ko-KR" altLang="en-US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공유</a:t>
            </a:r>
            <a:endParaRPr lang="en-US" altLang="ko-KR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B829BD83-48B1-456E-BF36-103BC94BD561}"/>
              </a:ext>
            </a:extLst>
          </p:cNvPr>
          <p:cNvSpPr/>
          <p:nvPr/>
        </p:nvSpPr>
        <p:spPr>
          <a:xfrm>
            <a:off x="3132859" y="3341189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</a:t>
            </a:r>
            <a:br>
              <a:rPr lang="en-US" altLang="ko-KR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공유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51A1C3-0A62-48DD-9C3D-9506667FA4B8}"/>
              </a:ext>
            </a:extLst>
          </p:cNvPr>
          <p:cNvGrpSpPr/>
          <p:nvPr/>
        </p:nvGrpSpPr>
        <p:grpSpPr>
          <a:xfrm>
            <a:off x="873444" y="2486020"/>
            <a:ext cx="1410741" cy="3553777"/>
            <a:chOff x="873444" y="2253270"/>
            <a:chExt cx="1410741" cy="355377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사각형: 잘린 한쪽 모서리 5">
              <a:extLst>
                <a:ext uri="{FF2B5EF4-FFF2-40B4-BE49-F238E27FC236}">
                  <a16:creationId xmlns:a16="http://schemas.microsoft.com/office/drawing/2014/main" id="{73BD0EB6-5280-4F03-9BC3-78788286778B}"/>
                </a:ext>
              </a:extLst>
            </p:cNvPr>
            <p:cNvSpPr/>
            <p:nvPr/>
          </p:nvSpPr>
          <p:spPr>
            <a:xfrm>
              <a:off x="873445" y="2253270"/>
              <a:ext cx="1408661" cy="997528"/>
            </a:xfrm>
            <a:prstGeom prst="snip1Rect">
              <a:avLst/>
            </a:prstGeom>
            <a:grp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감성적인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디자인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사각형: 잘린 한쪽 모서리 8">
              <a:extLst>
                <a:ext uri="{FF2B5EF4-FFF2-40B4-BE49-F238E27FC236}">
                  <a16:creationId xmlns:a16="http://schemas.microsoft.com/office/drawing/2014/main" id="{2EF88009-8677-4E22-A137-A18766B686BD}"/>
                </a:ext>
              </a:extLst>
            </p:cNvPr>
            <p:cNvSpPr/>
            <p:nvPr/>
          </p:nvSpPr>
          <p:spPr>
            <a:xfrm>
              <a:off x="873445" y="3108439"/>
              <a:ext cx="1408661" cy="997528"/>
            </a:xfrm>
            <a:prstGeom prst="snip1Rect">
              <a:avLst/>
            </a:prstGeom>
            <a:grp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앨범 아트 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사진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사각형: 잘린 한쪽 모서리 12">
              <a:extLst>
                <a:ext uri="{FF2B5EF4-FFF2-40B4-BE49-F238E27FC236}">
                  <a16:creationId xmlns:a16="http://schemas.microsoft.com/office/drawing/2014/main" id="{A0E68333-0AEA-4E53-A099-F5099E38A3E2}"/>
                </a:ext>
              </a:extLst>
            </p:cNvPr>
            <p:cNvSpPr/>
            <p:nvPr/>
          </p:nvSpPr>
          <p:spPr>
            <a:xfrm>
              <a:off x="875524" y="3954350"/>
              <a:ext cx="1408661" cy="997528"/>
            </a:xfrm>
            <a:prstGeom prst="snip1Rect">
              <a:avLst/>
            </a:prstGeom>
            <a:grp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가사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스토리 관련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사진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2211D665-E2FE-4A44-BA3E-6C2655E43D29}"/>
                </a:ext>
              </a:extLst>
            </p:cNvPr>
            <p:cNvSpPr/>
            <p:nvPr/>
          </p:nvSpPr>
          <p:spPr>
            <a:xfrm>
              <a:off x="873444" y="4809519"/>
              <a:ext cx="1408661" cy="997528"/>
            </a:xfrm>
            <a:prstGeom prst="snip1Rect">
              <a:avLst/>
            </a:prstGeom>
            <a:grp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Splash</a:t>
              </a:r>
              <a:b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Screen</a:t>
              </a:r>
            </a:p>
          </p:txBody>
        </p:sp>
      </p:grp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915927B1-8E47-4005-9B58-1EEEFB64E9D8}"/>
              </a:ext>
            </a:extLst>
          </p:cNvPr>
          <p:cNvSpPr/>
          <p:nvPr/>
        </p:nvSpPr>
        <p:spPr>
          <a:xfrm>
            <a:off x="7667107" y="2515787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trike="sngStrike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 달력</a:t>
            </a:r>
            <a:endParaRPr lang="en-US" altLang="ko-KR" b="1" strike="sngStrike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사각형: 잘린 한쪽 모서리 18">
            <a:extLst>
              <a:ext uri="{FF2B5EF4-FFF2-40B4-BE49-F238E27FC236}">
                <a16:creationId xmlns:a16="http://schemas.microsoft.com/office/drawing/2014/main" id="{9DDA1378-3877-4F2C-A58D-F54DC10AA1C0}"/>
              </a:ext>
            </a:extLst>
          </p:cNvPr>
          <p:cNvSpPr/>
          <p:nvPr/>
        </p:nvSpPr>
        <p:spPr>
          <a:xfrm>
            <a:off x="7667107" y="3209657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trike="sngStrike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취향</a:t>
            </a:r>
            <a:r>
              <a:rPr lang="en-US" altLang="ko-KR" b="1" strike="sngStrike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strike="sngStrike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기분 반영</a:t>
            </a:r>
            <a:endParaRPr lang="en-US" altLang="ko-KR" b="1" strike="sngStrike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F13BC6F5-78A0-4266-A8A6-F9BA293518F6}"/>
              </a:ext>
            </a:extLst>
          </p:cNvPr>
          <p:cNvSpPr/>
          <p:nvPr/>
        </p:nvSpPr>
        <p:spPr>
          <a:xfrm>
            <a:off x="7656546" y="4045686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trike="sngStrike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일기 기반 </a:t>
            </a:r>
            <a:br>
              <a:rPr lang="en-US" altLang="ko-KR" b="1" strike="sngStrike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strike="sngStrike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음악 추천</a:t>
            </a:r>
            <a:endParaRPr lang="en-US" altLang="ko-KR" b="1" strike="sngStrike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사각형: 잘린 한쪽 모서리 19">
            <a:extLst>
              <a:ext uri="{FF2B5EF4-FFF2-40B4-BE49-F238E27FC236}">
                <a16:creationId xmlns:a16="http://schemas.microsoft.com/office/drawing/2014/main" id="{34365320-B3F9-45BE-9551-BF898429AA83}"/>
              </a:ext>
            </a:extLst>
          </p:cNvPr>
          <p:cNvSpPr/>
          <p:nvPr/>
        </p:nvSpPr>
        <p:spPr>
          <a:xfrm>
            <a:off x="5324131" y="2532412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Influencer</a:t>
            </a:r>
            <a:endParaRPr lang="ko-KR" altLang="en-US" dirty="0"/>
          </a:p>
        </p:txBody>
      </p:sp>
      <p:sp>
        <p:nvSpPr>
          <p:cNvPr id="21" name="사각형: 잘린 한쪽 모서리 20">
            <a:extLst>
              <a:ext uri="{FF2B5EF4-FFF2-40B4-BE49-F238E27FC236}">
                <a16:creationId xmlns:a16="http://schemas.microsoft.com/office/drawing/2014/main" id="{FAEC1CC3-20B3-432E-B6D6-5E220A9DC47B}"/>
              </a:ext>
            </a:extLst>
          </p:cNvPr>
          <p:cNvSpPr/>
          <p:nvPr/>
        </p:nvSpPr>
        <p:spPr>
          <a:xfrm>
            <a:off x="9865649" y="2532412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아티스트</a:t>
            </a:r>
            <a:b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78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F14FB9-E6BC-4318-9925-F13F516DD151}"/>
              </a:ext>
            </a:extLst>
          </p:cNvPr>
          <p:cNvSpPr txBox="1"/>
          <p:nvPr/>
        </p:nvSpPr>
        <p:spPr>
          <a:xfrm>
            <a:off x="0" y="383458"/>
            <a:ext cx="12192000" cy="61058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4FC4E-531E-4D7B-AE98-39BB032E1B6C}"/>
              </a:ext>
            </a:extLst>
          </p:cNvPr>
          <p:cNvSpPr txBox="1"/>
          <p:nvPr/>
        </p:nvSpPr>
        <p:spPr>
          <a:xfrm>
            <a:off x="428974" y="662851"/>
            <a:ext cx="894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Ideate–Evaluation</a:t>
            </a:r>
            <a:endParaRPr lang="ko-KR" altLang="en-US" sz="3200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9EBE0B85-976C-423B-88AB-7E7488331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7146435"/>
              </p:ext>
            </p:extLst>
          </p:nvPr>
        </p:nvGraphicFramePr>
        <p:xfrm>
          <a:off x="1806226" y="1247626"/>
          <a:ext cx="8128000" cy="4890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603A4CC-CF61-4C82-9905-EB9C6C582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70431"/>
              </p:ext>
            </p:extLst>
          </p:nvPr>
        </p:nvGraphicFramePr>
        <p:xfrm>
          <a:off x="1369346" y="1832402"/>
          <a:ext cx="619474" cy="3777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474">
                  <a:extLst>
                    <a:ext uri="{9D8B030D-6E8A-4147-A177-3AD203B41FA5}">
                      <a16:colId xmlns:a16="http://schemas.microsoft.com/office/drawing/2014/main" val="4279598837"/>
                    </a:ext>
                  </a:extLst>
                </a:gridCol>
              </a:tblGrid>
              <a:tr h="944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ko-KR" altLang="en-US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명</a:t>
                      </a:r>
                      <a:endParaRPr lang="en-US" altLang="ko-KR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379398"/>
                  </a:ext>
                </a:extLst>
              </a:tr>
              <a:tr h="944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명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441082"/>
                  </a:ext>
                </a:extLst>
              </a:tr>
              <a:tr h="944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명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973719"/>
                  </a:ext>
                </a:extLst>
              </a:tr>
              <a:tr h="944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명</a:t>
                      </a: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206619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344607-0A25-4570-BD5D-099E7087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88009"/>
              </p:ext>
            </p:extLst>
          </p:nvPr>
        </p:nvGraphicFramePr>
        <p:xfrm>
          <a:off x="7354427" y="3580902"/>
          <a:ext cx="404466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2332">
                  <a:extLst>
                    <a:ext uri="{9D8B030D-6E8A-4147-A177-3AD203B41FA5}">
                      <a16:colId xmlns:a16="http://schemas.microsoft.com/office/drawing/2014/main" val="2142781876"/>
                    </a:ext>
                  </a:extLst>
                </a:gridCol>
                <a:gridCol w="2022332">
                  <a:extLst>
                    <a:ext uri="{9D8B030D-6E8A-4147-A177-3AD203B41FA5}">
                      <a16:colId xmlns:a16="http://schemas.microsoft.com/office/drawing/2014/main" val="2430390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평가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인원</a:t>
                      </a: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24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긍정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accent2"/>
                          </a:solidFill>
                        </a:rPr>
                        <a:t>명</a:t>
                      </a: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91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보통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명</a:t>
                      </a: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8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부정</a:t>
                      </a: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명</a:t>
                      </a: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879038"/>
                  </a:ext>
                </a:extLst>
              </a:tr>
            </a:tbl>
          </a:graphicData>
        </a:graphic>
      </p:graphicFrame>
      <p:sp>
        <p:nvSpPr>
          <p:cNvPr id="16" name="제목 1">
            <a:extLst>
              <a:ext uri="{FF2B5EF4-FFF2-40B4-BE49-F238E27FC236}">
                <a16:creationId xmlns:a16="http://schemas.microsoft.com/office/drawing/2014/main" id="{CC2A0046-25D1-4E2A-A4A2-D3FA41CB9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1835" y="4673539"/>
            <a:ext cx="6220909" cy="1293939"/>
          </a:xfrm>
        </p:spPr>
        <p:txBody>
          <a:bodyPr>
            <a:noAutofit/>
          </a:bodyPr>
          <a:lstStyle/>
          <a:p>
            <a:pPr algn="r"/>
            <a:r>
              <a:rPr lang="ko-KR" altLang="en-US" sz="36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긍정 평가</a:t>
            </a:r>
            <a:r>
              <a:rPr lang="en-US" altLang="ko-KR" sz="36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36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36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ko-KR" altLang="en-US" sz="3600" dirty="0">
                <a:solidFill>
                  <a:srgbClr val="DDAF9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16</a:t>
            </a:r>
            <a:r>
              <a:rPr lang="ko-KR" altLang="en-US" sz="36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42692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F14FB9-E6BC-4318-9925-F13F516DD151}"/>
              </a:ext>
            </a:extLst>
          </p:cNvPr>
          <p:cNvSpPr txBox="1"/>
          <p:nvPr/>
        </p:nvSpPr>
        <p:spPr>
          <a:xfrm>
            <a:off x="0" y="383458"/>
            <a:ext cx="12192000" cy="61058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4FC4E-531E-4D7B-AE98-39BB032E1B6C}"/>
              </a:ext>
            </a:extLst>
          </p:cNvPr>
          <p:cNvSpPr txBox="1"/>
          <p:nvPr/>
        </p:nvSpPr>
        <p:spPr>
          <a:xfrm>
            <a:off x="428974" y="662851"/>
            <a:ext cx="894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Prototype</a:t>
            </a:r>
            <a:endParaRPr lang="ko-KR" altLang="en-US" sz="3200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C59554-FB57-48E9-A2C0-0E0D9BDAFB9E}"/>
              </a:ext>
            </a:extLst>
          </p:cNvPr>
          <p:cNvGrpSpPr/>
          <p:nvPr/>
        </p:nvGrpSpPr>
        <p:grpSpPr>
          <a:xfrm>
            <a:off x="577499" y="1515149"/>
            <a:ext cx="11037002" cy="4680000"/>
            <a:chOff x="428974" y="1447009"/>
            <a:chExt cx="11037002" cy="4680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BDA8B11-FEBD-472F-8E81-AE384AAD0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974" y="1447009"/>
              <a:ext cx="2628969" cy="4680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92CE06-0828-45BF-A959-D5D58E07D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4001" y="1447009"/>
              <a:ext cx="2633861" cy="468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5827FE6-B6D3-48B6-A44A-E756AB1F6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40815" y="1447009"/>
              <a:ext cx="2616446" cy="4680000"/>
            </a:xfrm>
            <a:prstGeom prst="rect">
              <a:avLst/>
            </a:prstGeom>
          </p:spPr>
        </p:pic>
        <p:graphicFrame>
          <p:nvGraphicFramePr>
            <p:cNvPr id="14" name="개체 13">
              <a:extLst>
                <a:ext uri="{FF2B5EF4-FFF2-40B4-BE49-F238E27FC236}">
                  <a16:creationId xmlns:a16="http://schemas.microsoft.com/office/drawing/2014/main" id="{52B8CA1F-0024-4397-9D10-F718B6986B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9033615"/>
                </p:ext>
              </p:extLst>
            </p:nvPr>
          </p:nvGraphicFramePr>
          <p:xfrm>
            <a:off x="8830214" y="1447009"/>
            <a:ext cx="2635762" cy="468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비트맵 이미지" r:id="rId7" imgW="4595040" imgH="8176320" progId="Paint.Picture">
                    <p:embed/>
                  </p:oleObj>
                </mc:Choice>
                <mc:Fallback>
                  <p:oleObj name="비트맵 이미지" r:id="rId7" imgW="4595040" imgH="8176320" progId="Paint.Picture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830214" y="1447009"/>
                          <a:ext cx="2635762" cy="468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999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135BD0-C352-4CB9-A1AA-D75319FC1A5C}"/>
              </a:ext>
            </a:extLst>
          </p:cNvPr>
          <p:cNvSpPr txBox="1"/>
          <p:nvPr/>
        </p:nvSpPr>
        <p:spPr>
          <a:xfrm>
            <a:off x="0" y="383458"/>
            <a:ext cx="12192000" cy="61058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5505289-7656-4A4B-9056-BC8A9CE4AF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14" y="1550201"/>
            <a:ext cx="4497817" cy="4497817"/>
          </a:xfrm>
          <a:prstGeom prst="rect">
            <a:avLst/>
          </a:prstGeom>
          <a:noFill/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6AEDA2B-2BD2-48C6-9670-5F2D21F4B7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8" y="1341817"/>
            <a:ext cx="1595738" cy="15957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AA1D463-546F-4E88-81EA-68CA76A0480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20" y="3712060"/>
            <a:ext cx="1595738" cy="1595738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7E26D02D-1480-4DF5-94D2-B4F464A69649}"/>
              </a:ext>
            </a:extLst>
          </p:cNvPr>
          <p:cNvSpPr txBox="1">
            <a:spLocks/>
          </p:cNvSpPr>
          <p:nvPr/>
        </p:nvSpPr>
        <p:spPr>
          <a:xfrm>
            <a:off x="5440150" y="1561175"/>
            <a:ext cx="6220909" cy="1293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6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96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15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135BD0-C352-4CB9-A1AA-D75319FC1A5C}"/>
              </a:ext>
            </a:extLst>
          </p:cNvPr>
          <p:cNvSpPr txBox="1"/>
          <p:nvPr/>
        </p:nvSpPr>
        <p:spPr>
          <a:xfrm>
            <a:off x="0" y="383458"/>
            <a:ext cx="12192000" cy="61058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5505289-7656-4A4B-9056-BC8A9CE4AF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14" y="1550201"/>
            <a:ext cx="4497817" cy="4497817"/>
          </a:xfrm>
          <a:prstGeom prst="rect">
            <a:avLst/>
          </a:prstGeom>
          <a:noFill/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6AEDA2B-2BD2-48C6-9670-5F2D21F4B7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8" y="1341817"/>
            <a:ext cx="1595738" cy="15957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AA1D463-546F-4E88-81EA-68CA76A0480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20" y="3712060"/>
            <a:ext cx="1595738" cy="1595738"/>
          </a:xfrm>
          <a:prstGeom prst="rect">
            <a:avLst/>
          </a:prstGeom>
        </p:spPr>
      </p:pic>
      <p:sp>
        <p:nvSpPr>
          <p:cNvPr id="24" name="부제목 2">
            <a:extLst>
              <a:ext uri="{FF2B5EF4-FFF2-40B4-BE49-F238E27FC236}">
                <a16:creationId xmlns:a16="http://schemas.microsoft.com/office/drawing/2014/main" id="{9408FCB9-5A5B-4E37-AA0A-45E035876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2709" y="3137213"/>
            <a:ext cx="3569110" cy="357043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Empathize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Define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Ideate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Prototype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32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3200" b="1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463AB57A-C927-46C9-9AD2-A9AE21A92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0150" y="1561175"/>
            <a:ext cx="6220909" cy="1293939"/>
          </a:xfrm>
        </p:spPr>
        <p:txBody>
          <a:bodyPr>
            <a:noAutofit/>
          </a:bodyPr>
          <a:lstStyle/>
          <a:p>
            <a:pPr algn="r"/>
            <a:r>
              <a:rPr lang="ko-KR" altLang="en-US" sz="36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음악에 담긴 우리의 이야기</a:t>
            </a:r>
            <a:br>
              <a:rPr lang="en-US" altLang="ko-KR" sz="36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36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Ring </a:t>
            </a:r>
            <a:r>
              <a:rPr lang="en-US" altLang="ko-KR" sz="3600" dirty="0" err="1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Ring</a:t>
            </a:r>
            <a:r>
              <a:rPr lang="en-US" altLang="ko-KR" sz="3600" dirty="0">
                <a:solidFill>
                  <a:schemeClr val="bg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♬</a:t>
            </a:r>
            <a:endParaRPr lang="ko-KR" altLang="en-US" sz="36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39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D135BD0-C352-4CB9-A1AA-D75319FC1A5C}"/>
              </a:ext>
            </a:extLst>
          </p:cNvPr>
          <p:cNvSpPr txBox="1"/>
          <p:nvPr/>
        </p:nvSpPr>
        <p:spPr>
          <a:xfrm>
            <a:off x="0" y="383458"/>
            <a:ext cx="12192000" cy="61058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4FC4E-531E-4D7B-AE98-39BB032E1B6C}"/>
              </a:ext>
            </a:extLst>
          </p:cNvPr>
          <p:cNvSpPr txBox="1"/>
          <p:nvPr/>
        </p:nvSpPr>
        <p:spPr>
          <a:xfrm>
            <a:off x="428974" y="662851"/>
            <a:ext cx="894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See</a:t>
            </a:r>
            <a:r>
              <a:rPr lang="ko-KR" altLang="en-US" sz="32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</a:t>
            </a:r>
            <a:r>
              <a:rPr lang="ko-KR" altLang="en-US" sz="32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Again </a:t>
            </a:r>
            <a:r>
              <a:rPr lang="en-US" altLang="ko-KR" sz="36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en-US" altLang="ko-KR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Wiz Khalifa(ft. Charlie </a:t>
            </a:r>
            <a:r>
              <a:rPr lang="en-US" altLang="ko-KR" sz="2400" dirty="0" err="1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Puth</a:t>
            </a:r>
            <a:r>
              <a:rPr lang="en-US" altLang="ko-KR" sz="24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600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3199D-4CB3-466C-B149-51357C536544}"/>
              </a:ext>
            </a:extLst>
          </p:cNvPr>
          <p:cNvSpPr txBox="1"/>
          <p:nvPr/>
        </p:nvSpPr>
        <p:spPr>
          <a:xfrm>
            <a:off x="4156964" y="2528433"/>
            <a:ext cx="77157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We've come a long way from where we began</a:t>
            </a:r>
          </a:p>
          <a:p>
            <a:r>
              <a:rPr lang="ko-KR" alt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우리가 시작하고 지금까지 정말 또 많은 일이 </a:t>
            </a:r>
            <a:r>
              <a:rPr lang="ko-KR" alt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있었어</a:t>
            </a:r>
            <a:b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Oh I'll tell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all about it when I see </a:t>
            </a:r>
            <a:r>
              <a:rPr lang="en-US" altLang="ko-KR" sz="2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again</a:t>
            </a:r>
          </a:p>
          <a:p>
            <a:r>
              <a:rPr lang="ko-KR" altLang="en-US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나중에 너를 다시 만나면 다 </a:t>
            </a:r>
            <a:r>
              <a:rPr lang="ko-KR" altLang="en-US" sz="28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이야기해줄게</a:t>
            </a:r>
            <a:endParaRPr lang="ko-KR" altLang="en-US" sz="2800" dirty="0">
              <a:solidFill>
                <a:schemeClr val="accent2">
                  <a:lumMod val="20000"/>
                  <a:lumOff val="8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 descr="실외, 사람, 자동차, 남자이(가) 표시된 사진&#10;&#10;자동 생성된 설명">
            <a:extLst>
              <a:ext uri="{FF2B5EF4-FFF2-40B4-BE49-F238E27FC236}">
                <a16:creationId xmlns:a16="http://schemas.microsoft.com/office/drawing/2014/main" id="{E41502BE-8342-42D6-A834-DA2C1EE4D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4" y="1718898"/>
            <a:ext cx="3299016" cy="1979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그림 10" descr="사람, 남자, 자동차, 보는이(가) 표시된 사진&#10;&#10;자동 생성된 설명">
            <a:extLst>
              <a:ext uri="{FF2B5EF4-FFF2-40B4-BE49-F238E27FC236}">
                <a16:creationId xmlns:a16="http://schemas.microsoft.com/office/drawing/2014/main" id="{8183E469-55F0-4D30-A9C9-91FC516FC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4" y="3778100"/>
            <a:ext cx="3516537" cy="19794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789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C1268814-5B4A-4CCF-85C2-1EB01B42D17A}"/>
              </a:ext>
            </a:extLst>
          </p:cNvPr>
          <p:cNvSpPr txBox="1"/>
          <p:nvPr/>
        </p:nvSpPr>
        <p:spPr>
          <a:xfrm>
            <a:off x="0" y="383458"/>
            <a:ext cx="12192000" cy="61058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4FC4E-531E-4D7B-AE98-39BB032E1B6C}"/>
              </a:ext>
            </a:extLst>
          </p:cNvPr>
          <p:cNvSpPr txBox="1"/>
          <p:nvPr/>
        </p:nvSpPr>
        <p:spPr>
          <a:xfrm>
            <a:off x="428974" y="662851"/>
            <a:ext cx="894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Empathize - Empathy Map</a:t>
            </a:r>
            <a:endParaRPr lang="ko-KR" altLang="en-US" sz="3200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1984CA-14CC-4A8C-A43C-F7897F295EC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704" y="2523659"/>
            <a:ext cx="2083572" cy="2083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EB6C3B-771F-4D89-BC8D-AD6A01E03DA6}"/>
              </a:ext>
            </a:extLst>
          </p:cNvPr>
          <p:cNvSpPr txBox="1"/>
          <p:nvPr/>
        </p:nvSpPr>
        <p:spPr>
          <a:xfrm>
            <a:off x="764775" y="2028305"/>
            <a:ext cx="4588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생각</a:t>
            </a:r>
            <a:endParaRPr lang="en-US" altLang="ko-KR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인공지능 서비스가 추천해주는 노래는 별로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공감할 수 있는 노래가 듣고 싶네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ACEAEB-FCCB-4DEB-A1EF-795416610822}"/>
              </a:ext>
            </a:extLst>
          </p:cNvPr>
          <p:cNvSpPr txBox="1"/>
          <p:nvPr/>
        </p:nvSpPr>
        <p:spPr>
          <a:xfrm>
            <a:off x="764775" y="3565445"/>
            <a:ext cx="3674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듣기</a:t>
            </a:r>
            <a:endParaRPr lang="en-US" altLang="ko-KR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 좋아하는 사람의 음악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유튜브 영상에 나왔던 그 음악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취향에 딱 맞는 음악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E19253-F434-441D-AFA5-DD062870D859}"/>
              </a:ext>
            </a:extLst>
          </p:cNvPr>
          <p:cNvSpPr txBox="1"/>
          <p:nvPr/>
        </p:nvSpPr>
        <p:spPr>
          <a:xfrm>
            <a:off x="4347377" y="1334981"/>
            <a:ext cx="367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보기</a:t>
            </a:r>
            <a:endParaRPr lang="en-US" altLang="ko-KR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앨범 아트와 가사의 관련성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9A185-E294-4074-8AFE-EB4AFE90801A}"/>
              </a:ext>
            </a:extLst>
          </p:cNvPr>
          <p:cNvSpPr txBox="1"/>
          <p:nvPr/>
        </p:nvSpPr>
        <p:spPr>
          <a:xfrm>
            <a:off x="8246136" y="2028305"/>
            <a:ext cx="3674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말하기</a:t>
            </a:r>
            <a:endParaRPr lang="en-US" altLang="ko-KR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너 이 음악 알아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 이 음악 알아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!”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65125" algn="l"/>
              </a:tabLst>
            </a:pP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헐 이 음악 알아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F84B3E-E32F-4471-B7B0-3030228AC80C}"/>
              </a:ext>
            </a:extLst>
          </p:cNvPr>
          <p:cNvSpPr txBox="1"/>
          <p:nvPr/>
        </p:nvSpPr>
        <p:spPr>
          <a:xfrm>
            <a:off x="8246136" y="3565445"/>
            <a:ext cx="367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느끼기</a:t>
            </a:r>
            <a:endParaRPr lang="en-US" altLang="ko-KR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감성에 취해 노래를 듣고 싶어</a:t>
            </a:r>
            <a:endParaRPr lang="en-US" altLang="ko-KR" dirty="0">
              <a:solidFill>
                <a:schemeClr val="bg2">
                  <a:lumMod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57F5E4-A1EB-48F6-A211-A85141E3AE45}"/>
              </a:ext>
            </a:extLst>
          </p:cNvPr>
          <p:cNvSpPr txBox="1"/>
          <p:nvPr/>
        </p:nvSpPr>
        <p:spPr>
          <a:xfrm>
            <a:off x="4122843" y="5109821"/>
            <a:ext cx="4588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행동</a:t>
            </a:r>
            <a:endParaRPr lang="en-US" altLang="ko-KR" dirty="0">
              <a:solidFill>
                <a:schemeClr val="accent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가사가 가진 의미를 검색해볼까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앨범에는 무슨 배경이 있나 검색해볼까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717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F14FB9-E6BC-4318-9925-F13F516DD151}"/>
              </a:ext>
            </a:extLst>
          </p:cNvPr>
          <p:cNvSpPr txBox="1"/>
          <p:nvPr/>
        </p:nvSpPr>
        <p:spPr>
          <a:xfrm>
            <a:off x="0" y="383458"/>
            <a:ext cx="12192000" cy="61058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4FC4E-531E-4D7B-AE98-39BB032E1B6C}"/>
              </a:ext>
            </a:extLst>
          </p:cNvPr>
          <p:cNvSpPr txBox="1"/>
          <p:nvPr/>
        </p:nvSpPr>
        <p:spPr>
          <a:xfrm>
            <a:off x="428974" y="662851"/>
            <a:ext cx="894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Empathize - Persona</a:t>
            </a:r>
            <a:endParaRPr lang="ko-KR" altLang="en-US" sz="3200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34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4D7D1E-DE96-47B0-BF57-9ADEBBD2D331}"/>
              </a:ext>
            </a:extLst>
          </p:cNvPr>
          <p:cNvSpPr txBox="1"/>
          <p:nvPr/>
        </p:nvSpPr>
        <p:spPr>
          <a:xfrm>
            <a:off x="0" y="383458"/>
            <a:ext cx="12192000" cy="61058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4FC4E-531E-4D7B-AE98-39BB032E1B6C}"/>
              </a:ext>
            </a:extLst>
          </p:cNvPr>
          <p:cNvSpPr txBox="1"/>
          <p:nvPr/>
        </p:nvSpPr>
        <p:spPr>
          <a:xfrm>
            <a:off x="428974" y="662851"/>
            <a:ext cx="894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Define</a:t>
            </a:r>
            <a:endParaRPr lang="ko-KR" altLang="en-US" sz="3200" b="1" i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3B83D-F5F6-49E0-A17E-F2682BF35663}"/>
              </a:ext>
            </a:extLst>
          </p:cNvPr>
          <p:cNvSpPr txBox="1"/>
          <p:nvPr/>
        </p:nvSpPr>
        <p:spPr>
          <a:xfrm>
            <a:off x="428974" y="1595949"/>
            <a:ext cx="1097608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Agenda</a:t>
            </a:r>
            <a:r>
              <a:rPr lang="en-US" altLang="ko-KR" sz="28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 하면 음악에 </a:t>
            </a:r>
            <a:r>
              <a:rPr lang="ko-KR" altLang="en-US" sz="2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푹</a:t>
            </a:r>
            <a:r>
              <a:rPr lang="en-US" altLang="ko-KR" sz="2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..!</a:t>
            </a:r>
            <a:r>
              <a:rPr lang="ko-KR" altLang="en-US" sz="28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빠질 수 있을까</a:t>
            </a:r>
            <a:r>
              <a:rPr lang="en-US" altLang="ko-KR" sz="28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endParaRPr lang="en-US" altLang="ko-KR" sz="2800" dirty="0">
              <a:solidFill>
                <a:schemeClr val="bg2">
                  <a:lumMod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b="1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</a:t>
            </a:r>
            <a:r>
              <a:rPr lang="en-US" altLang="ko-KR" sz="28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28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사람들은 음악을 듣고</a:t>
            </a:r>
            <a:r>
              <a:rPr lang="en-US" altLang="ko-KR" sz="28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깊이 </a:t>
            </a:r>
            <a:r>
              <a:rPr lang="ko-KR" altLang="en-US" sz="28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공감</a:t>
            </a:r>
            <a:r>
              <a:rPr lang="ko-KR" altLang="en-US" sz="28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하기를 원한다</a:t>
            </a:r>
            <a:r>
              <a:rPr lang="en-US" altLang="ko-KR" sz="28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tabLst>
                <a:tab pos="3490913" algn="l"/>
              </a:tabLst>
            </a:pPr>
            <a:r>
              <a:rPr lang="en-US" altLang="ko-KR" sz="2800" b="1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</a:t>
            </a:r>
            <a:r>
              <a:rPr lang="en-US" altLang="ko-KR" sz="28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음악은 </a:t>
            </a:r>
            <a:r>
              <a:rPr lang="ko-KR" altLang="en-US" sz="28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감상</a:t>
            </a:r>
            <a:r>
              <a:rPr lang="en-US" altLang="ko-KR" sz="28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感想</a:t>
            </a:r>
            <a:r>
              <a:rPr lang="en-US" altLang="ko-KR" sz="28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8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담는 매개체가 될 수 있기 때문이다</a:t>
            </a:r>
            <a:r>
              <a:rPr lang="en-US" altLang="ko-KR" sz="28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br>
              <a:rPr lang="en-US" altLang="ko-KR" sz="28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800" b="1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HOWEVER</a:t>
            </a:r>
            <a:r>
              <a:rPr lang="en-US" altLang="ko-KR" sz="28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8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음악에 대한 </a:t>
            </a:r>
            <a:r>
              <a:rPr lang="ko-KR" altLang="en-US" sz="28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공감 요소</a:t>
            </a:r>
            <a:r>
              <a:rPr lang="ko-KR" altLang="en-US" sz="28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부족한 것이 문제이다</a:t>
            </a:r>
            <a:r>
              <a:rPr lang="en-US" altLang="ko-KR" sz="28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3600" dirty="0">
              <a:solidFill>
                <a:schemeClr val="bg1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6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36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음악에 담긴 </a:t>
            </a:r>
            <a:r>
              <a:rPr lang="ko-KR" altLang="en-US" sz="36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우리의</a:t>
            </a:r>
            <a:r>
              <a:rPr lang="ko-KR" altLang="en-US" sz="36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이야기</a:t>
            </a:r>
            <a:r>
              <a:rPr lang="ko-KR" altLang="en-US" sz="36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공유하며 음악을 듣는다</a:t>
            </a:r>
            <a:r>
              <a:rPr lang="en-US" altLang="ko-KR" sz="3600" dirty="0">
                <a:solidFill>
                  <a:schemeClr val="bg2">
                    <a:lumMod val="9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3600" dirty="0">
              <a:solidFill>
                <a:schemeClr val="bg2">
                  <a:lumMod val="9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13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F14FB9-E6BC-4318-9925-F13F516DD151}"/>
              </a:ext>
            </a:extLst>
          </p:cNvPr>
          <p:cNvSpPr txBox="1"/>
          <p:nvPr/>
        </p:nvSpPr>
        <p:spPr>
          <a:xfrm>
            <a:off x="0" y="383458"/>
            <a:ext cx="12192000" cy="61058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4FC4E-531E-4D7B-AE98-39BB032E1B6C}"/>
              </a:ext>
            </a:extLst>
          </p:cNvPr>
          <p:cNvSpPr txBox="1"/>
          <p:nvPr/>
        </p:nvSpPr>
        <p:spPr>
          <a:xfrm>
            <a:off x="428974" y="662851"/>
            <a:ext cx="894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Ideate - Affinity Map (Ver.1)</a:t>
            </a:r>
            <a:endParaRPr lang="ko-KR" altLang="en-US" sz="3200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A215BAD-82AF-43AF-97D8-18DFBF6B5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975140"/>
              </p:ext>
            </p:extLst>
          </p:nvPr>
        </p:nvGraphicFramePr>
        <p:xfrm>
          <a:off x="426720" y="1746920"/>
          <a:ext cx="11338560" cy="44482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67712">
                  <a:extLst>
                    <a:ext uri="{9D8B030D-6E8A-4147-A177-3AD203B41FA5}">
                      <a16:colId xmlns:a16="http://schemas.microsoft.com/office/drawing/2014/main" val="3731543593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1399371557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3208363560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3238350308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2876845935"/>
                    </a:ext>
                  </a:extLst>
                </a:gridCol>
              </a:tblGrid>
              <a:tr h="565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4"/>
                          </a:solidFill>
                        </a:rPr>
                        <a:t>Visual</a:t>
                      </a:r>
                      <a:endParaRPr lang="ko-KR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4"/>
                          </a:solidFill>
                        </a:rPr>
                        <a:t>Contents</a:t>
                      </a:r>
                      <a:endParaRPr lang="ko-KR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4"/>
                          </a:solidFill>
                        </a:rPr>
                        <a:t>Social Network</a:t>
                      </a:r>
                      <a:endParaRPr lang="ko-KR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4"/>
                          </a:solidFill>
                        </a:rPr>
                        <a:t>Personalization</a:t>
                      </a:r>
                      <a:endParaRPr lang="ko-KR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4"/>
                          </a:solidFill>
                        </a:rPr>
                        <a:t>Etc.</a:t>
                      </a:r>
                      <a:endParaRPr lang="ko-KR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81489"/>
                  </a:ext>
                </a:extLst>
              </a:tr>
              <a:tr h="97080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868531"/>
                  </a:ext>
                </a:extLst>
              </a:tr>
              <a:tr h="97080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062553"/>
                  </a:ext>
                </a:extLst>
              </a:tr>
              <a:tr h="97080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347952"/>
                  </a:ext>
                </a:extLst>
              </a:tr>
              <a:tr h="97080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526985"/>
                  </a:ext>
                </a:extLst>
              </a:tr>
            </a:tbl>
          </a:graphicData>
        </a:graphic>
      </p:graphicFrame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D2D0A0A6-F881-493D-994B-F360A722132D}"/>
              </a:ext>
            </a:extLst>
          </p:cNvPr>
          <p:cNvSpPr/>
          <p:nvPr/>
        </p:nvSpPr>
        <p:spPr>
          <a:xfrm>
            <a:off x="3132860" y="2486020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Official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공유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B829BD83-48B1-456E-BF36-103BC94BD561}"/>
              </a:ext>
            </a:extLst>
          </p:cNvPr>
          <p:cNvSpPr/>
          <p:nvPr/>
        </p:nvSpPr>
        <p:spPr>
          <a:xfrm>
            <a:off x="3132859" y="3341189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</a:t>
            </a:r>
            <a:b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공유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51A1C3-0A62-48DD-9C3D-9506667FA4B8}"/>
              </a:ext>
            </a:extLst>
          </p:cNvPr>
          <p:cNvGrpSpPr/>
          <p:nvPr/>
        </p:nvGrpSpPr>
        <p:grpSpPr>
          <a:xfrm>
            <a:off x="873444" y="2486020"/>
            <a:ext cx="1410741" cy="3553777"/>
            <a:chOff x="873444" y="2253270"/>
            <a:chExt cx="1410741" cy="355377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사각형: 잘린 한쪽 모서리 5">
              <a:extLst>
                <a:ext uri="{FF2B5EF4-FFF2-40B4-BE49-F238E27FC236}">
                  <a16:creationId xmlns:a16="http://schemas.microsoft.com/office/drawing/2014/main" id="{73BD0EB6-5280-4F03-9BC3-78788286778B}"/>
                </a:ext>
              </a:extLst>
            </p:cNvPr>
            <p:cNvSpPr/>
            <p:nvPr/>
          </p:nvSpPr>
          <p:spPr>
            <a:xfrm>
              <a:off x="873445" y="2253270"/>
              <a:ext cx="1408661" cy="997528"/>
            </a:xfrm>
            <a:prstGeom prst="snip1Rect">
              <a:avLst/>
            </a:prstGeom>
            <a:grp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감성적인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디자인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사각형: 잘린 한쪽 모서리 8">
              <a:extLst>
                <a:ext uri="{FF2B5EF4-FFF2-40B4-BE49-F238E27FC236}">
                  <a16:creationId xmlns:a16="http://schemas.microsoft.com/office/drawing/2014/main" id="{2EF88009-8677-4E22-A137-A18766B686BD}"/>
                </a:ext>
              </a:extLst>
            </p:cNvPr>
            <p:cNvSpPr/>
            <p:nvPr/>
          </p:nvSpPr>
          <p:spPr>
            <a:xfrm>
              <a:off x="873445" y="3108439"/>
              <a:ext cx="1408661" cy="997528"/>
            </a:xfrm>
            <a:prstGeom prst="snip1Rect">
              <a:avLst/>
            </a:prstGeom>
            <a:grp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앨범 아트 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사진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사각형: 잘린 한쪽 모서리 12">
              <a:extLst>
                <a:ext uri="{FF2B5EF4-FFF2-40B4-BE49-F238E27FC236}">
                  <a16:creationId xmlns:a16="http://schemas.microsoft.com/office/drawing/2014/main" id="{A0E68333-0AEA-4E53-A099-F5099E38A3E2}"/>
                </a:ext>
              </a:extLst>
            </p:cNvPr>
            <p:cNvSpPr/>
            <p:nvPr/>
          </p:nvSpPr>
          <p:spPr>
            <a:xfrm>
              <a:off x="875524" y="3954350"/>
              <a:ext cx="1408661" cy="997528"/>
            </a:xfrm>
            <a:prstGeom prst="snip1Rect">
              <a:avLst/>
            </a:prstGeom>
            <a:grp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가사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스토리 관련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사진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2211D665-E2FE-4A44-BA3E-6C2655E43D29}"/>
                </a:ext>
              </a:extLst>
            </p:cNvPr>
            <p:cNvSpPr/>
            <p:nvPr/>
          </p:nvSpPr>
          <p:spPr>
            <a:xfrm>
              <a:off x="873444" y="4809519"/>
              <a:ext cx="1408661" cy="997528"/>
            </a:xfrm>
            <a:prstGeom prst="snip1Rect">
              <a:avLst/>
            </a:prstGeom>
            <a:grp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Splash</a:t>
              </a:r>
              <a:b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Screen</a:t>
              </a:r>
            </a:p>
          </p:txBody>
        </p:sp>
      </p:grp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915927B1-8E47-4005-9B58-1EEEFB64E9D8}"/>
              </a:ext>
            </a:extLst>
          </p:cNvPr>
          <p:cNvSpPr/>
          <p:nvPr/>
        </p:nvSpPr>
        <p:spPr>
          <a:xfrm>
            <a:off x="7667107" y="2515787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 달력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19" name="사각형: 잘린 한쪽 모서리 18">
            <a:extLst>
              <a:ext uri="{FF2B5EF4-FFF2-40B4-BE49-F238E27FC236}">
                <a16:creationId xmlns:a16="http://schemas.microsoft.com/office/drawing/2014/main" id="{9DDA1378-3877-4F2C-A58D-F54DC10AA1C0}"/>
              </a:ext>
            </a:extLst>
          </p:cNvPr>
          <p:cNvSpPr/>
          <p:nvPr/>
        </p:nvSpPr>
        <p:spPr>
          <a:xfrm>
            <a:off x="7667107" y="3209657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취향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기분 반영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F13BC6F5-78A0-4266-A8A6-F9BA293518F6}"/>
              </a:ext>
            </a:extLst>
          </p:cNvPr>
          <p:cNvSpPr/>
          <p:nvPr/>
        </p:nvSpPr>
        <p:spPr>
          <a:xfrm>
            <a:off x="7656546" y="4045686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일기 기반 </a:t>
            </a:r>
            <a:b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음악 추천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사각형: 잘린 한쪽 모서리 19">
            <a:extLst>
              <a:ext uri="{FF2B5EF4-FFF2-40B4-BE49-F238E27FC236}">
                <a16:creationId xmlns:a16="http://schemas.microsoft.com/office/drawing/2014/main" id="{34365320-B3F9-45BE-9551-BF898429AA83}"/>
              </a:ext>
            </a:extLst>
          </p:cNvPr>
          <p:cNvSpPr/>
          <p:nvPr/>
        </p:nvSpPr>
        <p:spPr>
          <a:xfrm>
            <a:off x="5324131" y="2532412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Influencer</a:t>
            </a:r>
            <a:endParaRPr lang="ko-KR" altLang="en-US" dirty="0"/>
          </a:p>
        </p:txBody>
      </p:sp>
      <p:sp>
        <p:nvSpPr>
          <p:cNvPr id="21" name="사각형: 잘린 한쪽 모서리 20">
            <a:extLst>
              <a:ext uri="{FF2B5EF4-FFF2-40B4-BE49-F238E27FC236}">
                <a16:creationId xmlns:a16="http://schemas.microsoft.com/office/drawing/2014/main" id="{FAEC1CC3-20B3-432E-B6D6-5E220A9DC47B}"/>
              </a:ext>
            </a:extLst>
          </p:cNvPr>
          <p:cNvSpPr/>
          <p:nvPr/>
        </p:nvSpPr>
        <p:spPr>
          <a:xfrm>
            <a:off x="9865649" y="2532412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아티스트</a:t>
            </a:r>
            <a:b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0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F14FB9-E6BC-4318-9925-F13F516DD151}"/>
              </a:ext>
            </a:extLst>
          </p:cNvPr>
          <p:cNvSpPr txBox="1"/>
          <p:nvPr/>
        </p:nvSpPr>
        <p:spPr>
          <a:xfrm>
            <a:off x="0" y="383458"/>
            <a:ext cx="12192000" cy="61058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4FC4E-531E-4D7B-AE98-39BB032E1B6C}"/>
              </a:ext>
            </a:extLst>
          </p:cNvPr>
          <p:cNvSpPr txBox="1"/>
          <p:nvPr/>
        </p:nvSpPr>
        <p:spPr>
          <a:xfrm>
            <a:off x="428974" y="662851"/>
            <a:ext cx="894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Ideate - Prioritization Map</a:t>
            </a:r>
            <a:endParaRPr lang="ko-KR" altLang="en-US" sz="3200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599ADB0-4BE7-41FA-9A99-D4B86C6E6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81674"/>
              </p:ext>
            </p:extLst>
          </p:nvPr>
        </p:nvGraphicFramePr>
        <p:xfrm>
          <a:off x="428974" y="1527019"/>
          <a:ext cx="11263910" cy="450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565">
                  <a:extLst>
                    <a:ext uri="{9D8B030D-6E8A-4147-A177-3AD203B41FA5}">
                      <a16:colId xmlns:a16="http://schemas.microsoft.com/office/drawing/2014/main" val="1918030475"/>
                    </a:ext>
                  </a:extLst>
                </a:gridCol>
                <a:gridCol w="804565">
                  <a:extLst>
                    <a:ext uri="{9D8B030D-6E8A-4147-A177-3AD203B41FA5}">
                      <a16:colId xmlns:a16="http://schemas.microsoft.com/office/drawing/2014/main" val="3069673552"/>
                    </a:ext>
                  </a:extLst>
                </a:gridCol>
                <a:gridCol w="804565">
                  <a:extLst>
                    <a:ext uri="{9D8B030D-6E8A-4147-A177-3AD203B41FA5}">
                      <a16:colId xmlns:a16="http://schemas.microsoft.com/office/drawing/2014/main" val="2069645808"/>
                    </a:ext>
                  </a:extLst>
                </a:gridCol>
                <a:gridCol w="804565">
                  <a:extLst>
                    <a:ext uri="{9D8B030D-6E8A-4147-A177-3AD203B41FA5}">
                      <a16:colId xmlns:a16="http://schemas.microsoft.com/office/drawing/2014/main" val="3890179443"/>
                    </a:ext>
                  </a:extLst>
                </a:gridCol>
                <a:gridCol w="804565">
                  <a:extLst>
                    <a:ext uri="{9D8B030D-6E8A-4147-A177-3AD203B41FA5}">
                      <a16:colId xmlns:a16="http://schemas.microsoft.com/office/drawing/2014/main" val="2183259835"/>
                    </a:ext>
                  </a:extLst>
                </a:gridCol>
                <a:gridCol w="804565">
                  <a:extLst>
                    <a:ext uri="{9D8B030D-6E8A-4147-A177-3AD203B41FA5}">
                      <a16:colId xmlns:a16="http://schemas.microsoft.com/office/drawing/2014/main" val="579032437"/>
                    </a:ext>
                  </a:extLst>
                </a:gridCol>
                <a:gridCol w="804565">
                  <a:extLst>
                    <a:ext uri="{9D8B030D-6E8A-4147-A177-3AD203B41FA5}">
                      <a16:colId xmlns:a16="http://schemas.microsoft.com/office/drawing/2014/main" val="332412110"/>
                    </a:ext>
                  </a:extLst>
                </a:gridCol>
                <a:gridCol w="804565">
                  <a:extLst>
                    <a:ext uri="{9D8B030D-6E8A-4147-A177-3AD203B41FA5}">
                      <a16:colId xmlns:a16="http://schemas.microsoft.com/office/drawing/2014/main" val="543308168"/>
                    </a:ext>
                  </a:extLst>
                </a:gridCol>
                <a:gridCol w="804565">
                  <a:extLst>
                    <a:ext uri="{9D8B030D-6E8A-4147-A177-3AD203B41FA5}">
                      <a16:colId xmlns:a16="http://schemas.microsoft.com/office/drawing/2014/main" val="82483662"/>
                    </a:ext>
                  </a:extLst>
                </a:gridCol>
                <a:gridCol w="804565">
                  <a:extLst>
                    <a:ext uri="{9D8B030D-6E8A-4147-A177-3AD203B41FA5}">
                      <a16:colId xmlns:a16="http://schemas.microsoft.com/office/drawing/2014/main" val="4233884305"/>
                    </a:ext>
                  </a:extLst>
                </a:gridCol>
                <a:gridCol w="804565">
                  <a:extLst>
                    <a:ext uri="{9D8B030D-6E8A-4147-A177-3AD203B41FA5}">
                      <a16:colId xmlns:a16="http://schemas.microsoft.com/office/drawing/2014/main" val="234463072"/>
                    </a:ext>
                  </a:extLst>
                </a:gridCol>
                <a:gridCol w="804565">
                  <a:extLst>
                    <a:ext uri="{9D8B030D-6E8A-4147-A177-3AD203B41FA5}">
                      <a16:colId xmlns:a16="http://schemas.microsoft.com/office/drawing/2014/main" val="2474441408"/>
                    </a:ext>
                  </a:extLst>
                </a:gridCol>
                <a:gridCol w="804565">
                  <a:extLst>
                    <a:ext uri="{9D8B030D-6E8A-4147-A177-3AD203B41FA5}">
                      <a16:colId xmlns:a16="http://schemas.microsoft.com/office/drawing/2014/main" val="849495393"/>
                    </a:ext>
                  </a:extLst>
                </a:gridCol>
                <a:gridCol w="804565">
                  <a:extLst>
                    <a:ext uri="{9D8B030D-6E8A-4147-A177-3AD203B41FA5}">
                      <a16:colId xmlns:a16="http://schemas.microsoft.com/office/drawing/2014/main" val="2649425404"/>
                    </a:ext>
                  </a:extLst>
                </a:gridCol>
              </a:tblGrid>
              <a:tr h="5625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374305"/>
                  </a:ext>
                </a:extLst>
              </a:tr>
              <a:tr h="5625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20500"/>
                  </a:ext>
                </a:extLst>
              </a:tr>
              <a:tr h="5625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66079"/>
                  </a:ext>
                </a:extLst>
              </a:tr>
              <a:tr h="5625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443378"/>
                  </a:ext>
                </a:extLst>
              </a:tr>
              <a:tr h="5625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367027"/>
                  </a:ext>
                </a:extLst>
              </a:tr>
              <a:tr h="5625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683043"/>
                  </a:ext>
                </a:extLst>
              </a:tr>
              <a:tr h="5625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456170"/>
                  </a:ext>
                </a:extLst>
              </a:tr>
              <a:tr h="56259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140"/>
                  </a:ext>
                </a:extLst>
              </a:tr>
            </a:tbl>
          </a:graphicData>
        </a:graphic>
      </p:graphicFrame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id="{B04A7749-D29E-4727-8DC8-A1BB9297892B}"/>
              </a:ext>
            </a:extLst>
          </p:cNvPr>
          <p:cNvSpPr/>
          <p:nvPr/>
        </p:nvSpPr>
        <p:spPr>
          <a:xfrm>
            <a:off x="6278880" y="1666277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  <a:alpha val="98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감성적인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사각형: 잘린 한쪽 모서리 13">
            <a:extLst>
              <a:ext uri="{FF2B5EF4-FFF2-40B4-BE49-F238E27FC236}">
                <a16:creationId xmlns:a16="http://schemas.microsoft.com/office/drawing/2014/main" id="{29FF8E33-B403-46B6-BF0E-8C716C008B4E}"/>
              </a:ext>
            </a:extLst>
          </p:cNvPr>
          <p:cNvSpPr/>
          <p:nvPr/>
        </p:nvSpPr>
        <p:spPr>
          <a:xfrm>
            <a:off x="6278879" y="2663805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  <a:alpha val="98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Influencer</a:t>
            </a:r>
            <a:endParaRPr lang="ko-KR" altLang="en-US" dirty="0"/>
          </a:p>
        </p:txBody>
      </p:sp>
      <p:sp>
        <p:nvSpPr>
          <p:cNvPr id="15" name="사각형: 잘린 한쪽 모서리 14">
            <a:extLst>
              <a:ext uri="{FF2B5EF4-FFF2-40B4-BE49-F238E27FC236}">
                <a16:creationId xmlns:a16="http://schemas.microsoft.com/office/drawing/2014/main" id="{E38B44CB-58C0-4D7D-95EA-A89C451ABBC3}"/>
              </a:ext>
            </a:extLst>
          </p:cNvPr>
          <p:cNvSpPr/>
          <p:nvPr/>
        </p:nvSpPr>
        <p:spPr>
          <a:xfrm>
            <a:off x="7771363" y="1666277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  <a:alpha val="98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Official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공유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사각형: 잘린 한쪽 모서리 15">
            <a:extLst>
              <a:ext uri="{FF2B5EF4-FFF2-40B4-BE49-F238E27FC236}">
                <a16:creationId xmlns:a16="http://schemas.microsoft.com/office/drawing/2014/main" id="{DBAD566F-91A5-4EEC-9EF2-96B416F0E20D}"/>
              </a:ext>
            </a:extLst>
          </p:cNvPr>
          <p:cNvSpPr/>
          <p:nvPr/>
        </p:nvSpPr>
        <p:spPr>
          <a:xfrm>
            <a:off x="7771363" y="2663805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  <a:alpha val="98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</a:t>
            </a:r>
            <a:b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공유</a:t>
            </a:r>
            <a:endParaRPr lang="ko-KR" altLang="en-US" dirty="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5A450167-B2C5-41FD-B33F-B744F70C7FBF}"/>
              </a:ext>
            </a:extLst>
          </p:cNvPr>
          <p:cNvSpPr/>
          <p:nvPr/>
        </p:nvSpPr>
        <p:spPr>
          <a:xfrm>
            <a:off x="10120920" y="1885183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  <a:alpha val="98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앨범 아트 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A8B80B44-D621-459D-9E31-04C739E8711F}"/>
              </a:ext>
            </a:extLst>
          </p:cNvPr>
          <p:cNvSpPr/>
          <p:nvPr/>
        </p:nvSpPr>
        <p:spPr>
          <a:xfrm>
            <a:off x="10122999" y="2731094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  <a:alpha val="98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가사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관련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사각형: 잘린 한쪽 모서리 19">
            <a:extLst>
              <a:ext uri="{FF2B5EF4-FFF2-40B4-BE49-F238E27FC236}">
                <a16:creationId xmlns:a16="http://schemas.microsoft.com/office/drawing/2014/main" id="{A4DD0F1D-91FC-4BED-9F6C-08185D226DF6}"/>
              </a:ext>
            </a:extLst>
          </p:cNvPr>
          <p:cNvSpPr/>
          <p:nvPr/>
        </p:nvSpPr>
        <p:spPr>
          <a:xfrm>
            <a:off x="4499526" y="3329902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  <a:alpha val="98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아티스트</a:t>
            </a:r>
            <a:b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사각형: 잘린 한쪽 모서리 20">
            <a:extLst>
              <a:ext uri="{FF2B5EF4-FFF2-40B4-BE49-F238E27FC236}">
                <a16:creationId xmlns:a16="http://schemas.microsoft.com/office/drawing/2014/main" id="{67BE7920-9BC2-4B91-832D-52B07B9C09ED}"/>
              </a:ext>
            </a:extLst>
          </p:cNvPr>
          <p:cNvSpPr/>
          <p:nvPr/>
        </p:nvSpPr>
        <p:spPr>
          <a:xfrm>
            <a:off x="6197567" y="4899146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  <a:alpha val="98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 달력</a:t>
            </a:r>
            <a:endParaRPr lang="ko-KR" altLang="en-US" dirty="0"/>
          </a:p>
        </p:txBody>
      </p:sp>
      <p:sp>
        <p:nvSpPr>
          <p:cNvPr id="22" name="사각형: 잘린 한쪽 모서리 21">
            <a:extLst>
              <a:ext uri="{FF2B5EF4-FFF2-40B4-BE49-F238E27FC236}">
                <a16:creationId xmlns:a16="http://schemas.microsoft.com/office/drawing/2014/main" id="{8092FA27-908A-41DB-AED2-401369A5E4A8}"/>
              </a:ext>
            </a:extLst>
          </p:cNvPr>
          <p:cNvSpPr/>
          <p:nvPr/>
        </p:nvSpPr>
        <p:spPr>
          <a:xfrm>
            <a:off x="10149407" y="4899146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  <a:alpha val="98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Splash</a:t>
            </a:r>
            <a:b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Screen</a:t>
            </a:r>
          </a:p>
        </p:txBody>
      </p:sp>
      <p:sp>
        <p:nvSpPr>
          <p:cNvPr id="23" name="사각형: 잘린 한쪽 모서리 22">
            <a:extLst>
              <a:ext uri="{FF2B5EF4-FFF2-40B4-BE49-F238E27FC236}">
                <a16:creationId xmlns:a16="http://schemas.microsoft.com/office/drawing/2014/main" id="{34663AFC-7865-43A2-9CAA-C59F9F87C85A}"/>
              </a:ext>
            </a:extLst>
          </p:cNvPr>
          <p:cNvSpPr/>
          <p:nvPr/>
        </p:nvSpPr>
        <p:spPr>
          <a:xfrm>
            <a:off x="702250" y="4762227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  <a:alpha val="98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일기 기반 </a:t>
            </a:r>
            <a:b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음악 추천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사각형: 잘린 한쪽 모서리 23">
            <a:extLst>
              <a:ext uri="{FF2B5EF4-FFF2-40B4-BE49-F238E27FC236}">
                <a16:creationId xmlns:a16="http://schemas.microsoft.com/office/drawing/2014/main" id="{92B0C8DB-1771-4984-8A69-E785BA158611}"/>
              </a:ext>
            </a:extLst>
          </p:cNvPr>
          <p:cNvSpPr/>
          <p:nvPr/>
        </p:nvSpPr>
        <p:spPr>
          <a:xfrm>
            <a:off x="1034071" y="3126239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  <a:alpha val="98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취향</a:t>
            </a:r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기분 반영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28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F14FB9-E6BC-4318-9925-F13F516DD151}"/>
              </a:ext>
            </a:extLst>
          </p:cNvPr>
          <p:cNvSpPr txBox="1"/>
          <p:nvPr/>
        </p:nvSpPr>
        <p:spPr>
          <a:xfrm>
            <a:off x="0" y="383458"/>
            <a:ext cx="12192000" cy="61058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4FC4E-531E-4D7B-AE98-39BB032E1B6C}"/>
              </a:ext>
            </a:extLst>
          </p:cNvPr>
          <p:cNvSpPr txBox="1"/>
          <p:nvPr/>
        </p:nvSpPr>
        <p:spPr>
          <a:xfrm>
            <a:off x="428974" y="662851"/>
            <a:ext cx="8947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Ideate - Affinity Map (Ver.2)</a:t>
            </a:r>
            <a:endParaRPr lang="ko-KR" altLang="en-US" sz="3200" b="1" dirty="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A215BAD-82AF-43AF-97D8-18DFBF6B5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46844"/>
              </p:ext>
            </p:extLst>
          </p:nvPr>
        </p:nvGraphicFramePr>
        <p:xfrm>
          <a:off x="426720" y="1746920"/>
          <a:ext cx="11338560" cy="44482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67712">
                  <a:extLst>
                    <a:ext uri="{9D8B030D-6E8A-4147-A177-3AD203B41FA5}">
                      <a16:colId xmlns:a16="http://schemas.microsoft.com/office/drawing/2014/main" val="3731543593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1399371557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3208363560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3238350308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2876845935"/>
                    </a:ext>
                  </a:extLst>
                </a:gridCol>
              </a:tblGrid>
              <a:tr h="565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4"/>
                          </a:solidFill>
                        </a:rPr>
                        <a:t>Visual</a:t>
                      </a:r>
                      <a:endParaRPr lang="ko-KR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4"/>
                          </a:solidFill>
                        </a:rPr>
                        <a:t>Contents</a:t>
                      </a:r>
                      <a:endParaRPr lang="ko-KR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4"/>
                          </a:solidFill>
                        </a:rPr>
                        <a:t>Social Network</a:t>
                      </a:r>
                      <a:endParaRPr lang="ko-KR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4"/>
                          </a:solidFill>
                        </a:rPr>
                        <a:t>Personalization</a:t>
                      </a:r>
                      <a:endParaRPr lang="ko-KR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4"/>
                          </a:solidFill>
                        </a:rPr>
                        <a:t>Etc.</a:t>
                      </a:r>
                      <a:endParaRPr lang="ko-KR" altLang="en-US" sz="2000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181489"/>
                  </a:ext>
                </a:extLst>
              </a:tr>
              <a:tr h="97080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868531"/>
                  </a:ext>
                </a:extLst>
              </a:tr>
              <a:tr h="97080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062553"/>
                  </a:ext>
                </a:extLst>
              </a:tr>
              <a:tr h="97080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347952"/>
                  </a:ext>
                </a:extLst>
              </a:tr>
              <a:tr h="97080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526985"/>
                  </a:ext>
                </a:extLst>
              </a:tr>
            </a:tbl>
          </a:graphicData>
        </a:graphic>
      </p:graphicFrame>
      <p:sp>
        <p:nvSpPr>
          <p:cNvPr id="7" name="사각형: 잘린 한쪽 모서리 6">
            <a:extLst>
              <a:ext uri="{FF2B5EF4-FFF2-40B4-BE49-F238E27FC236}">
                <a16:creationId xmlns:a16="http://schemas.microsoft.com/office/drawing/2014/main" id="{D2D0A0A6-F881-493D-994B-F360A722132D}"/>
              </a:ext>
            </a:extLst>
          </p:cNvPr>
          <p:cNvSpPr/>
          <p:nvPr/>
        </p:nvSpPr>
        <p:spPr>
          <a:xfrm>
            <a:off x="3132860" y="2486020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Official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공유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:a16="http://schemas.microsoft.com/office/drawing/2014/main" id="{B829BD83-48B1-456E-BF36-103BC94BD561}"/>
              </a:ext>
            </a:extLst>
          </p:cNvPr>
          <p:cNvSpPr/>
          <p:nvPr/>
        </p:nvSpPr>
        <p:spPr>
          <a:xfrm>
            <a:off x="3132859" y="3341189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</a:t>
            </a:r>
            <a:b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 공유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51A1C3-0A62-48DD-9C3D-9506667FA4B8}"/>
              </a:ext>
            </a:extLst>
          </p:cNvPr>
          <p:cNvGrpSpPr/>
          <p:nvPr/>
        </p:nvGrpSpPr>
        <p:grpSpPr>
          <a:xfrm>
            <a:off x="873444" y="2486020"/>
            <a:ext cx="1410741" cy="3553777"/>
            <a:chOff x="873444" y="2253270"/>
            <a:chExt cx="1410741" cy="355377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사각형: 잘린 한쪽 모서리 5">
              <a:extLst>
                <a:ext uri="{FF2B5EF4-FFF2-40B4-BE49-F238E27FC236}">
                  <a16:creationId xmlns:a16="http://schemas.microsoft.com/office/drawing/2014/main" id="{73BD0EB6-5280-4F03-9BC3-78788286778B}"/>
                </a:ext>
              </a:extLst>
            </p:cNvPr>
            <p:cNvSpPr/>
            <p:nvPr/>
          </p:nvSpPr>
          <p:spPr>
            <a:xfrm>
              <a:off x="873445" y="2253270"/>
              <a:ext cx="1408661" cy="997528"/>
            </a:xfrm>
            <a:prstGeom prst="snip1Rect">
              <a:avLst/>
            </a:prstGeom>
            <a:grp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감성적인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디자인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사각형: 잘린 한쪽 모서리 8">
              <a:extLst>
                <a:ext uri="{FF2B5EF4-FFF2-40B4-BE49-F238E27FC236}">
                  <a16:creationId xmlns:a16="http://schemas.microsoft.com/office/drawing/2014/main" id="{2EF88009-8677-4E22-A137-A18766B686BD}"/>
                </a:ext>
              </a:extLst>
            </p:cNvPr>
            <p:cNvSpPr/>
            <p:nvPr/>
          </p:nvSpPr>
          <p:spPr>
            <a:xfrm>
              <a:off x="873445" y="3108439"/>
              <a:ext cx="1408661" cy="997528"/>
            </a:xfrm>
            <a:prstGeom prst="snip1Rect">
              <a:avLst/>
            </a:prstGeom>
            <a:grp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앨범 아트 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사진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사각형: 잘린 한쪽 모서리 12">
              <a:extLst>
                <a:ext uri="{FF2B5EF4-FFF2-40B4-BE49-F238E27FC236}">
                  <a16:creationId xmlns:a16="http://schemas.microsoft.com/office/drawing/2014/main" id="{A0E68333-0AEA-4E53-A099-F5099E38A3E2}"/>
                </a:ext>
              </a:extLst>
            </p:cNvPr>
            <p:cNvSpPr/>
            <p:nvPr/>
          </p:nvSpPr>
          <p:spPr>
            <a:xfrm>
              <a:off x="875524" y="3954350"/>
              <a:ext cx="1408661" cy="997528"/>
            </a:xfrm>
            <a:prstGeom prst="snip1Rect">
              <a:avLst/>
            </a:prstGeom>
            <a:grp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가사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스토리 관련</a:t>
              </a: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사진</a:t>
              </a:r>
              <a:endPara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2211D665-E2FE-4A44-BA3E-6C2655E43D29}"/>
                </a:ext>
              </a:extLst>
            </p:cNvPr>
            <p:cNvSpPr/>
            <p:nvPr/>
          </p:nvSpPr>
          <p:spPr>
            <a:xfrm>
              <a:off x="873444" y="4809519"/>
              <a:ext cx="1408661" cy="997528"/>
            </a:xfrm>
            <a:prstGeom prst="snip1Rect">
              <a:avLst/>
            </a:prstGeom>
            <a:grp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Splash</a:t>
              </a:r>
              <a:b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Screen</a:t>
              </a:r>
            </a:p>
          </p:txBody>
        </p:sp>
      </p:grp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915927B1-8E47-4005-9B58-1EEEFB64E9D8}"/>
              </a:ext>
            </a:extLst>
          </p:cNvPr>
          <p:cNvSpPr/>
          <p:nvPr/>
        </p:nvSpPr>
        <p:spPr>
          <a:xfrm>
            <a:off x="7667107" y="2515787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trike="sngStrike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감정 달력</a:t>
            </a:r>
            <a:endParaRPr lang="en-US" altLang="ko-KR" b="1" strike="sngStrike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trike="sngStrik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사각형: 잘린 한쪽 모서리 18">
            <a:extLst>
              <a:ext uri="{FF2B5EF4-FFF2-40B4-BE49-F238E27FC236}">
                <a16:creationId xmlns:a16="http://schemas.microsoft.com/office/drawing/2014/main" id="{9DDA1378-3877-4F2C-A58D-F54DC10AA1C0}"/>
              </a:ext>
            </a:extLst>
          </p:cNvPr>
          <p:cNvSpPr/>
          <p:nvPr/>
        </p:nvSpPr>
        <p:spPr>
          <a:xfrm>
            <a:off x="7667107" y="3209657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trike="sngStrike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취향</a:t>
            </a:r>
            <a:r>
              <a:rPr lang="en-US" altLang="ko-KR" b="1" strike="sngStrike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strike="sngStrike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기분 반영</a:t>
            </a:r>
            <a:endParaRPr lang="en-US" altLang="ko-KR" b="1" strike="sngStrike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F13BC6F5-78A0-4266-A8A6-F9BA293518F6}"/>
              </a:ext>
            </a:extLst>
          </p:cNvPr>
          <p:cNvSpPr/>
          <p:nvPr/>
        </p:nvSpPr>
        <p:spPr>
          <a:xfrm>
            <a:off x="7656546" y="4045686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trike="sngStrike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일기 기반 </a:t>
            </a:r>
            <a:br>
              <a:rPr lang="en-US" altLang="ko-KR" b="1" strike="sngStrike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strike="sngStrike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음악 추천</a:t>
            </a:r>
            <a:endParaRPr lang="en-US" altLang="ko-KR" b="1" strike="sngStrike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사각형: 잘린 한쪽 모서리 19">
            <a:extLst>
              <a:ext uri="{FF2B5EF4-FFF2-40B4-BE49-F238E27FC236}">
                <a16:creationId xmlns:a16="http://schemas.microsoft.com/office/drawing/2014/main" id="{34365320-B3F9-45BE-9551-BF898429AA83}"/>
              </a:ext>
            </a:extLst>
          </p:cNvPr>
          <p:cNvSpPr/>
          <p:nvPr/>
        </p:nvSpPr>
        <p:spPr>
          <a:xfrm>
            <a:off x="5324131" y="2532412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Follower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Influencer</a:t>
            </a:r>
            <a:endParaRPr lang="ko-KR" altLang="en-US" dirty="0"/>
          </a:p>
        </p:txBody>
      </p:sp>
      <p:sp>
        <p:nvSpPr>
          <p:cNvPr id="21" name="사각형: 잘린 한쪽 모서리 20">
            <a:extLst>
              <a:ext uri="{FF2B5EF4-FFF2-40B4-BE49-F238E27FC236}">
                <a16:creationId xmlns:a16="http://schemas.microsoft.com/office/drawing/2014/main" id="{FAEC1CC3-20B3-432E-B6D6-5E220A9DC47B}"/>
              </a:ext>
            </a:extLst>
          </p:cNvPr>
          <p:cNvSpPr/>
          <p:nvPr/>
        </p:nvSpPr>
        <p:spPr>
          <a:xfrm>
            <a:off x="9865649" y="2532412"/>
            <a:ext cx="1408661" cy="997528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아티스트</a:t>
            </a:r>
            <a:br>
              <a:rPr lang="en-US" altLang="ko-KR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66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679</Words>
  <Application>Microsoft Office PowerPoint</Application>
  <PresentationFormat>와이드스크린</PresentationFormat>
  <Paragraphs>214</Paragraphs>
  <Slides>14</Slides>
  <Notes>13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나눔바른고딕</vt:lpstr>
      <vt:lpstr>맑은 고딕</vt:lpstr>
      <vt:lpstr>Arial</vt:lpstr>
      <vt:lpstr>Office 테마</vt:lpstr>
      <vt:lpstr>비트맵 이미지</vt:lpstr>
      <vt:lpstr>음악에 담긴 우리의 이야기 Ring Ring ♬</vt:lpstr>
      <vt:lpstr>음악에 담긴 우리의 이야기 Ring Ring 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긍정 평가: 10명 / 16명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링링 </dc:title>
  <dc:creator>Kang Seungyeon</dc:creator>
  <cp:lastModifiedBy>Kang Seungyeon</cp:lastModifiedBy>
  <cp:revision>48</cp:revision>
  <dcterms:created xsi:type="dcterms:W3CDTF">2019-10-12T10:18:13Z</dcterms:created>
  <dcterms:modified xsi:type="dcterms:W3CDTF">2019-10-12T18:41:15Z</dcterms:modified>
</cp:coreProperties>
</file>