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4" r:id="rId7"/>
    <p:sldId id="263" r:id="rId8"/>
    <p:sldId id="265" r:id="rId9"/>
    <p:sldId id="266" r:id="rId10"/>
    <p:sldId id="267" r:id="rId11"/>
    <p:sldId id="270" r:id="rId12"/>
    <p:sldId id="269"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Sentiment Score</c:v>
                </c:pt>
              </c:strCache>
            </c:strRef>
          </c:tx>
          <c:spPr>
            <a:ln w="28575" cap="rnd">
              <a:solidFill>
                <a:schemeClr val="accent1"/>
              </a:solidFill>
              <a:round/>
            </a:ln>
            <a:effectLst/>
          </c:spPr>
          <c:marker>
            <c:symbol val="none"/>
          </c:marker>
          <c:cat>
            <c:numRef>
              <c:f>Sheet1!$A$2:$A$6</c:f>
              <c:numCache>
                <c:formatCode>m/d/yyyy</c:formatCode>
                <c:ptCount val="5"/>
                <c:pt idx="0">
                  <c:v>41655</c:v>
                </c:pt>
                <c:pt idx="1">
                  <c:v>42441</c:v>
                </c:pt>
                <c:pt idx="2">
                  <c:v>42394</c:v>
                </c:pt>
                <c:pt idx="3">
                  <c:v>42791</c:v>
                </c:pt>
                <c:pt idx="4">
                  <c:v>42898</c:v>
                </c:pt>
              </c:numCache>
            </c:numRef>
          </c:cat>
          <c:val>
            <c:numRef>
              <c:f>Sheet1!$B$2:$B$6</c:f>
              <c:numCache>
                <c:formatCode>General</c:formatCode>
                <c:ptCount val="5"/>
                <c:pt idx="0">
                  <c:v>-0.48199999999999998</c:v>
                </c:pt>
                <c:pt idx="1">
                  <c:v>-0.68200000000000005</c:v>
                </c:pt>
                <c:pt idx="2">
                  <c:v>-0.40799999999999997</c:v>
                </c:pt>
                <c:pt idx="3">
                  <c:v>-0.629</c:v>
                </c:pt>
                <c:pt idx="4">
                  <c:v>-0.96699999999999997</c:v>
                </c:pt>
              </c:numCache>
            </c:numRef>
          </c:val>
          <c:smooth val="0"/>
        </c:ser>
        <c:dLbls>
          <c:showLegendKey val="0"/>
          <c:showVal val="0"/>
          <c:showCatName val="0"/>
          <c:showSerName val="0"/>
          <c:showPercent val="0"/>
          <c:showBubbleSize val="0"/>
        </c:dLbls>
        <c:smooth val="0"/>
        <c:axId val="305072344"/>
        <c:axId val="305079008"/>
      </c:lineChart>
      <c:catAx>
        <c:axId val="305072344"/>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5079008"/>
        <c:crosses val="autoZero"/>
        <c:auto val="0"/>
        <c:lblAlgn val="ctr"/>
        <c:lblOffset val="100"/>
        <c:noMultiLvlLbl val="0"/>
      </c:catAx>
      <c:valAx>
        <c:axId val="30507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50723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599394-7095-4A7E-B95A-79EC5E3CE953}"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0E57BA32-D4E7-4AD3-87B7-BFA9D11AE8DF}">
      <dgm:prSet phldrT="[Text]"/>
      <dgm:spPr/>
      <dgm:t>
        <a:bodyPr/>
        <a:lstStyle/>
        <a:p>
          <a:r>
            <a:rPr lang="en-US" dirty="0" smtClean="0"/>
            <a:t>Sentiment Analysis</a:t>
          </a:r>
          <a:endParaRPr lang="en-IN" dirty="0"/>
        </a:p>
      </dgm:t>
    </dgm:pt>
    <dgm:pt modelId="{B6659783-1E21-4F60-97A3-15596E2AF345}" type="parTrans" cxnId="{D5FC0449-FA24-42D3-B05C-EE7B1D1227AD}">
      <dgm:prSet/>
      <dgm:spPr/>
      <dgm:t>
        <a:bodyPr/>
        <a:lstStyle/>
        <a:p>
          <a:endParaRPr lang="en-IN"/>
        </a:p>
      </dgm:t>
    </dgm:pt>
    <dgm:pt modelId="{F875E51D-0615-4FCF-94BF-5E8C22EB0424}" type="sibTrans" cxnId="{D5FC0449-FA24-42D3-B05C-EE7B1D1227AD}">
      <dgm:prSet/>
      <dgm:spPr/>
      <dgm:t>
        <a:bodyPr/>
        <a:lstStyle/>
        <a:p>
          <a:endParaRPr lang="en-IN"/>
        </a:p>
      </dgm:t>
    </dgm:pt>
    <dgm:pt modelId="{25E76672-FB83-49BB-B952-7E08CA042C52}">
      <dgm:prSet phldrT="[Text]" custT="1"/>
      <dgm:spPr/>
      <dgm:t>
        <a:bodyPr/>
        <a:lstStyle/>
        <a:p>
          <a:r>
            <a:rPr lang="en-US" sz="1600" dirty="0" smtClean="0"/>
            <a:t>Social Media </a:t>
          </a:r>
          <a:endParaRPr lang="en-IN" sz="1600" dirty="0"/>
        </a:p>
      </dgm:t>
    </dgm:pt>
    <dgm:pt modelId="{51EE5FC3-27E6-44F0-8C15-6A2E8204FF94}" type="parTrans" cxnId="{ACE37566-319B-4BC7-BE0B-44C6DBFD73E0}">
      <dgm:prSet/>
      <dgm:spPr/>
      <dgm:t>
        <a:bodyPr/>
        <a:lstStyle/>
        <a:p>
          <a:endParaRPr lang="en-IN"/>
        </a:p>
      </dgm:t>
    </dgm:pt>
    <dgm:pt modelId="{646ADAC5-E9F0-428F-A1FC-10CD71803272}" type="sibTrans" cxnId="{ACE37566-319B-4BC7-BE0B-44C6DBFD73E0}">
      <dgm:prSet/>
      <dgm:spPr/>
      <dgm:t>
        <a:bodyPr/>
        <a:lstStyle/>
        <a:p>
          <a:endParaRPr lang="en-IN"/>
        </a:p>
      </dgm:t>
    </dgm:pt>
    <dgm:pt modelId="{6F14ABC6-A8AC-42AE-8EF0-47E137AE49F3}">
      <dgm:prSet phldrT="[Text]"/>
      <dgm:spPr/>
      <dgm:t>
        <a:bodyPr/>
        <a:lstStyle/>
        <a:p>
          <a:r>
            <a:rPr lang="en-US" dirty="0" smtClean="0"/>
            <a:t>Stock Market</a:t>
          </a:r>
          <a:endParaRPr lang="en-IN" dirty="0"/>
        </a:p>
      </dgm:t>
    </dgm:pt>
    <dgm:pt modelId="{0B31DD9D-3007-464B-82E1-979A002823ED}" type="parTrans" cxnId="{EB30E97E-C311-4F91-ABDE-A67EE72CCC2D}">
      <dgm:prSet/>
      <dgm:spPr/>
      <dgm:t>
        <a:bodyPr/>
        <a:lstStyle/>
        <a:p>
          <a:endParaRPr lang="en-IN"/>
        </a:p>
      </dgm:t>
    </dgm:pt>
    <dgm:pt modelId="{E045AB17-72B7-4D15-BD6D-CA6847AF6056}" type="sibTrans" cxnId="{EB30E97E-C311-4F91-ABDE-A67EE72CCC2D}">
      <dgm:prSet/>
      <dgm:spPr/>
      <dgm:t>
        <a:bodyPr/>
        <a:lstStyle/>
        <a:p>
          <a:endParaRPr lang="en-IN"/>
        </a:p>
      </dgm:t>
    </dgm:pt>
    <dgm:pt modelId="{C2AE1064-9C27-49F5-A9AE-53BB6FBCC50F}">
      <dgm:prSet phldrT="[Text]" custT="1"/>
      <dgm:spPr/>
      <dgm:t>
        <a:bodyPr/>
        <a:lstStyle/>
        <a:p>
          <a:r>
            <a:rPr lang="en-US" sz="1600" dirty="0" smtClean="0"/>
            <a:t>News Article</a:t>
          </a:r>
          <a:endParaRPr lang="en-IN" sz="1600" dirty="0"/>
        </a:p>
      </dgm:t>
    </dgm:pt>
    <dgm:pt modelId="{1C6476AC-0488-4E11-BF59-EF560AF409A9}" type="parTrans" cxnId="{B5DB1363-CB44-436E-89CE-B1B718B7A94E}">
      <dgm:prSet/>
      <dgm:spPr/>
      <dgm:t>
        <a:bodyPr/>
        <a:lstStyle/>
        <a:p>
          <a:endParaRPr lang="en-IN"/>
        </a:p>
      </dgm:t>
    </dgm:pt>
    <dgm:pt modelId="{EA91C0D2-CA57-4405-ACD4-6C3102479512}" type="sibTrans" cxnId="{B5DB1363-CB44-436E-89CE-B1B718B7A94E}">
      <dgm:prSet/>
      <dgm:spPr/>
      <dgm:t>
        <a:bodyPr/>
        <a:lstStyle/>
        <a:p>
          <a:endParaRPr lang="en-IN"/>
        </a:p>
      </dgm:t>
    </dgm:pt>
    <dgm:pt modelId="{46826D28-9384-488B-9EF0-A5804F83DB6F}" type="pres">
      <dgm:prSet presAssocID="{05599394-7095-4A7E-B95A-79EC5E3CE953}" presName="Name0" presStyleCnt="0">
        <dgm:presLayoutVars>
          <dgm:chMax val="1"/>
          <dgm:chPref val="1"/>
          <dgm:dir/>
          <dgm:animOne val="branch"/>
          <dgm:animLvl val="lvl"/>
        </dgm:presLayoutVars>
      </dgm:prSet>
      <dgm:spPr/>
    </dgm:pt>
    <dgm:pt modelId="{8CB3419E-822C-48A8-B14A-9C05134355DC}" type="pres">
      <dgm:prSet presAssocID="{0E57BA32-D4E7-4AD3-87B7-BFA9D11AE8DF}" presName="singleCycle" presStyleCnt="0"/>
      <dgm:spPr/>
    </dgm:pt>
    <dgm:pt modelId="{325C8FE4-015F-4DF2-9A73-65445A00C948}" type="pres">
      <dgm:prSet presAssocID="{0E57BA32-D4E7-4AD3-87B7-BFA9D11AE8DF}" presName="singleCenter" presStyleLbl="node1" presStyleIdx="0" presStyleCnt="4">
        <dgm:presLayoutVars>
          <dgm:chMax val="7"/>
          <dgm:chPref val="7"/>
        </dgm:presLayoutVars>
      </dgm:prSet>
      <dgm:spPr/>
      <dgm:t>
        <a:bodyPr/>
        <a:lstStyle/>
        <a:p>
          <a:endParaRPr lang="en-IN"/>
        </a:p>
      </dgm:t>
    </dgm:pt>
    <dgm:pt modelId="{BFE94C0A-7EA4-494E-B315-21680731DAF6}" type="pres">
      <dgm:prSet presAssocID="{51EE5FC3-27E6-44F0-8C15-6A2E8204FF94}" presName="Name56" presStyleLbl="parChTrans1D2" presStyleIdx="0" presStyleCnt="3"/>
      <dgm:spPr/>
    </dgm:pt>
    <dgm:pt modelId="{5892790A-6A1E-4517-B5F0-AE0739428E41}" type="pres">
      <dgm:prSet presAssocID="{25E76672-FB83-49BB-B952-7E08CA042C52}" presName="text0" presStyleLbl="node1" presStyleIdx="1" presStyleCnt="4">
        <dgm:presLayoutVars>
          <dgm:bulletEnabled val="1"/>
        </dgm:presLayoutVars>
      </dgm:prSet>
      <dgm:spPr/>
      <dgm:t>
        <a:bodyPr/>
        <a:lstStyle/>
        <a:p>
          <a:endParaRPr lang="en-IN"/>
        </a:p>
      </dgm:t>
    </dgm:pt>
    <dgm:pt modelId="{0B4F3B91-5FD4-482A-90A5-24616B336970}" type="pres">
      <dgm:prSet presAssocID="{0B31DD9D-3007-464B-82E1-979A002823ED}" presName="Name56" presStyleLbl="parChTrans1D2" presStyleIdx="1" presStyleCnt="3"/>
      <dgm:spPr/>
    </dgm:pt>
    <dgm:pt modelId="{E5533BD8-AD9E-416F-BFC5-9998BD53A508}" type="pres">
      <dgm:prSet presAssocID="{6F14ABC6-A8AC-42AE-8EF0-47E137AE49F3}" presName="text0" presStyleLbl="node1" presStyleIdx="2" presStyleCnt="4">
        <dgm:presLayoutVars>
          <dgm:bulletEnabled val="1"/>
        </dgm:presLayoutVars>
      </dgm:prSet>
      <dgm:spPr/>
    </dgm:pt>
    <dgm:pt modelId="{71E20C57-6D46-4447-876B-1EA86DCD2DF2}" type="pres">
      <dgm:prSet presAssocID="{1C6476AC-0488-4E11-BF59-EF560AF409A9}" presName="Name56" presStyleLbl="parChTrans1D2" presStyleIdx="2" presStyleCnt="3"/>
      <dgm:spPr/>
    </dgm:pt>
    <dgm:pt modelId="{4981B454-9EC4-4C14-8A52-B387E20984EF}" type="pres">
      <dgm:prSet presAssocID="{C2AE1064-9C27-49F5-A9AE-53BB6FBCC50F}" presName="text0" presStyleLbl="node1" presStyleIdx="3" presStyleCnt="4">
        <dgm:presLayoutVars>
          <dgm:bulletEnabled val="1"/>
        </dgm:presLayoutVars>
      </dgm:prSet>
      <dgm:spPr/>
      <dgm:t>
        <a:bodyPr/>
        <a:lstStyle/>
        <a:p>
          <a:endParaRPr lang="en-IN"/>
        </a:p>
      </dgm:t>
    </dgm:pt>
  </dgm:ptLst>
  <dgm:cxnLst>
    <dgm:cxn modelId="{A01FD4CC-C6E3-48D6-951A-5CE8A71A8A63}" type="presOf" srcId="{25E76672-FB83-49BB-B952-7E08CA042C52}" destId="{5892790A-6A1E-4517-B5F0-AE0739428E41}" srcOrd="0" destOrd="0" presId="urn:microsoft.com/office/officeart/2008/layout/RadialCluster"/>
    <dgm:cxn modelId="{0FDADA48-7431-43A7-88FB-733E8BB4EBFD}" type="presOf" srcId="{51EE5FC3-27E6-44F0-8C15-6A2E8204FF94}" destId="{BFE94C0A-7EA4-494E-B315-21680731DAF6}" srcOrd="0" destOrd="0" presId="urn:microsoft.com/office/officeart/2008/layout/RadialCluster"/>
    <dgm:cxn modelId="{ACE37566-319B-4BC7-BE0B-44C6DBFD73E0}" srcId="{0E57BA32-D4E7-4AD3-87B7-BFA9D11AE8DF}" destId="{25E76672-FB83-49BB-B952-7E08CA042C52}" srcOrd="0" destOrd="0" parTransId="{51EE5FC3-27E6-44F0-8C15-6A2E8204FF94}" sibTransId="{646ADAC5-E9F0-428F-A1FC-10CD71803272}"/>
    <dgm:cxn modelId="{B5DB1363-CB44-436E-89CE-B1B718B7A94E}" srcId="{0E57BA32-D4E7-4AD3-87B7-BFA9D11AE8DF}" destId="{C2AE1064-9C27-49F5-A9AE-53BB6FBCC50F}" srcOrd="2" destOrd="0" parTransId="{1C6476AC-0488-4E11-BF59-EF560AF409A9}" sibTransId="{EA91C0D2-CA57-4405-ACD4-6C3102479512}"/>
    <dgm:cxn modelId="{E2FA7797-F332-4E9B-88AC-E00886C2BDBC}" type="presOf" srcId="{0E57BA32-D4E7-4AD3-87B7-BFA9D11AE8DF}" destId="{325C8FE4-015F-4DF2-9A73-65445A00C948}" srcOrd="0" destOrd="0" presId="urn:microsoft.com/office/officeart/2008/layout/RadialCluster"/>
    <dgm:cxn modelId="{3AD8F5B9-2EE0-45BC-BEEA-A152C4DCE2F6}" type="presOf" srcId="{C2AE1064-9C27-49F5-A9AE-53BB6FBCC50F}" destId="{4981B454-9EC4-4C14-8A52-B387E20984EF}" srcOrd="0" destOrd="0" presId="urn:microsoft.com/office/officeart/2008/layout/RadialCluster"/>
    <dgm:cxn modelId="{3454E219-E0FF-4E1A-9AF0-D85EFB6E16C1}" type="presOf" srcId="{05599394-7095-4A7E-B95A-79EC5E3CE953}" destId="{46826D28-9384-488B-9EF0-A5804F83DB6F}" srcOrd="0" destOrd="0" presId="urn:microsoft.com/office/officeart/2008/layout/RadialCluster"/>
    <dgm:cxn modelId="{D5FC0449-FA24-42D3-B05C-EE7B1D1227AD}" srcId="{05599394-7095-4A7E-B95A-79EC5E3CE953}" destId="{0E57BA32-D4E7-4AD3-87B7-BFA9D11AE8DF}" srcOrd="0" destOrd="0" parTransId="{B6659783-1E21-4F60-97A3-15596E2AF345}" sibTransId="{F875E51D-0615-4FCF-94BF-5E8C22EB0424}"/>
    <dgm:cxn modelId="{28EAE47D-2C38-4B3C-A5F5-7002B538FE20}" type="presOf" srcId="{6F14ABC6-A8AC-42AE-8EF0-47E137AE49F3}" destId="{E5533BD8-AD9E-416F-BFC5-9998BD53A508}" srcOrd="0" destOrd="0" presId="urn:microsoft.com/office/officeart/2008/layout/RadialCluster"/>
    <dgm:cxn modelId="{B9F4A589-D991-44E7-94F4-84CD3B806448}" type="presOf" srcId="{1C6476AC-0488-4E11-BF59-EF560AF409A9}" destId="{71E20C57-6D46-4447-876B-1EA86DCD2DF2}" srcOrd="0" destOrd="0" presId="urn:microsoft.com/office/officeart/2008/layout/RadialCluster"/>
    <dgm:cxn modelId="{EB30E97E-C311-4F91-ABDE-A67EE72CCC2D}" srcId="{0E57BA32-D4E7-4AD3-87B7-BFA9D11AE8DF}" destId="{6F14ABC6-A8AC-42AE-8EF0-47E137AE49F3}" srcOrd="1" destOrd="0" parTransId="{0B31DD9D-3007-464B-82E1-979A002823ED}" sibTransId="{E045AB17-72B7-4D15-BD6D-CA6847AF6056}"/>
    <dgm:cxn modelId="{3CAA08C7-ABAA-4E9E-B137-D3F4CEFB015B}" type="presOf" srcId="{0B31DD9D-3007-464B-82E1-979A002823ED}" destId="{0B4F3B91-5FD4-482A-90A5-24616B336970}" srcOrd="0" destOrd="0" presId="urn:microsoft.com/office/officeart/2008/layout/RadialCluster"/>
    <dgm:cxn modelId="{C872F806-3740-4265-A992-A13D547D835E}" type="presParOf" srcId="{46826D28-9384-488B-9EF0-A5804F83DB6F}" destId="{8CB3419E-822C-48A8-B14A-9C05134355DC}" srcOrd="0" destOrd="0" presId="urn:microsoft.com/office/officeart/2008/layout/RadialCluster"/>
    <dgm:cxn modelId="{35C9A873-D326-4F5E-B889-0E3E07BEBF7D}" type="presParOf" srcId="{8CB3419E-822C-48A8-B14A-9C05134355DC}" destId="{325C8FE4-015F-4DF2-9A73-65445A00C948}" srcOrd="0" destOrd="0" presId="urn:microsoft.com/office/officeart/2008/layout/RadialCluster"/>
    <dgm:cxn modelId="{9BA4A752-E7A7-4C75-9C92-250717C8BEB9}" type="presParOf" srcId="{8CB3419E-822C-48A8-B14A-9C05134355DC}" destId="{BFE94C0A-7EA4-494E-B315-21680731DAF6}" srcOrd="1" destOrd="0" presId="urn:microsoft.com/office/officeart/2008/layout/RadialCluster"/>
    <dgm:cxn modelId="{5504132A-9136-4039-812A-9D87C8039A1D}" type="presParOf" srcId="{8CB3419E-822C-48A8-B14A-9C05134355DC}" destId="{5892790A-6A1E-4517-B5F0-AE0739428E41}" srcOrd="2" destOrd="0" presId="urn:microsoft.com/office/officeart/2008/layout/RadialCluster"/>
    <dgm:cxn modelId="{C6C0B99C-E331-4E8A-B6B8-D75B26B26B42}" type="presParOf" srcId="{8CB3419E-822C-48A8-B14A-9C05134355DC}" destId="{0B4F3B91-5FD4-482A-90A5-24616B336970}" srcOrd="3" destOrd="0" presId="urn:microsoft.com/office/officeart/2008/layout/RadialCluster"/>
    <dgm:cxn modelId="{8D21CFB2-3C50-4FFD-929A-7C656DD53064}" type="presParOf" srcId="{8CB3419E-822C-48A8-B14A-9C05134355DC}" destId="{E5533BD8-AD9E-416F-BFC5-9998BD53A508}" srcOrd="4" destOrd="0" presId="urn:microsoft.com/office/officeart/2008/layout/RadialCluster"/>
    <dgm:cxn modelId="{7A116B87-C5C3-43AA-8B1D-96FFD62C5037}" type="presParOf" srcId="{8CB3419E-822C-48A8-B14A-9C05134355DC}" destId="{71E20C57-6D46-4447-876B-1EA86DCD2DF2}" srcOrd="5" destOrd="0" presId="urn:microsoft.com/office/officeart/2008/layout/RadialCluster"/>
    <dgm:cxn modelId="{1DB75A07-66D4-457D-91C3-B921DA210AFF}" type="presParOf" srcId="{8CB3419E-822C-48A8-B14A-9C05134355DC}" destId="{4981B454-9EC4-4C14-8A52-B387E20984EF}"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599394-7095-4A7E-B95A-79EC5E3CE953}"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0E57BA32-D4E7-4AD3-87B7-BFA9D11AE8DF}">
      <dgm:prSet phldrT="[Text]"/>
      <dgm:spPr/>
      <dgm:t>
        <a:bodyPr/>
        <a:lstStyle/>
        <a:p>
          <a:r>
            <a:rPr lang="en-US" dirty="0" smtClean="0"/>
            <a:t>Rating Agencies</a:t>
          </a:r>
          <a:endParaRPr lang="en-IN" dirty="0"/>
        </a:p>
      </dgm:t>
    </dgm:pt>
    <dgm:pt modelId="{B6659783-1E21-4F60-97A3-15596E2AF345}" type="parTrans" cxnId="{D5FC0449-FA24-42D3-B05C-EE7B1D1227AD}">
      <dgm:prSet/>
      <dgm:spPr/>
      <dgm:t>
        <a:bodyPr/>
        <a:lstStyle/>
        <a:p>
          <a:endParaRPr lang="en-IN"/>
        </a:p>
      </dgm:t>
    </dgm:pt>
    <dgm:pt modelId="{F875E51D-0615-4FCF-94BF-5E8C22EB0424}" type="sibTrans" cxnId="{D5FC0449-FA24-42D3-B05C-EE7B1D1227AD}">
      <dgm:prSet/>
      <dgm:spPr/>
      <dgm:t>
        <a:bodyPr/>
        <a:lstStyle/>
        <a:p>
          <a:endParaRPr lang="en-IN"/>
        </a:p>
      </dgm:t>
    </dgm:pt>
    <dgm:pt modelId="{25E76672-FB83-49BB-B952-7E08CA042C52}">
      <dgm:prSet phldrT="[Text]" custT="1"/>
      <dgm:spPr/>
      <dgm:t>
        <a:bodyPr/>
        <a:lstStyle/>
        <a:p>
          <a:r>
            <a:rPr lang="en-US" sz="1600" dirty="0" smtClean="0"/>
            <a:t>CRISIL</a:t>
          </a:r>
          <a:endParaRPr lang="en-IN" sz="1600" dirty="0"/>
        </a:p>
      </dgm:t>
    </dgm:pt>
    <dgm:pt modelId="{51EE5FC3-27E6-44F0-8C15-6A2E8204FF94}" type="parTrans" cxnId="{ACE37566-319B-4BC7-BE0B-44C6DBFD73E0}">
      <dgm:prSet/>
      <dgm:spPr/>
      <dgm:t>
        <a:bodyPr/>
        <a:lstStyle/>
        <a:p>
          <a:endParaRPr lang="en-IN"/>
        </a:p>
      </dgm:t>
    </dgm:pt>
    <dgm:pt modelId="{646ADAC5-E9F0-428F-A1FC-10CD71803272}" type="sibTrans" cxnId="{ACE37566-319B-4BC7-BE0B-44C6DBFD73E0}">
      <dgm:prSet/>
      <dgm:spPr/>
      <dgm:t>
        <a:bodyPr/>
        <a:lstStyle/>
        <a:p>
          <a:endParaRPr lang="en-IN"/>
        </a:p>
      </dgm:t>
    </dgm:pt>
    <dgm:pt modelId="{6F14ABC6-A8AC-42AE-8EF0-47E137AE49F3}">
      <dgm:prSet phldrT="[Text]"/>
      <dgm:spPr/>
      <dgm:t>
        <a:bodyPr/>
        <a:lstStyle/>
        <a:p>
          <a:r>
            <a:rPr lang="en-US" dirty="0" smtClean="0"/>
            <a:t>ICRA</a:t>
          </a:r>
          <a:endParaRPr lang="en-IN" dirty="0"/>
        </a:p>
      </dgm:t>
    </dgm:pt>
    <dgm:pt modelId="{0B31DD9D-3007-464B-82E1-979A002823ED}" type="parTrans" cxnId="{EB30E97E-C311-4F91-ABDE-A67EE72CCC2D}">
      <dgm:prSet/>
      <dgm:spPr/>
      <dgm:t>
        <a:bodyPr/>
        <a:lstStyle/>
        <a:p>
          <a:endParaRPr lang="en-IN"/>
        </a:p>
      </dgm:t>
    </dgm:pt>
    <dgm:pt modelId="{E045AB17-72B7-4D15-BD6D-CA6847AF6056}" type="sibTrans" cxnId="{EB30E97E-C311-4F91-ABDE-A67EE72CCC2D}">
      <dgm:prSet/>
      <dgm:spPr/>
      <dgm:t>
        <a:bodyPr/>
        <a:lstStyle/>
        <a:p>
          <a:endParaRPr lang="en-IN"/>
        </a:p>
      </dgm:t>
    </dgm:pt>
    <dgm:pt modelId="{C2AE1064-9C27-49F5-A9AE-53BB6FBCC50F}">
      <dgm:prSet phldrT="[Text]" custT="1"/>
      <dgm:spPr/>
      <dgm:t>
        <a:bodyPr/>
        <a:lstStyle/>
        <a:p>
          <a:r>
            <a:rPr lang="en-US" sz="1600" dirty="0" smtClean="0"/>
            <a:t>FITCH</a:t>
          </a:r>
          <a:endParaRPr lang="en-IN" sz="1600" dirty="0"/>
        </a:p>
      </dgm:t>
    </dgm:pt>
    <dgm:pt modelId="{1C6476AC-0488-4E11-BF59-EF560AF409A9}" type="parTrans" cxnId="{B5DB1363-CB44-436E-89CE-B1B718B7A94E}">
      <dgm:prSet/>
      <dgm:spPr/>
      <dgm:t>
        <a:bodyPr/>
        <a:lstStyle/>
        <a:p>
          <a:endParaRPr lang="en-IN"/>
        </a:p>
      </dgm:t>
    </dgm:pt>
    <dgm:pt modelId="{EA91C0D2-CA57-4405-ACD4-6C3102479512}" type="sibTrans" cxnId="{B5DB1363-CB44-436E-89CE-B1B718B7A94E}">
      <dgm:prSet/>
      <dgm:spPr/>
      <dgm:t>
        <a:bodyPr/>
        <a:lstStyle/>
        <a:p>
          <a:endParaRPr lang="en-IN"/>
        </a:p>
      </dgm:t>
    </dgm:pt>
    <dgm:pt modelId="{46826D28-9384-488B-9EF0-A5804F83DB6F}" type="pres">
      <dgm:prSet presAssocID="{05599394-7095-4A7E-B95A-79EC5E3CE953}" presName="Name0" presStyleCnt="0">
        <dgm:presLayoutVars>
          <dgm:chMax val="1"/>
          <dgm:chPref val="1"/>
          <dgm:dir/>
          <dgm:animOne val="branch"/>
          <dgm:animLvl val="lvl"/>
        </dgm:presLayoutVars>
      </dgm:prSet>
      <dgm:spPr/>
    </dgm:pt>
    <dgm:pt modelId="{8CB3419E-822C-48A8-B14A-9C05134355DC}" type="pres">
      <dgm:prSet presAssocID="{0E57BA32-D4E7-4AD3-87B7-BFA9D11AE8DF}" presName="singleCycle" presStyleCnt="0"/>
      <dgm:spPr/>
    </dgm:pt>
    <dgm:pt modelId="{325C8FE4-015F-4DF2-9A73-65445A00C948}" type="pres">
      <dgm:prSet presAssocID="{0E57BA32-D4E7-4AD3-87B7-BFA9D11AE8DF}" presName="singleCenter" presStyleLbl="node1" presStyleIdx="0" presStyleCnt="4">
        <dgm:presLayoutVars>
          <dgm:chMax val="7"/>
          <dgm:chPref val="7"/>
        </dgm:presLayoutVars>
      </dgm:prSet>
      <dgm:spPr/>
      <dgm:t>
        <a:bodyPr/>
        <a:lstStyle/>
        <a:p>
          <a:endParaRPr lang="en-IN"/>
        </a:p>
      </dgm:t>
    </dgm:pt>
    <dgm:pt modelId="{BFE94C0A-7EA4-494E-B315-21680731DAF6}" type="pres">
      <dgm:prSet presAssocID="{51EE5FC3-27E6-44F0-8C15-6A2E8204FF94}" presName="Name56" presStyleLbl="parChTrans1D2" presStyleIdx="0" presStyleCnt="3"/>
      <dgm:spPr/>
    </dgm:pt>
    <dgm:pt modelId="{5892790A-6A1E-4517-B5F0-AE0739428E41}" type="pres">
      <dgm:prSet presAssocID="{25E76672-FB83-49BB-B952-7E08CA042C52}" presName="text0" presStyleLbl="node1" presStyleIdx="1" presStyleCnt="4">
        <dgm:presLayoutVars>
          <dgm:bulletEnabled val="1"/>
        </dgm:presLayoutVars>
      </dgm:prSet>
      <dgm:spPr/>
      <dgm:t>
        <a:bodyPr/>
        <a:lstStyle/>
        <a:p>
          <a:endParaRPr lang="en-IN"/>
        </a:p>
      </dgm:t>
    </dgm:pt>
    <dgm:pt modelId="{0B4F3B91-5FD4-482A-90A5-24616B336970}" type="pres">
      <dgm:prSet presAssocID="{0B31DD9D-3007-464B-82E1-979A002823ED}" presName="Name56" presStyleLbl="parChTrans1D2" presStyleIdx="1" presStyleCnt="3"/>
      <dgm:spPr/>
    </dgm:pt>
    <dgm:pt modelId="{E5533BD8-AD9E-416F-BFC5-9998BD53A508}" type="pres">
      <dgm:prSet presAssocID="{6F14ABC6-A8AC-42AE-8EF0-47E137AE49F3}" presName="text0" presStyleLbl="node1" presStyleIdx="2" presStyleCnt="4">
        <dgm:presLayoutVars>
          <dgm:bulletEnabled val="1"/>
        </dgm:presLayoutVars>
      </dgm:prSet>
      <dgm:spPr/>
    </dgm:pt>
    <dgm:pt modelId="{71E20C57-6D46-4447-876B-1EA86DCD2DF2}" type="pres">
      <dgm:prSet presAssocID="{1C6476AC-0488-4E11-BF59-EF560AF409A9}" presName="Name56" presStyleLbl="parChTrans1D2" presStyleIdx="2" presStyleCnt="3"/>
      <dgm:spPr/>
    </dgm:pt>
    <dgm:pt modelId="{4981B454-9EC4-4C14-8A52-B387E20984EF}" type="pres">
      <dgm:prSet presAssocID="{C2AE1064-9C27-49F5-A9AE-53BB6FBCC50F}" presName="text0" presStyleLbl="node1" presStyleIdx="3" presStyleCnt="4">
        <dgm:presLayoutVars>
          <dgm:bulletEnabled val="1"/>
        </dgm:presLayoutVars>
      </dgm:prSet>
      <dgm:spPr/>
      <dgm:t>
        <a:bodyPr/>
        <a:lstStyle/>
        <a:p>
          <a:endParaRPr lang="en-IN"/>
        </a:p>
      </dgm:t>
    </dgm:pt>
  </dgm:ptLst>
  <dgm:cxnLst>
    <dgm:cxn modelId="{8387BAEC-720B-4DE6-99A5-25B0C1420510}" type="presOf" srcId="{0E57BA32-D4E7-4AD3-87B7-BFA9D11AE8DF}" destId="{325C8FE4-015F-4DF2-9A73-65445A00C948}" srcOrd="0" destOrd="0" presId="urn:microsoft.com/office/officeart/2008/layout/RadialCluster"/>
    <dgm:cxn modelId="{ACE37566-319B-4BC7-BE0B-44C6DBFD73E0}" srcId="{0E57BA32-D4E7-4AD3-87B7-BFA9D11AE8DF}" destId="{25E76672-FB83-49BB-B952-7E08CA042C52}" srcOrd="0" destOrd="0" parTransId="{51EE5FC3-27E6-44F0-8C15-6A2E8204FF94}" sibTransId="{646ADAC5-E9F0-428F-A1FC-10CD71803272}"/>
    <dgm:cxn modelId="{C3168515-1989-49DE-BF09-78CCB6047B21}" type="presOf" srcId="{1C6476AC-0488-4E11-BF59-EF560AF409A9}" destId="{71E20C57-6D46-4447-876B-1EA86DCD2DF2}" srcOrd="0" destOrd="0" presId="urn:microsoft.com/office/officeart/2008/layout/RadialCluster"/>
    <dgm:cxn modelId="{B5DB1363-CB44-436E-89CE-B1B718B7A94E}" srcId="{0E57BA32-D4E7-4AD3-87B7-BFA9D11AE8DF}" destId="{C2AE1064-9C27-49F5-A9AE-53BB6FBCC50F}" srcOrd="2" destOrd="0" parTransId="{1C6476AC-0488-4E11-BF59-EF560AF409A9}" sibTransId="{EA91C0D2-CA57-4405-ACD4-6C3102479512}"/>
    <dgm:cxn modelId="{2E5C6D39-810A-470E-B878-6F96A2E01E6B}" type="presOf" srcId="{0B31DD9D-3007-464B-82E1-979A002823ED}" destId="{0B4F3B91-5FD4-482A-90A5-24616B336970}" srcOrd="0" destOrd="0" presId="urn:microsoft.com/office/officeart/2008/layout/RadialCluster"/>
    <dgm:cxn modelId="{571F3F41-917A-4FFA-845A-95DAF27F2F78}" type="presOf" srcId="{51EE5FC3-27E6-44F0-8C15-6A2E8204FF94}" destId="{BFE94C0A-7EA4-494E-B315-21680731DAF6}" srcOrd="0" destOrd="0" presId="urn:microsoft.com/office/officeart/2008/layout/RadialCluster"/>
    <dgm:cxn modelId="{D5FC0449-FA24-42D3-B05C-EE7B1D1227AD}" srcId="{05599394-7095-4A7E-B95A-79EC5E3CE953}" destId="{0E57BA32-D4E7-4AD3-87B7-BFA9D11AE8DF}" srcOrd="0" destOrd="0" parTransId="{B6659783-1E21-4F60-97A3-15596E2AF345}" sibTransId="{F875E51D-0615-4FCF-94BF-5E8C22EB0424}"/>
    <dgm:cxn modelId="{6DD421C1-2EBF-4C61-B523-07E963B363AE}" type="presOf" srcId="{6F14ABC6-A8AC-42AE-8EF0-47E137AE49F3}" destId="{E5533BD8-AD9E-416F-BFC5-9998BD53A508}" srcOrd="0" destOrd="0" presId="urn:microsoft.com/office/officeart/2008/layout/RadialCluster"/>
    <dgm:cxn modelId="{4D1233ED-6480-44A2-9156-024DDA07B04C}" type="presOf" srcId="{C2AE1064-9C27-49F5-A9AE-53BB6FBCC50F}" destId="{4981B454-9EC4-4C14-8A52-B387E20984EF}" srcOrd="0" destOrd="0" presId="urn:microsoft.com/office/officeart/2008/layout/RadialCluster"/>
    <dgm:cxn modelId="{6AE241E6-8DFC-4BA8-97AA-7B1B75AEF3BB}" type="presOf" srcId="{05599394-7095-4A7E-B95A-79EC5E3CE953}" destId="{46826D28-9384-488B-9EF0-A5804F83DB6F}" srcOrd="0" destOrd="0" presId="urn:microsoft.com/office/officeart/2008/layout/RadialCluster"/>
    <dgm:cxn modelId="{EB30E97E-C311-4F91-ABDE-A67EE72CCC2D}" srcId="{0E57BA32-D4E7-4AD3-87B7-BFA9D11AE8DF}" destId="{6F14ABC6-A8AC-42AE-8EF0-47E137AE49F3}" srcOrd="1" destOrd="0" parTransId="{0B31DD9D-3007-464B-82E1-979A002823ED}" sibTransId="{E045AB17-72B7-4D15-BD6D-CA6847AF6056}"/>
    <dgm:cxn modelId="{52F4E2A8-65A7-4344-9403-2B01C5E98F78}" type="presOf" srcId="{25E76672-FB83-49BB-B952-7E08CA042C52}" destId="{5892790A-6A1E-4517-B5F0-AE0739428E41}" srcOrd="0" destOrd="0" presId="urn:microsoft.com/office/officeart/2008/layout/RadialCluster"/>
    <dgm:cxn modelId="{13B515AA-D337-4515-A68B-2045BB7470A0}" type="presParOf" srcId="{46826D28-9384-488B-9EF0-A5804F83DB6F}" destId="{8CB3419E-822C-48A8-B14A-9C05134355DC}" srcOrd="0" destOrd="0" presId="urn:microsoft.com/office/officeart/2008/layout/RadialCluster"/>
    <dgm:cxn modelId="{0357C216-D52E-4B20-8184-3C754E8095BD}" type="presParOf" srcId="{8CB3419E-822C-48A8-B14A-9C05134355DC}" destId="{325C8FE4-015F-4DF2-9A73-65445A00C948}" srcOrd="0" destOrd="0" presId="urn:microsoft.com/office/officeart/2008/layout/RadialCluster"/>
    <dgm:cxn modelId="{289FE78E-BD55-45FC-8B7A-AF63DA4AD4C5}" type="presParOf" srcId="{8CB3419E-822C-48A8-B14A-9C05134355DC}" destId="{BFE94C0A-7EA4-494E-B315-21680731DAF6}" srcOrd="1" destOrd="0" presId="urn:microsoft.com/office/officeart/2008/layout/RadialCluster"/>
    <dgm:cxn modelId="{EE35AC76-4B5F-435D-B20D-059F0A9FE985}" type="presParOf" srcId="{8CB3419E-822C-48A8-B14A-9C05134355DC}" destId="{5892790A-6A1E-4517-B5F0-AE0739428E41}" srcOrd="2" destOrd="0" presId="urn:microsoft.com/office/officeart/2008/layout/RadialCluster"/>
    <dgm:cxn modelId="{38043B7D-595D-4F21-9BCF-651912C46AE1}" type="presParOf" srcId="{8CB3419E-822C-48A8-B14A-9C05134355DC}" destId="{0B4F3B91-5FD4-482A-90A5-24616B336970}" srcOrd="3" destOrd="0" presId="urn:microsoft.com/office/officeart/2008/layout/RadialCluster"/>
    <dgm:cxn modelId="{4AF8ED42-E48F-4952-B275-57B1D458EEA5}" type="presParOf" srcId="{8CB3419E-822C-48A8-B14A-9C05134355DC}" destId="{E5533BD8-AD9E-416F-BFC5-9998BD53A508}" srcOrd="4" destOrd="0" presId="urn:microsoft.com/office/officeart/2008/layout/RadialCluster"/>
    <dgm:cxn modelId="{2D858FA7-6180-4BEC-9044-6FE2EAE98248}" type="presParOf" srcId="{8CB3419E-822C-48A8-B14A-9C05134355DC}" destId="{71E20C57-6D46-4447-876B-1EA86DCD2DF2}" srcOrd="5" destOrd="0" presId="urn:microsoft.com/office/officeart/2008/layout/RadialCluster"/>
    <dgm:cxn modelId="{CE7B8EE4-FA5D-4CAF-8FB4-F83D8CEC3F5E}" type="presParOf" srcId="{8CB3419E-822C-48A8-B14A-9C05134355DC}" destId="{4981B454-9EC4-4C14-8A52-B387E20984EF}"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599394-7095-4A7E-B95A-79EC5E3CE953}"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0E57BA32-D4E7-4AD3-87B7-BFA9D11AE8DF}">
      <dgm:prSet phldrT="[Text]"/>
      <dgm:spPr/>
      <dgm:t>
        <a:bodyPr/>
        <a:lstStyle/>
        <a:p>
          <a:r>
            <a:rPr lang="en-US" dirty="0" smtClean="0"/>
            <a:t>Business Network</a:t>
          </a:r>
          <a:endParaRPr lang="en-IN" dirty="0"/>
        </a:p>
      </dgm:t>
    </dgm:pt>
    <dgm:pt modelId="{B6659783-1E21-4F60-97A3-15596E2AF345}" type="parTrans" cxnId="{D5FC0449-FA24-42D3-B05C-EE7B1D1227AD}">
      <dgm:prSet/>
      <dgm:spPr/>
      <dgm:t>
        <a:bodyPr/>
        <a:lstStyle/>
        <a:p>
          <a:endParaRPr lang="en-IN"/>
        </a:p>
      </dgm:t>
    </dgm:pt>
    <dgm:pt modelId="{F875E51D-0615-4FCF-94BF-5E8C22EB0424}" type="sibTrans" cxnId="{D5FC0449-FA24-42D3-B05C-EE7B1D1227AD}">
      <dgm:prSet/>
      <dgm:spPr/>
      <dgm:t>
        <a:bodyPr/>
        <a:lstStyle/>
        <a:p>
          <a:endParaRPr lang="en-IN"/>
        </a:p>
      </dgm:t>
    </dgm:pt>
    <dgm:pt modelId="{25E76672-FB83-49BB-B952-7E08CA042C52}">
      <dgm:prSet phldrT="[Text]" custT="1"/>
      <dgm:spPr/>
      <dgm:t>
        <a:bodyPr/>
        <a:lstStyle/>
        <a:p>
          <a:r>
            <a:rPr lang="en-US" sz="1400" dirty="0" smtClean="0"/>
            <a:t>Overall Industry</a:t>
          </a:r>
          <a:endParaRPr lang="en-IN" sz="1400" dirty="0"/>
        </a:p>
      </dgm:t>
    </dgm:pt>
    <dgm:pt modelId="{51EE5FC3-27E6-44F0-8C15-6A2E8204FF94}" type="parTrans" cxnId="{ACE37566-319B-4BC7-BE0B-44C6DBFD73E0}">
      <dgm:prSet/>
      <dgm:spPr/>
      <dgm:t>
        <a:bodyPr/>
        <a:lstStyle/>
        <a:p>
          <a:endParaRPr lang="en-IN"/>
        </a:p>
      </dgm:t>
    </dgm:pt>
    <dgm:pt modelId="{646ADAC5-E9F0-428F-A1FC-10CD71803272}" type="sibTrans" cxnId="{ACE37566-319B-4BC7-BE0B-44C6DBFD73E0}">
      <dgm:prSet/>
      <dgm:spPr/>
      <dgm:t>
        <a:bodyPr/>
        <a:lstStyle/>
        <a:p>
          <a:endParaRPr lang="en-IN"/>
        </a:p>
      </dgm:t>
    </dgm:pt>
    <dgm:pt modelId="{6F14ABC6-A8AC-42AE-8EF0-47E137AE49F3}">
      <dgm:prSet phldrT="[Text]"/>
      <dgm:spPr/>
      <dgm:t>
        <a:bodyPr/>
        <a:lstStyle/>
        <a:p>
          <a:r>
            <a:rPr lang="en-US" dirty="0" smtClean="0"/>
            <a:t>Competitor</a:t>
          </a:r>
          <a:endParaRPr lang="en-IN" dirty="0"/>
        </a:p>
      </dgm:t>
    </dgm:pt>
    <dgm:pt modelId="{0B31DD9D-3007-464B-82E1-979A002823ED}" type="parTrans" cxnId="{EB30E97E-C311-4F91-ABDE-A67EE72CCC2D}">
      <dgm:prSet/>
      <dgm:spPr/>
      <dgm:t>
        <a:bodyPr/>
        <a:lstStyle/>
        <a:p>
          <a:endParaRPr lang="en-IN"/>
        </a:p>
      </dgm:t>
    </dgm:pt>
    <dgm:pt modelId="{E045AB17-72B7-4D15-BD6D-CA6847AF6056}" type="sibTrans" cxnId="{EB30E97E-C311-4F91-ABDE-A67EE72CCC2D}">
      <dgm:prSet/>
      <dgm:spPr/>
      <dgm:t>
        <a:bodyPr/>
        <a:lstStyle/>
        <a:p>
          <a:endParaRPr lang="en-IN"/>
        </a:p>
      </dgm:t>
    </dgm:pt>
    <dgm:pt modelId="{C2AE1064-9C27-49F5-A9AE-53BB6FBCC50F}">
      <dgm:prSet phldrT="[Text]" custT="1"/>
      <dgm:spPr/>
      <dgm:t>
        <a:bodyPr/>
        <a:lstStyle/>
        <a:p>
          <a:r>
            <a:rPr lang="en-US" sz="2000" dirty="0" smtClean="0"/>
            <a:t>Buyer</a:t>
          </a:r>
          <a:endParaRPr lang="en-IN" sz="2000" dirty="0"/>
        </a:p>
      </dgm:t>
    </dgm:pt>
    <dgm:pt modelId="{1C6476AC-0488-4E11-BF59-EF560AF409A9}" type="parTrans" cxnId="{B5DB1363-CB44-436E-89CE-B1B718B7A94E}">
      <dgm:prSet/>
      <dgm:spPr/>
      <dgm:t>
        <a:bodyPr/>
        <a:lstStyle/>
        <a:p>
          <a:endParaRPr lang="en-IN"/>
        </a:p>
      </dgm:t>
    </dgm:pt>
    <dgm:pt modelId="{EA91C0D2-CA57-4405-ACD4-6C3102479512}" type="sibTrans" cxnId="{B5DB1363-CB44-436E-89CE-B1B718B7A94E}">
      <dgm:prSet/>
      <dgm:spPr/>
      <dgm:t>
        <a:bodyPr/>
        <a:lstStyle/>
        <a:p>
          <a:endParaRPr lang="en-IN"/>
        </a:p>
      </dgm:t>
    </dgm:pt>
    <dgm:pt modelId="{C38AFFC5-E671-421C-A3AC-F910D679C981}">
      <dgm:prSet/>
      <dgm:spPr/>
      <dgm:t>
        <a:bodyPr/>
        <a:lstStyle/>
        <a:p>
          <a:r>
            <a:rPr lang="en-US" dirty="0" smtClean="0"/>
            <a:t>Supplier</a:t>
          </a:r>
          <a:endParaRPr lang="en-IN" dirty="0"/>
        </a:p>
      </dgm:t>
    </dgm:pt>
    <dgm:pt modelId="{A32CB0A8-EE89-4F0B-AC1A-F2823D47B5CA}" type="parTrans" cxnId="{9054145E-05D9-4242-BFD1-66F53BB56401}">
      <dgm:prSet/>
      <dgm:spPr/>
      <dgm:t>
        <a:bodyPr/>
        <a:lstStyle/>
        <a:p>
          <a:endParaRPr lang="en-IN"/>
        </a:p>
      </dgm:t>
    </dgm:pt>
    <dgm:pt modelId="{85FDEFAC-5C23-45E9-9BF1-3B3126CCC2B2}" type="sibTrans" cxnId="{9054145E-05D9-4242-BFD1-66F53BB56401}">
      <dgm:prSet/>
      <dgm:spPr/>
      <dgm:t>
        <a:bodyPr/>
        <a:lstStyle/>
        <a:p>
          <a:endParaRPr lang="en-IN"/>
        </a:p>
      </dgm:t>
    </dgm:pt>
    <dgm:pt modelId="{46826D28-9384-488B-9EF0-A5804F83DB6F}" type="pres">
      <dgm:prSet presAssocID="{05599394-7095-4A7E-B95A-79EC5E3CE953}" presName="Name0" presStyleCnt="0">
        <dgm:presLayoutVars>
          <dgm:chMax val="1"/>
          <dgm:chPref val="1"/>
          <dgm:dir/>
          <dgm:animOne val="branch"/>
          <dgm:animLvl val="lvl"/>
        </dgm:presLayoutVars>
      </dgm:prSet>
      <dgm:spPr/>
    </dgm:pt>
    <dgm:pt modelId="{8CB3419E-822C-48A8-B14A-9C05134355DC}" type="pres">
      <dgm:prSet presAssocID="{0E57BA32-D4E7-4AD3-87B7-BFA9D11AE8DF}" presName="singleCycle" presStyleCnt="0"/>
      <dgm:spPr/>
    </dgm:pt>
    <dgm:pt modelId="{325C8FE4-015F-4DF2-9A73-65445A00C948}" type="pres">
      <dgm:prSet presAssocID="{0E57BA32-D4E7-4AD3-87B7-BFA9D11AE8DF}" presName="singleCenter" presStyleLbl="node1" presStyleIdx="0" presStyleCnt="5">
        <dgm:presLayoutVars>
          <dgm:chMax val="7"/>
          <dgm:chPref val="7"/>
        </dgm:presLayoutVars>
      </dgm:prSet>
      <dgm:spPr/>
      <dgm:t>
        <a:bodyPr/>
        <a:lstStyle/>
        <a:p>
          <a:endParaRPr lang="en-IN"/>
        </a:p>
      </dgm:t>
    </dgm:pt>
    <dgm:pt modelId="{BFE94C0A-7EA4-494E-B315-21680731DAF6}" type="pres">
      <dgm:prSet presAssocID="{51EE5FC3-27E6-44F0-8C15-6A2E8204FF94}" presName="Name56" presStyleLbl="parChTrans1D2" presStyleIdx="0" presStyleCnt="4"/>
      <dgm:spPr/>
    </dgm:pt>
    <dgm:pt modelId="{5892790A-6A1E-4517-B5F0-AE0739428E41}" type="pres">
      <dgm:prSet presAssocID="{25E76672-FB83-49BB-B952-7E08CA042C52}" presName="text0" presStyleLbl="node1" presStyleIdx="1" presStyleCnt="5">
        <dgm:presLayoutVars>
          <dgm:bulletEnabled val="1"/>
        </dgm:presLayoutVars>
      </dgm:prSet>
      <dgm:spPr/>
      <dgm:t>
        <a:bodyPr/>
        <a:lstStyle/>
        <a:p>
          <a:endParaRPr lang="en-IN"/>
        </a:p>
      </dgm:t>
    </dgm:pt>
    <dgm:pt modelId="{442BD10E-43D1-4761-AF20-5D3BD3FEFDF4}" type="pres">
      <dgm:prSet presAssocID="{A32CB0A8-EE89-4F0B-AC1A-F2823D47B5CA}" presName="Name56" presStyleLbl="parChTrans1D2" presStyleIdx="1" presStyleCnt="4"/>
      <dgm:spPr/>
    </dgm:pt>
    <dgm:pt modelId="{1EADF0AD-7DD8-484E-B07D-5C37B58B9DB7}" type="pres">
      <dgm:prSet presAssocID="{C38AFFC5-E671-421C-A3AC-F910D679C981}" presName="text0" presStyleLbl="node1" presStyleIdx="2" presStyleCnt="5">
        <dgm:presLayoutVars>
          <dgm:bulletEnabled val="1"/>
        </dgm:presLayoutVars>
      </dgm:prSet>
      <dgm:spPr/>
    </dgm:pt>
    <dgm:pt modelId="{0B4F3B91-5FD4-482A-90A5-24616B336970}" type="pres">
      <dgm:prSet presAssocID="{0B31DD9D-3007-464B-82E1-979A002823ED}" presName="Name56" presStyleLbl="parChTrans1D2" presStyleIdx="2" presStyleCnt="4"/>
      <dgm:spPr/>
    </dgm:pt>
    <dgm:pt modelId="{E5533BD8-AD9E-416F-BFC5-9998BD53A508}" type="pres">
      <dgm:prSet presAssocID="{6F14ABC6-A8AC-42AE-8EF0-47E137AE49F3}" presName="text0" presStyleLbl="node1" presStyleIdx="3" presStyleCnt="5">
        <dgm:presLayoutVars>
          <dgm:bulletEnabled val="1"/>
        </dgm:presLayoutVars>
      </dgm:prSet>
      <dgm:spPr/>
    </dgm:pt>
    <dgm:pt modelId="{71E20C57-6D46-4447-876B-1EA86DCD2DF2}" type="pres">
      <dgm:prSet presAssocID="{1C6476AC-0488-4E11-BF59-EF560AF409A9}" presName="Name56" presStyleLbl="parChTrans1D2" presStyleIdx="3" presStyleCnt="4"/>
      <dgm:spPr/>
    </dgm:pt>
    <dgm:pt modelId="{4981B454-9EC4-4C14-8A52-B387E20984EF}" type="pres">
      <dgm:prSet presAssocID="{C2AE1064-9C27-49F5-A9AE-53BB6FBCC50F}" presName="text0" presStyleLbl="node1" presStyleIdx="4" presStyleCnt="5">
        <dgm:presLayoutVars>
          <dgm:bulletEnabled val="1"/>
        </dgm:presLayoutVars>
      </dgm:prSet>
      <dgm:spPr/>
      <dgm:t>
        <a:bodyPr/>
        <a:lstStyle/>
        <a:p>
          <a:endParaRPr lang="en-IN"/>
        </a:p>
      </dgm:t>
    </dgm:pt>
  </dgm:ptLst>
  <dgm:cxnLst>
    <dgm:cxn modelId="{AEA75CAD-00FC-47A3-95CE-653F4B3DCCE1}" type="presOf" srcId="{0E57BA32-D4E7-4AD3-87B7-BFA9D11AE8DF}" destId="{325C8FE4-015F-4DF2-9A73-65445A00C948}" srcOrd="0" destOrd="0" presId="urn:microsoft.com/office/officeart/2008/layout/RadialCluster"/>
    <dgm:cxn modelId="{DF6F9A42-AB76-4486-8E16-0F4E77B867D3}" type="presOf" srcId="{6F14ABC6-A8AC-42AE-8EF0-47E137AE49F3}" destId="{E5533BD8-AD9E-416F-BFC5-9998BD53A508}" srcOrd="0" destOrd="0" presId="urn:microsoft.com/office/officeart/2008/layout/RadialCluster"/>
    <dgm:cxn modelId="{492DF026-9FD2-4305-BD6C-02E0C5227EC2}" type="presOf" srcId="{51EE5FC3-27E6-44F0-8C15-6A2E8204FF94}" destId="{BFE94C0A-7EA4-494E-B315-21680731DAF6}" srcOrd="0" destOrd="0" presId="urn:microsoft.com/office/officeart/2008/layout/RadialCluster"/>
    <dgm:cxn modelId="{D5FC0449-FA24-42D3-B05C-EE7B1D1227AD}" srcId="{05599394-7095-4A7E-B95A-79EC5E3CE953}" destId="{0E57BA32-D4E7-4AD3-87B7-BFA9D11AE8DF}" srcOrd="0" destOrd="0" parTransId="{B6659783-1E21-4F60-97A3-15596E2AF345}" sibTransId="{F875E51D-0615-4FCF-94BF-5E8C22EB0424}"/>
    <dgm:cxn modelId="{28CB2926-0496-4DFC-9059-83F75CF53066}" type="presOf" srcId="{0B31DD9D-3007-464B-82E1-979A002823ED}" destId="{0B4F3B91-5FD4-482A-90A5-24616B336970}" srcOrd="0" destOrd="0" presId="urn:microsoft.com/office/officeart/2008/layout/RadialCluster"/>
    <dgm:cxn modelId="{ACE37566-319B-4BC7-BE0B-44C6DBFD73E0}" srcId="{0E57BA32-D4E7-4AD3-87B7-BFA9D11AE8DF}" destId="{25E76672-FB83-49BB-B952-7E08CA042C52}" srcOrd="0" destOrd="0" parTransId="{51EE5FC3-27E6-44F0-8C15-6A2E8204FF94}" sibTransId="{646ADAC5-E9F0-428F-A1FC-10CD71803272}"/>
    <dgm:cxn modelId="{7A72D38D-F071-41BD-BAB4-C3292008C572}" type="presOf" srcId="{1C6476AC-0488-4E11-BF59-EF560AF409A9}" destId="{71E20C57-6D46-4447-876B-1EA86DCD2DF2}" srcOrd="0" destOrd="0" presId="urn:microsoft.com/office/officeart/2008/layout/RadialCluster"/>
    <dgm:cxn modelId="{EB30E97E-C311-4F91-ABDE-A67EE72CCC2D}" srcId="{0E57BA32-D4E7-4AD3-87B7-BFA9D11AE8DF}" destId="{6F14ABC6-A8AC-42AE-8EF0-47E137AE49F3}" srcOrd="2" destOrd="0" parTransId="{0B31DD9D-3007-464B-82E1-979A002823ED}" sibTransId="{E045AB17-72B7-4D15-BD6D-CA6847AF6056}"/>
    <dgm:cxn modelId="{15901F51-5840-4235-B50A-FED710007894}" type="presOf" srcId="{25E76672-FB83-49BB-B952-7E08CA042C52}" destId="{5892790A-6A1E-4517-B5F0-AE0739428E41}" srcOrd="0" destOrd="0" presId="urn:microsoft.com/office/officeart/2008/layout/RadialCluster"/>
    <dgm:cxn modelId="{250CB050-3CC5-4967-9ED0-042D421FA3F6}" type="presOf" srcId="{C38AFFC5-E671-421C-A3AC-F910D679C981}" destId="{1EADF0AD-7DD8-484E-B07D-5C37B58B9DB7}" srcOrd="0" destOrd="0" presId="urn:microsoft.com/office/officeart/2008/layout/RadialCluster"/>
    <dgm:cxn modelId="{9054145E-05D9-4242-BFD1-66F53BB56401}" srcId="{0E57BA32-D4E7-4AD3-87B7-BFA9D11AE8DF}" destId="{C38AFFC5-E671-421C-A3AC-F910D679C981}" srcOrd="1" destOrd="0" parTransId="{A32CB0A8-EE89-4F0B-AC1A-F2823D47B5CA}" sibTransId="{85FDEFAC-5C23-45E9-9BF1-3B3126CCC2B2}"/>
    <dgm:cxn modelId="{4672943A-3F8F-4F24-9919-21FDE3F5378C}" type="presOf" srcId="{C2AE1064-9C27-49F5-A9AE-53BB6FBCC50F}" destId="{4981B454-9EC4-4C14-8A52-B387E20984EF}" srcOrd="0" destOrd="0" presId="urn:microsoft.com/office/officeart/2008/layout/RadialCluster"/>
    <dgm:cxn modelId="{FBEC0D89-885F-4F11-9B1A-E7DD9FA3AC18}" type="presOf" srcId="{05599394-7095-4A7E-B95A-79EC5E3CE953}" destId="{46826D28-9384-488B-9EF0-A5804F83DB6F}" srcOrd="0" destOrd="0" presId="urn:microsoft.com/office/officeart/2008/layout/RadialCluster"/>
    <dgm:cxn modelId="{0D2BDDCF-C6B8-4B49-9D38-B46758C47D10}" type="presOf" srcId="{A32CB0A8-EE89-4F0B-AC1A-F2823D47B5CA}" destId="{442BD10E-43D1-4761-AF20-5D3BD3FEFDF4}" srcOrd="0" destOrd="0" presId="urn:microsoft.com/office/officeart/2008/layout/RadialCluster"/>
    <dgm:cxn modelId="{B5DB1363-CB44-436E-89CE-B1B718B7A94E}" srcId="{0E57BA32-D4E7-4AD3-87B7-BFA9D11AE8DF}" destId="{C2AE1064-9C27-49F5-A9AE-53BB6FBCC50F}" srcOrd="3" destOrd="0" parTransId="{1C6476AC-0488-4E11-BF59-EF560AF409A9}" sibTransId="{EA91C0D2-CA57-4405-ACD4-6C3102479512}"/>
    <dgm:cxn modelId="{A2D66792-6C93-4A84-B3B7-20C36A798BFC}" type="presParOf" srcId="{46826D28-9384-488B-9EF0-A5804F83DB6F}" destId="{8CB3419E-822C-48A8-B14A-9C05134355DC}" srcOrd="0" destOrd="0" presId="urn:microsoft.com/office/officeart/2008/layout/RadialCluster"/>
    <dgm:cxn modelId="{355CF80F-EA78-4E7D-82F7-DE2D51B0E0F8}" type="presParOf" srcId="{8CB3419E-822C-48A8-B14A-9C05134355DC}" destId="{325C8FE4-015F-4DF2-9A73-65445A00C948}" srcOrd="0" destOrd="0" presId="urn:microsoft.com/office/officeart/2008/layout/RadialCluster"/>
    <dgm:cxn modelId="{47750822-6F64-439A-B8FB-ADAE63FFFF91}" type="presParOf" srcId="{8CB3419E-822C-48A8-B14A-9C05134355DC}" destId="{BFE94C0A-7EA4-494E-B315-21680731DAF6}" srcOrd="1" destOrd="0" presId="urn:microsoft.com/office/officeart/2008/layout/RadialCluster"/>
    <dgm:cxn modelId="{8753A4CF-27DD-43CD-8E17-284727AE42ED}" type="presParOf" srcId="{8CB3419E-822C-48A8-B14A-9C05134355DC}" destId="{5892790A-6A1E-4517-B5F0-AE0739428E41}" srcOrd="2" destOrd="0" presId="urn:microsoft.com/office/officeart/2008/layout/RadialCluster"/>
    <dgm:cxn modelId="{C85D0454-DBE3-43E3-A113-51220D807A86}" type="presParOf" srcId="{8CB3419E-822C-48A8-B14A-9C05134355DC}" destId="{442BD10E-43D1-4761-AF20-5D3BD3FEFDF4}" srcOrd="3" destOrd="0" presId="urn:microsoft.com/office/officeart/2008/layout/RadialCluster"/>
    <dgm:cxn modelId="{6F6CE20E-48D7-4EC2-9F5E-7CBD89255EAA}" type="presParOf" srcId="{8CB3419E-822C-48A8-B14A-9C05134355DC}" destId="{1EADF0AD-7DD8-484E-B07D-5C37B58B9DB7}" srcOrd="4" destOrd="0" presId="urn:microsoft.com/office/officeart/2008/layout/RadialCluster"/>
    <dgm:cxn modelId="{725E783A-65A6-480E-A59B-3594604F3D9F}" type="presParOf" srcId="{8CB3419E-822C-48A8-B14A-9C05134355DC}" destId="{0B4F3B91-5FD4-482A-90A5-24616B336970}" srcOrd="5" destOrd="0" presId="urn:microsoft.com/office/officeart/2008/layout/RadialCluster"/>
    <dgm:cxn modelId="{4DB1B749-1ECB-48E7-9F6B-D35F3402E9C2}" type="presParOf" srcId="{8CB3419E-822C-48A8-B14A-9C05134355DC}" destId="{E5533BD8-AD9E-416F-BFC5-9998BD53A508}" srcOrd="6" destOrd="0" presId="urn:microsoft.com/office/officeart/2008/layout/RadialCluster"/>
    <dgm:cxn modelId="{1F6152D5-E344-40AF-A10B-1639FFCE80B0}" type="presParOf" srcId="{8CB3419E-822C-48A8-B14A-9C05134355DC}" destId="{71E20C57-6D46-4447-876B-1EA86DCD2DF2}" srcOrd="7" destOrd="0" presId="urn:microsoft.com/office/officeart/2008/layout/RadialCluster"/>
    <dgm:cxn modelId="{353776C3-7581-472C-BFFD-5F583B255D26}" type="presParOf" srcId="{8CB3419E-822C-48A8-B14A-9C05134355DC}" destId="{4981B454-9EC4-4C14-8A52-B387E20984EF}"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C8FE4-015F-4DF2-9A73-65445A00C948}">
      <dsp:nvSpPr>
        <dsp:cNvPr id="0" name=""/>
        <dsp:cNvSpPr/>
      </dsp:nvSpPr>
      <dsp:spPr>
        <a:xfrm>
          <a:off x="1764035" y="1778683"/>
          <a:ext cx="1146959" cy="114695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Sentiment Analysis</a:t>
          </a:r>
          <a:endParaRPr lang="en-IN" sz="1800" kern="1200" dirty="0"/>
        </a:p>
      </dsp:txBody>
      <dsp:txXfrm>
        <a:off x="1820025" y="1834673"/>
        <a:ext cx="1034979" cy="1034979"/>
      </dsp:txXfrm>
    </dsp:sp>
    <dsp:sp modelId="{BFE94C0A-7EA4-494E-B315-21680731DAF6}">
      <dsp:nvSpPr>
        <dsp:cNvPr id="0" name=""/>
        <dsp:cNvSpPr/>
      </dsp:nvSpPr>
      <dsp:spPr>
        <a:xfrm rot="16200000">
          <a:off x="1935243" y="1376411"/>
          <a:ext cx="804544" cy="0"/>
        </a:xfrm>
        <a:custGeom>
          <a:avLst/>
          <a:gdLst/>
          <a:ahLst/>
          <a:cxnLst/>
          <a:rect l="0" t="0" r="0" b="0"/>
          <a:pathLst>
            <a:path>
              <a:moveTo>
                <a:pt x="0" y="0"/>
              </a:moveTo>
              <a:lnTo>
                <a:pt x="804544"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92790A-6A1E-4517-B5F0-AE0739428E41}">
      <dsp:nvSpPr>
        <dsp:cNvPr id="0" name=""/>
        <dsp:cNvSpPr/>
      </dsp:nvSpPr>
      <dsp:spPr>
        <a:xfrm>
          <a:off x="1953284" y="205676"/>
          <a:ext cx="768462" cy="76846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Social Media </a:t>
          </a:r>
          <a:endParaRPr lang="en-IN" sz="1600" kern="1200" dirty="0"/>
        </a:p>
      </dsp:txBody>
      <dsp:txXfrm>
        <a:off x="1990797" y="243189"/>
        <a:ext cx="693436" cy="693436"/>
      </dsp:txXfrm>
    </dsp:sp>
    <dsp:sp modelId="{0B4F3B91-5FD4-482A-90A5-24616B336970}">
      <dsp:nvSpPr>
        <dsp:cNvPr id="0" name=""/>
        <dsp:cNvSpPr/>
      </dsp:nvSpPr>
      <dsp:spPr>
        <a:xfrm rot="1800000">
          <a:off x="2867025" y="2847357"/>
          <a:ext cx="656385" cy="0"/>
        </a:xfrm>
        <a:custGeom>
          <a:avLst/>
          <a:gdLst/>
          <a:ahLst/>
          <a:cxnLst/>
          <a:rect l="0" t="0" r="0" b="0"/>
          <a:pathLst>
            <a:path>
              <a:moveTo>
                <a:pt x="0" y="0"/>
              </a:moveTo>
              <a:lnTo>
                <a:pt x="656385"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533BD8-AD9E-416F-BFC5-9998BD53A508}">
      <dsp:nvSpPr>
        <dsp:cNvPr id="0" name=""/>
        <dsp:cNvSpPr/>
      </dsp:nvSpPr>
      <dsp:spPr>
        <a:xfrm>
          <a:off x="3479441" y="2849059"/>
          <a:ext cx="768462" cy="76846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Stock Market</a:t>
          </a:r>
          <a:endParaRPr lang="en-IN" sz="1600" kern="1200" dirty="0"/>
        </a:p>
      </dsp:txBody>
      <dsp:txXfrm>
        <a:off x="3516954" y="2886572"/>
        <a:ext cx="693436" cy="693436"/>
      </dsp:txXfrm>
    </dsp:sp>
    <dsp:sp modelId="{71E20C57-6D46-4447-876B-1EA86DCD2DF2}">
      <dsp:nvSpPr>
        <dsp:cNvPr id="0" name=""/>
        <dsp:cNvSpPr/>
      </dsp:nvSpPr>
      <dsp:spPr>
        <a:xfrm rot="9000000">
          <a:off x="1151619" y="2847357"/>
          <a:ext cx="656385" cy="0"/>
        </a:xfrm>
        <a:custGeom>
          <a:avLst/>
          <a:gdLst/>
          <a:ahLst/>
          <a:cxnLst/>
          <a:rect l="0" t="0" r="0" b="0"/>
          <a:pathLst>
            <a:path>
              <a:moveTo>
                <a:pt x="0" y="0"/>
              </a:moveTo>
              <a:lnTo>
                <a:pt x="656385"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1B454-9EC4-4C14-8A52-B387E20984EF}">
      <dsp:nvSpPr>
        <dsp:cNvPr id="0" name=""/>
        <dsp:cNvSpPr/>
      </dsp:nvSpPr>
      <dsp:spPr>
        <a:xfrm>
          <a:off x="427126" y="2849059"/>
          <a:ext cx="768462" cy="76846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News Article</a:t>
          </a:r>
          <a:endParaRPr lang="en-IN" sz="1600" kern="1200" dirty="0"/>
        </a:p>
      </dsp:txBody>
      <dsp:txXfrm>
        <a:off x="464639" y="2886572"/>
        <a:ext cx="693436" cy="693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C8FE4-015F-4DF2-9A73-65445A00C948}">
      <dsp:nvSpPr>
        <dsp:cNvPr id="0" name=""/>
        <dsp:cNvSpPr/>
      </dsp:nvSpPr>
      <dsp:spPr>
        <a:xfrm>
          <a:off x="1791467" y="1693601"/>
          <a:ext cx="1092095" cy="109209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Rating Agencies</a:t>
          </a:r>
          <a:endParaRPr lang="en-IN" sz="1900" kern="1200" dirty="0"/>
        </a:p>
      </dsp:txBody>
      <dsp:txXfrm>
        <a:off x="1844779" y="1746913"/>
        <a:ext cx="985471" cy="985471"/>
      </dsp:txXfrm>
    </dsp:sp>
    <dsp:sp modelId="{BFE94C0A-7EA4-494E-B315-21680731DAF6}">
      <dsp:nvSpPr>
        <dsp:cNvPr id="0" name=""/>
        <dsp:cNvSpPr/>
      </dsp:nvSpPr>
      <dsp:spPr>
        <a:xfrm rot="16200000">
          <a:off x="1954485" y="1310571"/>
          <a:ext cx="766059" cy="0"/>
        </a:xfrm>
        <a:custGeom>
          <a:avLst/>
          <a:gdLst/>
          <a:ahLst/>
          <a:cxnLst/>
          <a:rect l="0" t="0" r="0" b="0"/>
          <a:pathLst>
            <a:path>
              <a:moveTo>
                <a:pt x="0" y="0"/>
              </a:moveTo>
              <a:lnTo>
                <a:pt x="766059"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92790A-6A1E-4517-B5F0-AE0739428E41}">
      <dsp:nvSpPr>
        <dsp:cNvPr id="0" name=""/>
        <dsp:cNvSpPr/>
      </dsp:nvSpPr>
      <dsp:spPr>
        <a:xfrm>
          <a:off x="1971663" y="195837"/>
          <a:ext cx="731703" cy="73170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CRISIL</a:t>
          </a:r>
          <a:endParaRPr lang="en-IN" sz="1600" kern="1200" dirty="0"/>
        </a:p>
      </dsp:txBody>
      <dsp:txXfrm>
        <a:off x="2007382" y="231556"/>
        <a:ext cx="660265" cy="660265"/>
      </dsp:txXfrm>
    </dsp:sp>
    <dsp:sp modelId="{0B4F3B91-5FD4-482A-90A5-24616B336970}">
      <dsp:nvSpPr>
        <dsp:cNvPr id="0" name=""/>
        <dsp:cNvSpPr/>
      </dsp:nvSpPr>
      <dsp:spPr>
        <a:xfrm rot="1800000">
          <a:off x="2841696" y="2711156"/>
          <a:ext cx="624988" cy="0"/>
        </a:xfrm>
        <a:custGeom>
          <a:avLst/>
          <a:gdLst/>
          <a:ahLst/>
          <a:cxnLst/>
          <a:rect l="0" t="0" r="0" b="0"/>
          <a:pathLst>
            <a:path>
              <a:moveTo>
                <a:pt x="0" y="0"/>
              </a:moveTo>
              <a:lnTo>
                <a:pt x="624988"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533BD8-AD9E-416F-BFC5-9998BD53A508}">
      <dsp:nvSpPr>
        <dsp:cNvPr id="0" name=""/>
        <dsp:cNvSpPr/>
      </dsp:nvSpPr>
      <dsp:spPr>
        <a:xfrm>
          <a:off x="3424818" y="2712776"/>
          <a:ext cx="731703" cy="73170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ICRA</a:t>
          </a:r>
          <a:endParaRPr lang="en-IN" sz="1900" kern="1200" dirty="0"/>
        </a:p>
      </dsp:txBody>
      <dsp:txXfrm>
        <a:off x="3460537" y="2748495"/>
        <a:ext cx="660265" cy="660265"/>
      </dsp:txXfrm>
    </dsp:sp>
    <dsp:sp modelId="{71E20C57-6D46-4447-876B-1EA86DCD2DF2}">
      <dsp:nvSpPr>
        <dsp:cNvPr id="0" name=""/>
        <dsp:cNvSpPr/>
      </dsp:nvSpPr>
      <dsp:spPr>
        <a:xfrm rot="9000000">
          <a:off x="1208346" y="2711156"/>
          <a:ext cx="624988" cy="0"/>
        </a:xfrm>
        <a:custGeom>
          <a:avLst/>
          <a:gdLst/>
          <a:ahLst/>
          <a:cxnLst/>
          <a:rect l="0" t="0" r="0" b="0"/>
          <a:pathLst>
            <a:path>
              <a:moveTo>
                <a:pt x="0" y="0"/>
              </a:moveTo>
              <a:lnTo>
                <a:pt x="624988"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1B454-9EC4-4C14-8A52-B387E20984EF}">
      <dsp:nvSpPr>
        <dsp:cNvPr id="0" name=""/>
        <dsp:cNvSpPr/>
      </dsp:nvSpPr>
      <dsp:spPr>
        <a:xfrm>
          <a:off x="518508" y="2712776"/>
          <a:ext cx="731703" cy="73170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FITCH</a:t>
          </a:r>
          <a:endParaRPr lang="en-IN" sz="1600" kern="1200" dirty="0"/>
        </a:p>
      </dsp:txBody>
      <dsp:txXfrm>
        <a:off x="554227" y="2748495"/>
        <a:ext cx="660265" cy="660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C8FE4-015F-4DF2-9A73-65445A00C948}">
      <dsp:nvSpPr>
        <dsp:cNvPr id="0" name=""/>
        <dsp:cNvSpPr/>
      </dsp:nvSpPr>
      <dsp:spPr>
        <a:xfrm>
          <a:off x="1410395" y="1546295"/>
          <a:ext cx="1208910" cy="120891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Business Network</a:t>
          </a:r>
          <a:endParaRPr lang="en-IN" sz="2000" kern="1200" dirty="0"/>
        </a:p>
      </dsp:txBody>
      <dsp:txXfrm>
        <a:off x="1469409" y="1605309"/>
        <a:ext cx="1090882" cy="1090882"/>
      </dsp:txXfrm>
    </dsp:sp>
    <dsp:sp modelId="{BFE94C0A-7EA4-494E-B315-21680731DAF6}">
      <dsp:nvSpPr>
        <dsp:cNvPr id="0" name=""/>
        <dsp:cNvSpPr/>
      </dsp:nvSpPr>
      <dsp:spPr>
        <a:xfrm rot="16200000">
          <a:off x="1714810" y="1246255"/>
          <a:ext cx="600078" cy="0"/>
        </a:xfrm>
        <a:custGeom>
          <a:avLst/>
          <a:gdLst/>
          <a:ahLst/>
          <a:cxnLst/>
          <a:rect l="0" t="0" r="0" b="0"/>
          <a:pathLst>
            <a:path>
              <a:moveTo>
                <a:pt x="0" y="0"/>
              </a:moveTo>
              <a:lnTo>
                <a:pt x="600078"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92790A-6A1E-4517-B5F0-AE0739428E41}">
      <dsp:nvSpPr>
        <dsp:cNvPr id="0" name=""/>
        <dsp:cNvSpPr/>
      </dsp:nvSpPr>
      <dsp:spPr>
        <a:xfrm>
          <a:off x="1609865" y="136246"/>
          <a:ext cx="809969" cy="80996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t>Overall Industry</a:t>
          </a:r>
          <a:endParaRPr lang="en-IN" sz="1400" kern="1200" dirty="0"/>
        </a:p>
      </dsp:txBody>
      <dsp:txXfrm>
        <a:off x="1649404" y="175785"/>
        <a:ext cx="730891" cy="730891"/>
      </dsp:txXfrm>
    </dsp:sp>
    <dsp:sp modelId="{442BD10E-43D1-4761-AF20-5D3BD3FEFDF4}">
      <dsp:nvSpPr>
        <dsp:cNvPr id="0" name=""/>
        <dsp:cNvSpPr/>
      </dsp:nvSpPr>
      <dsp:spPr>
        <a:xfrm>
          <a:off x="2619305" y="2150749"/>
          <a:ext cx="600078" cy="0"/>
        </a:xfrm>
        <a:custGeom>
          <a:avLst/>
          <a:gdLst/>
          <a:ahLst/>
          <a:cxnLst/>
          <a:rect l="0" t="0" r="0" b="0"/>
          <a:pathLst>
            <a:path>
              <a:moveTo>
                <a:pt x="0" y="0"/>
              </a:moveTo>
              <a:lnTo>
                <a:pt x="600078"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ADF0AD-7DD8-484E-B07D-5C37B58B9DB7}">
      <dsp:nvSpPr>
        <dsp:cNvPr id="0" name=""/>
        <dsp:cNvSpPr/>
      </dsp:nvSpPr>
      <dsp:spPr>
        <a:xfrm>
          <a:off x="3219383" y="1745765"/>
          <a:ext cx="809969" cy="80996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dirty="0" smtClean="0"/>
            <a:t>Supplier</a:t>
          </a:r>
          <a:endParaRPr lang="en-IN" sz="1500" kern="1200" dirty="0"/>
        </a:p>
      </dsp:txBody>
      <dsp:txXfrm>
        <a:off x="3258922" y="1785304"/>
        <a:ext cx="730891" cy="730891"/>
      </dsp:txXfrm>
    </dsp:sp>
    <dsp:sp modelId="{0B4F3B91-5FD4-482A-90A5-24616B336970}">
      <dsp:nvSpPr>
        <dsp:cNvPr id="0" name=""/>
        <dsp:cNvSpPr/>
      </dsp:nvSpPr>
      <dsp:spPr>
        <a:xfrm rot="5400000">
          <a:off x="1714810" y="3055244"/>
          <a:ext cx="600078" cy="0"/>
        </a:xfrm>
        <a:custGeom>
          <a:avLst/>
          <a:gdLst/>
          <a:ahLst/>
          <a:cxnLst/>
          <a:rect l="0" t="0" r="0" b="0"/>
          <a:pathLst>
            <a:path>
              <a:moveTo>
                <a:pt x="0" y="0"/>
              </a:moveTo>
              <a:lnTo>
                <a:pt x="600078"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533BD8-AD9E-416F-BFC5-9998BD53A508}">
      <dsp:nvSpPr>
        <dsp:cNvPr id="0" name=""/>
        <dsp:cNvSpPr/>
      </dsp:nvSpPr>
      <dsp:spPr>
        <a:xfrm>
          <a:off x="1609865" y="3355283"/>
          <a:ext cx="809969" cy="80996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444500">
            <a:lnSpc>
              <a:spcPct val="90000"/>
            </a:lnSpc>
            <a:spcBef>
              <a:spcPct val="0"/>
            </a:spcBef>
            <a:spcAft>
              <a:spcPct val="35000"/>
            </a:spcAft>
          </a:pPr>
          <a:r>
            <a:rPr lang="en-US" sz="1000" kern="1200" dirty="0" smtClean="0"/>
            <a:t>Competitor</a:t>
          </a:r>
          <a:endParaRPr lang="en-IN" sz="1000" kern="1200" dirty="0"/>
        </a:p>
      </dsp:txBody>
      <dsp:txXfrm>
        <a:off x="1649404" y="3394822"/>
        <a:ext cx="730891" cy="730891"/>
      </dsp:txXfrm>
    </dsp:sp>
    <dsp:sp modelId="{71E20C57-6D46-4447-876B-1EA86DCD2DF2}">
      <dsp:nvSpPr>
        <dsp:cNvPr id="0" name=""/>
        <dsp:cNvSpPr/>
      </dsp:nvSpPr>
      <dsp:spPr>
        <a:xfrm rot="10800000">
          <a:off x="810316" y="2150750"/>
          <a:ext cx="600078" cy="0"/>
        </a:xfrm>
        <a:custGeom>
          <a:avLst/>
          <a:gdLst/>
          <a:ahLst/>
          <a:cxnLst/>
          <a:rect l="0" t="0" r="0" b="0"/>
          <a:pathLst>
            <a:path>
              <a:moveTo>
                <a:pt x="0" y="0"/>
              </a:moveTo>
              <a:lnTo>
                <a:pt x="600078"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1B454-9EC4-4C14-8A52-B387E20984EF}">
      <dsp:nvSpPr>
        <dsp:cNvPr id="0" name=""/>
        <dsp:cNvSpPr/>
      </dsp:nvSpPr>
      <dsp:spPr>
        <a:xfrm>
          <a:off x="346" y="1745765"/>
          <a:ext cx="809969" cy="80996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Buyer</a:t>
          </a:r>
          <a:endParaRPr lang="en-IN" sz="2000" kern="1200" dirty="0"/>
        </a:p>
      </dsp:txBody>
      <dsp:txXfrm>
        <a:off x="39885" y="1785304"/>
        <a:ext cx="730891" cy="730891"/>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4572000"/>
            <a:ext cx="10993549" cy="895244"/>
          </a:xfrm>
        </p:spPr>
        <p:txBody>
          <a:bodyPr>
            <a:noAutofit/>
          </a:bodyPr>
          <a:lstStyle/>
          <a:p>
            <a:r>
              <a:rPr lang="en-US" sz="4400" dirty="0" smtClean="0">
                <a:solidFill>
                  <a:schemeClr val="bg1"/>
                </a:solidFill>
              </a:rPr>
              <a:t>Predicting corporate loan default</a:t>
            </a:r>
            <a:endParaRPr lang="en-US" sz="4400" dirty="0">
              <a:solidFill>
                <a:schemeClr val="bg1"/>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923318"/>
          </a:xfrm>
        </p:spPr>
        <p:txBody>
          <a:bodyPr>
            <a:normAutofit/>
          </a:bodyPr>
          <a:lstStyle/>
          <a:p>
            <a:r>
              <a:rPr lang="en-US" dirty="0" smtClean="0">
                <a:solidFill>
                  <a:srgbClr val="7CEBFF"/>
                </a:solidFill>
              </a:rPr>
              <a:t>AKSHAR SHARMA, HARSHIT SINGH, Simran jain</a:t>
            </a:r>
          </a:p>
          <a:p>
            <a:endParaRPr lang="en-US" dirty="0">
              <a:solidFill>
                <a:srgbClr val="7CEBFF"/>
              </a:solidFill>
            </a:endParaRPr>
          </a:p>
        </p:txBody>
      </p:sp>
      <p:pic>
        <p:nvPicPr>
          <p:cNvPr id="5" name="Picture 4"/>
          <p:cNvPicPr>
            <a:picLocks noChangeAspect="1"/>
          </p:cNvPicPr>
          <p:nvPr/>
        </p:nvPicPr>
        <p:blipFill rotWithShape="1">
          <a:blip r:embed="rId2"/>
          <a:srcRect l="6118" t="34352" r="46272" b="30545"/>
          <a:stretch/>
        </p:blipFill>
        <p:spPr>
          <a:xfrm>
            <a:off x="446534" y="1526523"/>
            <a:ext cx="6194738" cy="2434108"/>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Company’s business network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6118968"/>
              </p:ext>
            </p:extLst>
          </p:nvPr>
        </p:nvGraphicFramePr>
        <p:xfrm>
          <a:off x="717452" y="2039815"/>
          <a:ext cx="4029700" cy="430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102413" y="2366541"/>
            <a:ext cx="6645498" cy="4090351"/>
          </a:xfrm>
          <a:prstGeom prst="rect">
            <a:avLst/>
          </a:prstGeom>
          <a:noFill/>
        </p:spPr>
        <p:txBody>
          <a:bodyPr wrap="square" rtlCol="0">
            <a:spAutoFit/>
          </a:bodyPr>
          <a:lstStyle/>
          <a:p>
            <a:pPr marL="306000" indent="-306000" algn="just">
              <a:spcBef>
                <a:spcPct val="20000"/>
              </a:spcBef>
              <a:spcAft>
                <a:spcPts val="600"/>
              </a:spcAft>
              <a:buClr>
                <a:srgbClr val="4590B8"/>
              </a:buClr>
              <a:buSzPct val="92000"/>
              <a:buFont typeface="Wingdings 2" panose="05020102010507070707" pitchFamily="18" charset="2"/>
              <a:buChar char=""/>
            </a:pPr>
            <a:r>
              <a:rPr lang="en-US" dirty="0" smtClean="0">
                <a:solidFill>
                  <a:srgbClr val="3D3D3D"/>
                </a:solidFill>
              </a:rPr>
              <a:t>To </a:t>
            </a:r>
            <a:r>
              <a:rPr lang="en-US" dirty="0">
                <a:solidFill>
                  <a:srgbClr val="3D3D3D"/>
                </a:solidFill>
              </a:rPr>
              <a:t>analyse a company’s business network, there exists a need to analyse the various stakeholders of the company which includes suppliers, client/buyers, competitors and the industry in which it resides. </a:t>
            </a:r>
          </a:p>
          <a:p>
            <a:pPr marL="306000" indent="-306000" algn="just">
              <a:spcBef>
                <a:spcPct val="20000"/>
              </a:spcBef>
              <a:spcAft>
                <a:spcPts val="600"/>
              </a:spcAft>
              <a:buClr>
                <a:srgbClr val="4590B8"/>
              </a:buClr>
              <a:buSzPct val="92000"/>
              <a:buFont typeface="Wingdings 2" panose="05020102010507070707" pitchFamily="18" charset="2"/>
              <a:buChar char=""/>
            </a:pPr>
            <a:r>
              <a:rPr lang="en-US" dirty="0">
                <a:solidFill>
                  <a:srgbClr val="3D3D3D"/>
                </a:solidFill>
              </a:rPr>
              <a:t>The idea is to not just look for the previously defined indicators but also analyse the company’s network as an anomaly in one stakeholder will leave a trail/ impact on its others stakeholders or financial records thereby creating a network effect throughout the company records. </a:t>
            </a:r>
          </a:p>
          <a:p>
            <a:pPr marL="306000" indent="-306000" algn="just">
              <a:spcBef>
                <a:spcPct val="20000"/>
              </a:spcBef>
              <a:spcAft>
                <a:spcPts val="600"/>
              </a:spcAft>
              <a:buClr>
                <a:srgbClr val="4590B8"/>
              </a:buClr>
              <a:buSzPct val="92000"/>
              <a:buFont typeface="Wingdings 2" panose="05020102010507070707" pitchFamily="18" charset="2"/>
              <a:buChar char=""/>
            </a:pPr>
            <a:r>
              <a:rPr lang="en-US" dirty="0">
                <a:solidFill>
                  <a:srgbClr val="3D3D3D"/>
                </a:solidFill>
              </a:rPr>
              <a:t>This network effect can help us identify huge transaction anomalies and can raise </a:t>
            </a:r>
            <a:r>
              <a:rPr lang="en-US" dirty="0" smtClean="0">
                <a:solidFill>
                  <a:srgbClr val="3D3D3D"/>
                </a:solidFill>
              </a:rPr>
              <a:t>alarm </a:t>
            </a:r>
            <a:r>
              <a:rPr lang="en-US" dirty="0">
                <a:solidFill>
                  <a:srgbClr val="3D3D3D"/>
                </a:solidFill>
              </a:rPr>
              <a:t>for defaults that happen within the company regularly. </a:t>
            </a:r>
          </a:p>
          <a:p>
            <a:pPr marL="306000" indent="-306000" algn="just">
              <a:spcBef>
                <a:spcPct val="20000"/>
              </a:spcBef>
              <a:spcAft>
                <a:spcPts val="600"/>
              </a:spcAft>
              <a:buClr>
                <a:srgbClr val="4590B8"/>
              </a:buClr>
              <a:buSzPct val="92000"/>
              <a:buFont typeface="Wingdings 2" panose="05020102010507070707" pitchFamily="18" charset="2"/>
              <a:buChar char=""/>
            </a:pPr>
            <a:endParaRPr lang="en-IN" dirty="0">
              <a:solidFill>
                <a:srgbClr val="3D3D3D"/>
              </a:solidFill>
            </a:endParaRPr>
          </a:p>
        </p:txBody>
      </p:sp>
    </p:spTree>
    <p:extLst>
      <p:ext uri="{BB962C8B-B14F-4D97-AF65-F5344CB8AC3E}">
        <p14:creationId xmlns:p14="http://schemas.microsoft.com/office/powerpoint/2010/main" val="3153998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2862859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044" y="2056709"/>
            <a:ext cx="6982633" cy="4449598"/>
          </a:xfrm>
          <a:prstGeom prst="rect">
            <a:avLst/>
          </a:prstGeom>
        </p:spPr>
      </p:pic>
    </p:spTree>
    <p:extLst>
      <p:ext uri="{BB962C8B-B14F-4D97-AF65-F5344CB8AC3E}">
        <p14:creationId xmlns:p14="http://schemas.microsoft.com/office/powerpoint/2010/main" val="3444571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1483903"/>
              </p:ext>
            </p:extLst>
          </p:nvPr>
        </p:nvGraphicFramePr>
        <p:xfrm>
          <a:off x="399246" y="2222696"/>
          <a:ext cx="4675031" cy="3823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074277" y="2099256"/>
            <a:ext cx="6645498" cy="4588949"/>
          </a:xfrm>
          <a:prstGeom prst="rect">
            <a:avLst/>
          </a:prstGeom>
          <a:noFill/>
        </p:spPr>
        <p:txBody>
          <a:bodyPr wrap="square" rtlCol="0">
            <a:spAutoFit/>
          </a:bodyPr>
          <a:lstStyle/>
          <a:p>
            <a:pPr lvl="0" algn="just">
              <a:spcBef>
                <a:spcPct val="20000"/>
              </a:spcBef>
              <a:spcAft>
                <a:spcPts val="600"/>
              </a:spcAft>
              <a:buClr>
                <a:srgbClr val="4590B8"/>
              </a:buClr>
              <a:buSzPct val="92000"/>
            </a:pPr>
            <a:r>
              <a:rPr lang="en-US" dirty="0" smtClean="0">
                <a:solidFill>
                  <a:srgbClr val="3D3D3D"/>
                </a:solidFill>
              </a:rPr>
              <a:t>The </a:t>
            </a:r>
            <a:r>
              <a:rPr lang="en-US" dirty="0">
                <a:solidFill>
                  <a:srgbClr val="3D3D3D"/>
                </a:solidFill>
              </a:rPr>
              <a:t>use of </a:t>
            </a:r>
            <a:r>
              <a:rPr lang="en-US" dirty="0" smtClean="0">
                <a:solidFill>
                  <a:srgbClr val="3D3D3D"/>
                </a:solidFill>
              </a:rPr>
              <a:t>Natural Language Processing (NLP), </a:t>
            </a:r>
            <a:r>
              <a:rPr lang="en-US" dirty="0">
                <a:solidFill>
                  <a:srgbClr val="3D3D3D"/>
                </a:solidFill>
              </a:rPr>
              <a:t>text </a:t>
            </a:r>
            <a:r>
              <a:rPr lang="en-US" dirty="0" smtClean="0">
                <a:solidFill>
                  <a:srgbClr val="3D3D3D"/>
                </a:solidFill>
              </a:rPr>
              <a:t>analysis, and computational linguistics to </a:t>
            </a:r>
            <a:r>
              <a:rPr lang="en-US" dirty="0">
                <a:solidFill>
                  <a:srgbClr val="3D3D3D"/>
                </a:solidFill>
              </a:rPr>
              <a:t>systematically identify, extract, quantify, and study affective states and subjective information. </a:t>
            </a:r>
            <a:endParaRPr lang="en-US" dirty="0" smtClean="0">
              <a:solidFill>
                <a:srgbClr val="3D3D3D"/>
              </a:solidFill>
            </a:endParaRPr>
          </a:p>
          <a:p>
            <a:pPr lvl="0" algn="just">
              <a:spcBef>
                <a:spcPct val="20000"/>
              </a:spcBef>
              <a:spcAft>
                <a:spcPts val="600"/>
              </a:spcAft>
              <a:buClr>
                <a:srgbClr val="4590B8"/>
              </a:buClr>
              <a:buSzPct val="92000"/>
            </a:pPr>
            <a:endParaRPr lang="en-US" dirty="0">
              <a:solidFill>
                <a:srgbClr val="3D3D3D"/>
              </a:solidFill>
            </a:endParaRPr>
          </a:p>
          <a:p>
            <a:pPr marL="306000" lvl="0" indent="-306000" algn="just">
              <a:spcBef>
                <a:spcPct val="20000"/>
              </a:spcBef>
              <a:spcAft>
                <a:spcPts val="600"/>
              </a:spcAft>
              <a:buClr>
                <a:srgbClr val="4590B8"/>
              </a:buClr>
              <a:buSzPct val="92000"/>
              <a:buFont typeface="Wingdings 2" panose="05020102010507070707" pitchFamily="18" charset="2"/>
              <a:buChar char=""/>
            </a:pPr>
            <a:r>
              <a:rPr lang="en-US" dirty="0" smtClean="0">
                <a:solidFill>
                  <a:srgbClr val="3D3D3D"/>
                </a:solidFill>
              </a:rPr>
              <a:t>Purpose :  Social media can be one of the fastest source of news, and activities that are taking place at a particular location, or pertaining to particular </a:t>
            </a:r>
            <a:r>
              <a:rPr lang="en-US" dirty="0" err="1" smtClean="0">
                <a:solidFill>
                  <a:srgbClr val="3D3D3D"/>
                </a:solidFill>
              </a:rPr>
              <a:t>organisation</a:t>
            </a:r>
            <a:r>
              <a:rPr lang="en-US" dirty="0" smtClean="0">
                <a:solidFill>
                  <a:srgbClr val="3D3D3D"/>
                </a:solidFill>
              </a:rPr>
              <a:t>. </a:t>
            </a:r>
            <a:r>
              <a:rPr lang="en-US" dirty="0" err="1" smtClean="0">
                <a:solidFill>
                  <a:srgbClr val="3D3D3D"/>
                </a:solidFill>
              </a:rPr>
              <a:t>Analysing</a:t>
            </a:r>
            <a:r>
              <a:rPr lang="en-US" dirty="0" smtClean="0">
                <a:solidFill>
                  <a:srgbClr val="3D3D3D"/>
                </a:solidFill>
              </a:rPr>
              <a:t> the social media and credible sources of news can reveal great insights about a company’s perception by the people, and the peoples’ reaction to any current happening related to the company, thus proving itself to be a great source to predict corporate loan default. Such an event, or even feelers about the event will trigger widespread opinion shift in the media, which can be a key indicator in predicting a possible default.</a:t>
            </a:r>
            <a:endParaRPr lang="en-US" dirty="0">
              <a:solidFill>
                <a:srgbClr val="3D3D3D"/>
              </a:solidFill>
            </a:endParaRPr>
          </a:p>
          <a:p>
            <a:pPr algn="just"/>
            <a:endParaRPr lang="en-IN" dirty="0"/>
          </a:p>
        </p:txBody>
      </p:sp>
    </p:spTree>
    <p:extLst>
      <p:ext uri="{BB962C8B-B14F-4D97-AF65-F5344CB8AC3E}">
        <p14:creationId xmlns:p14="http://schemas.microsoft.com/office/powerpoint/2010/main" val="374735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 – social media </a:t>
            </a:r>
            <a:endParaRPr lang="en-IN" dirty="0"/>
          </a:p>
        </p:txBody>
      </p:sp>
      <p:sp>
        <p:nvSpPr>
          <p:cNvPr id="3" name="Content Placeholder 2"/>
          <p:cNvSpPr>
            <a:spLocks noGrp="1"/>
          </p:cNvSpPr>
          <p:nvPr>
            <p:ph idx="1"/>
          </p:nvPr>
        </p:nvSpPr>
        <p:spPr>
          <a:xfrm>
            <a:off x="581192" y="2236767"/>
            <a:ext cx="11029615" cy="3678303"/>
          </a:xfrm>
        </p:spPr>
        <p:txBody>
          <a:bodyPr>
            <a:noAutofit/>
          </a:bodyPr>
          <a:lstStyle/>
          <a:p>
            <a:r>
              <a:rPr lang="en-US" sz="2000" dirty="0" smtClean="0"/>
              <a:t>Methodology</a:t>
            </a:r>
          </a:p>
          <a:p>
            <a:pPr lvl="1"/>
            <a:r>
              <a:rPr lang="en-US" sz="1800" dirty="0" smtClean="0"/>
              <a:t>Scrape the social media data from sites like Twitter, from the desired company’s account, hashtags, and people’s interaction with them.</a:t>
            </a:r>
          </a:p>
          <a:p>
            <a:pPr lvl="1"/>
            <a:r>
              <a:rPr lang="en-US" sz="1800" dirty="0" smtClean="0"/>
              <a:t>Refine search by using keywords like </a:t>
            </a:r>
            <a:r>
              <a:rPr lang="en-US" sz="1800" i="1" dirty="0" smtClean="0"/>
              <a:t>Loan, Default, Scam, </a:t>
            </a:r>
            <a:r>
              <a:rPr lang="en-US" sz="1800" dirty="0" smtClean="0"/>
              <a:t>etc.</a:t>
            </a:r>
          </a:p>
          <a:p>
            <a:pPr lvl="1"/>
            <a:r>
              <a:rPr lang="en-US" sz="1800" dirty="0" smtClean="0"/>
              <a:t>Clear all the HTML and text that is not required, keeping only the news content for analysis.</a:t>
            </a:r>
          </a:p>
          <a:p>
            <a:pPr lvl="1"/>
            <a:r>
              <a:rPr lang="en-US" sz="1800" dirty="0" smtClean="0"/>
              <a:t>Apply </a:t>
            </a:r>
            <a:r>
              <a:rPr lang="en-US" sz="1800" i="1" dirty="0" err="1" smtClean="0"/>
              <a:t>SentimentIntensityAnalyzer</a:t>
            </a:r>
            <a:r>
              <a:rPr lang="en-US" sz="1800" i="1" dirty="0" smtClean="0"/>
              <a:t> </a:t>
            </a:r>
            <a:r>
              <a:rPr lang="en-US" sz="1800" dirty="0" smtClean="0"/>
              <a:t>from </a:t>
            </a:r>
            <a:r>
              <a:rPr lang="en-US" sz="1800" i="1" dirty="0" smtClean="0"/>
              <a:t>NLTK’s </a:t>
            </a:r>
            <a:r>
              <a:rPr lang="en-US" sz="1800" i="1" dirty="0" err="1" smtClean="0"/>
              <a:t>sentiment.vader</a:t>
            </a:r>
            <a:r>
              <a:rPr lang="en-US" sz="1800" i="1" dirty="0" smtClean="0"/>
              <a:t>, </a:t>
            </a:r>
            <a:r>
              <a:rPr lang="en-US" sz="1800" dirty="0" smtClean="0"/>
              <a:t>to obtain sentiment scores of social media posts.</a:t>
            </a:r>
          </a:p>
          <a:p>
            <a:pPr lvl="1"/>
            <a:r>
              <a:rPr lang="en-US" sz="1800" dirty="0" smtClean="0"/>
              <a:t>Analyse the posts’ sentiment score : intensity and polarity, and look for a change in overall opinion over time. </a:t>
            </a:r>
            <a:endParaRPr lang="en-US" sz="1800" dirty="0"/>
          </a:p>
          <a:p>
            <a:pPr lvl="1"/>
            <a:r>
              <a:rPr lang="en-US" sz="1800" dirty="0" smtClean="0"/>
              <a:t>A high negative polarity score, that starts to continue overtime, could be a possible indicator.</a:t>
            </a:r>
          </a:p>
          <a:p>
            <a:r>
              <a:rPr lang="en-US" sz="2000" dirty="0" smtClean="0"/>
              <a:t>Language of choice : Python 3.0</a:t>
            </a:r>
          </a:p>
          <a:p>
            <a:r>
              <a:rPr lang="en-US" sz="2000" dirty="0" smtClean="0"/>
              <a:t>Libraries : NLTK, </a:t>
            </a:r>
            <a:r>
              <a:rPr lang="en-US" sz="2000" dirty="0" err="1" smtClean="0"/>
              <a:t>BeautifulSoup</a:t>
            </a:r>
            <a:endParaRPr lang="en-US" sz="2000" dirty="0" smtClean="0"/>
          </a:p>
        </p:txBody>
      </p:sp>
    </p:spTree>
    <p:extLst>
      <p:ext uri="{BB962C8B-B14F-4D97-AF65-F5344CB8AC3E}">
        <p14:creationId xmlns:p14="http://schemas.microsoft.com/office/powerpoint/2010/main" val="2229269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 – News articles</a:t>
            </a:r>
            <a:endParaRPr lang="en-IN" dirty="0"/>
          </a:p>
        </p:txBody>
      </p:sp>
      <p:sp>
        <p:nvSpPr>
          <p:cNvPr id="3" name="Content Placeholder 2"/>
          <p:cNvSpPr>
            <a:spLocks noGrp="1"/>
          </p:cNvSpPr>
          <p:nvPr>
            <p:ph idx="1"/>
          </p:nvPr>
        </p:nvSpPr>
        <p:spPr/>
        <p:txBody>
          <a:bodyPr>
            <a:noAutofit/>
          </a:bodyPr>
          <a:lstStyle/>
          <a:p>
            <a:r>
              <a:rPr lang="en-US" sz="2000" dirty="0" smtClean="0"/>
              <a:t>Methodology</a:t>
            </a:r>
          </a:p>
          <a:p>
            <a:pPr lvl="1"/>
            <a:r>
              <a:rPr lang="en-US" sz="1800" dirty="0" smtClean="0"/>
              <a:t>Scrape the corporate news articles from sites like </a:t>
            </a:r>
            <a:r>
              <a:rPr lang="en-US" sz="1800" i="1" dirty="0" err="1" smtClean="0"/>
              <a:t>BusinessTimes</a:t>
            </a:r>
            <a:r>
              <a:rPr lang="en-US" sz="1800" i="1" dirty="0" smtClean="0"/>
              <a:t>, </a:t>
            </a:r>
            <a:r>
              <a:rPr lang="en-US" sz="1800" dirty="0" smtClean="0"/>
              <a:t>etc. for the desired company.</a:t>
            </a:r>
          </a:p>
          <a:p>
            <a:pPr lvl="1"/>
            <a:r>
              <a:rPr lang="en-US" sz="1800" dirty="0" smtClean="0"/>
              <a:t>Refine search by using keywords like </a:t>
            </a:r>
            <a:r>
              <a:rPr lang="en-US" sz="1800" i="1" dirty="0" smtClean="0"/>
              <a:t>Loan, Default, Scam, </a:t>
            </a:r>
            <a:r>
              <a:rPr lang="en-US" sz="1800" dirty="0" smtClean="0"/>
              <a:t>etc.</a:t>
            </a:r>
          </a:p>
          <a:p>
            <a:pPr lvl="1"/>
            <a:r>
              <a:rPr lang="en-US" sz="1800" dirty="0" smtClean="0"/>
              <a:t>Clear all the HTML and text that is not required, keeping only the news content for analysis.</a:t>
            </a:r>
          </a:p>
          <a:p>
            <a:pPr lvl="1"/>
            <a:r>
              <a:rPr lang="en-US" sz="1800" dirty="0" smtClean="0"/>
              <a:t>Apply </a:t>
            </a:r>
            <a:r>
              <a:rPr lang="en-US" sz="1800" i="1" dirty="0" err="1" smtClean="0"/>
              <a:t>SentimentIntensityAnalyzer</a:t>
            </a:r>
            <a:r>
              <a:rPr lang="en-US" sz="1800" i="1" dirty="0" smtClean="0"/>
              <a:t> </a:t>
            </a:r>
            <a:r>
              <a:rPr lang="en-US" sz="1800" dirty="0" smtClean="0"/>
              <a:t>from </a:t>
            </a:r>
            <a:r>
              <a:rPr lang="en-US" sz="1800" i="1" dirty="0" smtClean="0"/>
              <a:t>NLTK’s </a:t>
            </a:r>
            <a:r>
              <a:rPr lang="en-US" sz="1800" i="1" dirty="0" err="1" smtClean="0"/>
              <a:t>sentiment.vader</a:t>
            </a:r>
            <a:r>
              <a:rPr lang="en-US" sz="1800" i="1" dirty="0" smtClean="0"/>
              <a:t>, </a:t>
            </a:r>
            <a:r>
              <a:rPr lang="en-US" sz="1800" dirty="0" smtClean="0"/>
              <a:t>to obtain sentiment scores of social media posts.</a:t>
            </a:r>
          </a:p>
          <a:p>
            <a:pPr lvl="1"/>
            <a:r>
              <a:rPr lang="en-US" sz="1800" dirty="0" smtClean="0"/>
              <a:t>Analyse the posts’ sentiment score : intensity and polarity, and look for a change in overall opinion over time. </a:t>
            </a:r>
            <a:endParaRPr lang="en-US" sz="1800" dirty="0"/>
          </a:p>
          <a:p>
            <a:pPr lvl="1"/>
            <a:r>
              <a:rPr lang="en-US" sz="1800" dirty="0" smtClean="0"/>
              <a:t>A high negative polarity score, that starts to continue overtime, could be a possible indicator.</a:t>
            </a:r>
          </a:p>
          <a:p>
            <a:r>
              <a:rPr lang="en-US" sz="2000" dirty="0" smtClean="0"/>
              <a:t>Language of choice : Python 3.0</a:t>
            </a:r>
          </a:p>
          <a:p>
            <a:r>
              <a:rPr lang="en-US" sz="2000" dirty="0" smtClean="0"/>
              <a:t>Libraries : NLTK, </a:t>
            </a:r>
            <a:r>
              <a:rPr lang="en-US" sz="2000" dirty="0" err="1" smtClean="0"/>
              <a:t>BeautifulSoup</a:t>
            </a:r>
            <a:endParaRPr lang="en-US" sz="2000" dirty="0" smtClean="0"/>
          </a:p>
        </p:txBody>
      </p:sp>
    </p:spTree>
    <p:extLst>
      <p:ext uri="{BB962C8B-B14F-4D97-AF65-F5344CB8AC3E}">
        <p14:creationId xmlns:p14="http://schemas.microsoft.com/office/powerpoint/2010/main" val="3235871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 – News articles (Contd.)</a:t>
            </a:r>
            <a:endParaRPr lang="en-IN" dirty="0"/>
          </a:p>
        </p:txBody>
      </p:sp>
      <p:pic>
        <p:nvPicPr>
          <p:cNvPr id="4" name="Content Placeholder 3"/>
          <p:cNvPicPr>
            <a:picLocks noGrp="1" noChangeAspect="1"/>
          </p:cNvPicPr>
          <p:nvPr>
            <p:ph idx="1"/>
          </p:nvPr>
        </p:nvPicPr>
        <p:blipFill rotWithShape="1">
          <a:blip r:embed="rId2"/>
          <a:srcRect l="52923" t="69549" r="26737" b="13994"/>
          <a:stretch/>
        </p:blipFill>
        <p:spPr>
          <a:xfrm>
            <a:off x="468650" y="2165831"/>
            <a:ext cx="4211394" cy="1815921"/>
          </a:xfrm>
          <a:prstGeom prst="rect">
            <a:avLst/>
          </a:prstGeom>
        </p:spPr>
      </p:pic>
      <p:graphicFrame>
        <p:nvGraphicFramePr>
          <p:cNvPr id="8" name="Chart 7"/>
          <p:cNvGraphicFramePr/>
          <p:nvPr>
            <p:extLst>
              <p:ext uri="{D42A27DB-BD31-4B8C-83A1-F6EECF244321}">
                <p14:modId xmlns:p14="http://schemas.microsoft.com/office/powerpoint/2010/main" val="3380119943"/>
              </p:ext>
            </p:extLst>
          </p:nvPr>
        </p:nvGraphicFramePr>
        <p:xfrm>
          <a:off x="360610" y="4018208"/>
          <a:ext cx="4731896" cy="253713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5148775" y="2433711"/>
            <a:ext cx="6597748" cy="3416320"/>
          </a:xfrm>
          <a:prstGeom prst="rect">
            <a:avLst/>
          </a:prstGeom>
          <a:noFill/>
        </p:spPr>
        <p:txBody>
          <a:bodyPr wrap="square" rtlCol="0">
            <a:spAutoFit/>
          </a:bodyPr>
          <a:lstStyle/>
          <a:p>
            <a:pPr algn="just"/>
            <a:r>
              <a:rPr lang="en-US" dirty="0" smtClean="0"/>
              <a:t>Adjoining figure is a sample output when searching for articles related to Vijay </a:t>
            </a:r>
            <a:r>
              <a:rPr lang="en-US" dirty="0" err="1" smtClean="0"/>
              <a:t>Mallya’s</a:t>
            </a:r>
            <a:r>
              <a:rPr lang="en-US" dirty="0" smtClean="0"/>
              <a:t> Kingfisher, which has defaulted on corporate loans. Such sentiment scores can be </a:t>
            </a:r>
            <a:r>
              <a:rPr lang="en-US" dirty="0" err="1" smtClean="0"/>
              <a:t>analysed</a:t>
            </a:r>
            <a:r>
              <a:rPr lang="en-US" dirty="0" smtClean="0"/>
              <a:t> as with respect to time to see a drastic shift in a company’s perception and the news surrounding it. </a:t>
            </a:r>
          </a:p>
          <a:p>
            <a:pPr algn="just"/>
            <a:endParaRPr lang="en-US" dirty="0"/>
          </a:p>
          <a:p>
            <a:pPr algn="just"/>
            <a:r>
              <a:rPr lang="en-US" dirty="0" smtClean="0"/>
              <a:t>We also propose to carry the before mentioned methodology on articles written in vernacular languages like Hindi, Marathi, etc. Doing so can bring less popular news into the picture, and can thus widen the scope of data under consideration.  This can be accomplished using </a:t>
            </a:r>
            <a:r>
              <a:rPr lang="en-US" i="1" dirty="0" smtClean="0"/>
              <a:t>IIT Bombay’s ‘Hindi </a:t>
            </a:r>
            <a:r>
              <a:rPr lang="en-US" i="1" dirty="0" err="1" smtClean="0"/>
              <a:t>WordWeb</a:t>
            </a:r>
            <a:r>
              <a:rPr lang="en-US" i="1" dirty="0" smtClean="0"/>
              <a:t>’, </a:t>
            </a:r>
            <a:r>
              <a:rPr lang="en-US" dirty="0" smtClean="0"/>
              <a:t>along with </a:t>
            </a:r>
            <a:r>
              <a:rPr lang="en-US" i="1" dirty="0" smtClean="0"/>
              <a:t>IIIT Hyderabad’s ‘Hindi Dependency Trees’</a:t>
            </a:r>
            <a:r>
              <a:rPr lang="en-US" dirty="0" smtClean="0"/>
              <a:t> via NLTK library support in Python.</a:t>
            </a:r>
            <a:endParaRPr lang="en-US" i="1" dirty="0" smtClean="0"/>
          </a:p>
        </p:txBody>
      </p:sp>
    </p:spTree>
    <p:extLst>
      <p:ext uri="{BB962C8B-B14F-4D97-AF65-F5344CB8AC3E}">
        <p14:creationId xmlns:p14="http://schemas.microsoft.com/office/powerpoint/2010/main" val="254259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 – stock market</a:t>
            </a:r>
            <a:endParaRPr lang="en-IN" dirty="0"/>
          </a:p>
        </p:txBody>
      </p:sp>
      <p:sp>
        <p:nvSpPr>
          <p:cNvPr id="3" name="Content Placeholder 2"/>
          <p:cNvSpPr>
            <a:spLocks noGrp="1"/>
          </p:cNvSpPr>
          <p:nvPr>
            <p:ph idx="1"/>
          </p:nvPr>
        </p:nvSpPr>
        <p:spPr>
          <a:xfrm>
            <a:off x="426448" y="1578268"/>
            <a:ext cx="6734007" cy="5279732"/>
          </a:xfrm>
        </p:spPr>
        <p:txBody>
          <a:bodyPr>
            <a:normAutofit/>
          </a:bodyPr>
          <a:lstStyle/>
          <a:p>
            <a:pPr algn="just"/>
            <a:r>
              <a:rPr lang="en-US" dirty="0" smtClean="0"/>
              <a:t>Idea : it is believed that stock market investments are widely driven by people’s opinion and sentiment about a company. Since investments are subject to market risks and uncertainties, people usually think twice before investing, and only do so, when they’re confident of recovering the money they spent, along with desired returns. Keeping this in mind, the overall sentiment in the stock market about a company, whether to invest in its shares, or sell it, can possibly reveal signals about the company’s fate. If people sense a potential misconduct on the part of the company, which can eventually lead to a downfall in the company’s share, they would refrain from any stock activity related to that company. This can be a part of our overall model to predict loan default as a validator for </a:t>
            </a:r>
            <a:r>
              <a:rPr lang="en-US" dirty="0" err="1" smtClean="0"/>
              <a:t>for</a:t>
            </a:r>
            <a:r>
              <a:rPr lang="en-US" dirty="0"/>
              <a:t> </a:t>
            </a:r>
            <a:r>
              <a:rPr lang="en-US" dirty="0" smtClean="0"/>
              <a:t>the other variables. However we can’t use it as a powerful predictor, as stock markets fluctuate for a variety of reasons, and not only due to financial misconduct.</a:t>
            </a:r>
          </a:p>
        </p:txBody>
      </p:sp>
      <p:pic>
        <p:nvPicPr>
          <p:cNvPr id="2052" name="Picture 4" descr="Image result for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351" y="4559121"/>
            <a:ext cx="3828561" cy="19401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tock mar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1351" y="2233750"/>
            <a:ext cx="3828561" cy="198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647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17750"/>
            <a:ext cx="11029616" cy="1013800"/>
          </a:xfrm>
        </p:spPr>
        <p:txBody>
          <a:bodyPr/>
          <a:lstStyle/>
          <a:p>
            <a:r>
              <a:rPr lang="en-US" dirty="0" smtClean="0"/>
              <a:t>Rating agencies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5300044"/>
              </p:ext>
            </p:extLst>
          </p:nvPr>
        </p:nvGraphicFramePr>
        <p:xfrm>
          <a:off x="283137" y="2475914"/>
          <a:ext cx="4675031" cy="364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074277" y="1986713"/>
            <a:ext cx="6645498" cy="5210657"/>
          </a:xfrm>
          <a:prstGeom prst="rect">
            <a:avLst/>
          </a:prstGeom>
          <a:noFill/>
        </p:spPr>
        <p:txBody>
          <a:bodyPr wrap="square" rtlCol="0">
            <a:spAutoFit/>
          </a:bodyPr>
          <a:lstStyle/>
          <a:p>
            <a:pPr algn="just"/>
            <a:r>
              <a:rPr lang="en-US" sz="1600" dirty="0" smtClean="0"/>
              <a:t>There </a:t>
            </a:r>
            <a:r>
              <a:rPr lang="en-US" sz="1600" dirty="0"/>
              <a:t>are various Rating agencies that give valuable information about company financials and their regular records. Such agencies come up with ratings that relate to credit, debt, investments and other financial instruments that govern the way a company is performing and how it will perform over the year. </a:t>
            </a:r>
          </a:p>
          <a:p>
            <a:pPr algn="just"/>
            <a:r>
              <a:rPr lang="en-US" sz="1600" dirty="0"/>
              <a:t>These ratings, whether negative or positive, directly impact the probability of default for any company. </a:t>
            </a:r>
          </a:p>
          <a:p>
            <a:pPr algn="just"/>
            <a:r>
              <a:rPr lang="en-US" sz="1600" dirty="0"/>
              <a:t>The idea is to incorporate the insights from these ratings in order to come up with better results and more accurate predictions</a:t>
            </a:r>
            <a:r>
              <a:rPr lang="en-US" sz="1600" dirty="0" smtClean="0"/>
              <a:t>.</a:t>
            </a:r>
            <a:endParaRPr lang="en-US" sz="1600" dirty="0"/>
          </a:p>
          <a:p>
            <a:pPr algn="just"/>
            <a:r>
              <a:rPr lang="en-US" sz="1600" dirty="0"/>
              <a:t>Ratings that we plan on covering for the prototype are as follows. </a:t>
            </a:r>
            <a:endParaRPr lang="en-US" sz="1600" dirty="0" smtClean="0"/>
          </a:p>
          <a:p>
            <a:pPr algn="just"/>
            <a:endParaRPr lang="en-US" sz="1600" dirty="0"/>
          </a:p>
          <a:p>
            <a:pPr marL="306000" indent="-306000" algn="just">
              <a:spcBef>
                <a:spcPct val="20000"/>
              </a:spcBef>
              <a:spcAft>
                <a:spcPts val="600"/>
              </a:spcAft>
              <a:buClr>
                <a:srgbClr val="4590B8"/>
              </a:buClr>
              <a:buSzPct val="92000"/>
              <a:buFont typeface="Wingdings 2" panose="05020102010507070707" pitchFamily="18" charset="2"/>
              <a:buChar char=""/>
            </a:pPr>
            <a:r>
              <a:rPr lang="en-US" sz="1600" dirty="0">
                <a:solidFill>
                  <a:srgbClr val="3D3D3D"/>
                </a:solidFill>
              </a:rPr>
              <a:t>CRISIL: Comes up with Business Standards and rates the entire gamut of debt instruments of a SME </a:t>
            </a:r>
            <a:endParaRPr lang="en-US" sz="1600" dirty="0"/>
          </a:p>
          <a:p>
            <a:pPr marL="306000" indent="-306000" algn="just">
              <a:spcBef>
                <a:spcPct val="20000"/>
              </a:spcBef>
              <a:spcAft>
                <a:spcPts val="600"/>
              </a:spcAft>
              <a:buClr>
                <a:srgbClr val="4590B8"/>
              </a:buClr>
              <a:buSzPct val="92000"/>
              <a:buFont typeface="Wingdings 2" panose="05020102010507070707" pitchFamily="18" charset="2"/>
              <a:buChar char=""/>
            </a:pPr>
            <a:r>
              <a:rPr lang="en-US" sz="1600" dirty="0">
                <a:solidFill>
                  <a:srgbClr val="3D3D3D"/>
                </a:solidFill>
              </a:rPr>
              <a:t>FITCH: One of the nationally recognised statistical rating </a:t>
            </a:r>
            <a:r>
              <a:rPr lang="en-US" sz="1600" dirty="0" smtClean="0">
                <a:solidFill>
                  <a:srgbClr val="3D3D3D"/>
                </a:solidFill>
              </a:rPr>
              <a:t>organizations </a:t>
            </a:r>
            <a:r>
              <a:rPr lang="en-US" sz="1600" dirty="0">
                <a:solidFill>
                  <a:srgbClr val="3D3D3D"/>
                </a:solidFill>
              </a:rPr>
              <a:t>that comes up with Credit ratings of the company </a:t>
            </a:r>
            <a:endParaRPr lang="en-US" sz="1600" dirty="0"/>
          </a:p>
          <a:p>
            <a:pPr marL="306000" indent="-306000" algn="just">
              <a:spcBef>
                <a:spcPct val="20000"/>
              </a:spcBef>
              <a:spcAft>
                <a:spcPts val="600"/>
              </a:spcAft>
              <a:buClr>
                <a:srgbClr val="4590B8"/>
              </a:buClr>
              <a:buSzPct val="92000"/>
              <a:buFont typeface="Wingdings 2" panose="05020102010507070707" pitchFamily="18" charset="2"/>
              <a:buChar char=""/>
            </a:pPr>
            <a:r>
              <a:rPr lang="en-US" sz="1600" dirty="0">
                <a:solidFill>
                  <a:srgbClr val="3D3D3D"/>
                </a:solidFill>
              </a:rPr>
              <a:t>ICRA: Indian independent and professional investment information and credit rating agency</a:t>
            </a:r>
          </a:p>
          <a:p>
            <a:pPr algn="just"/>
            <a:r>
              <a:rPr lang="en-US" sz="1600" dirty="0"/>
              <a:t/>
            </a:r>
            <a:br>
              <a:rPr lang="en-US" sz="1600" dirty="0"/>
            </a:br>
            <a:endParaRPr lang="en-IN" sz="1600" dirty="0"/>
          </a:p>
        </p:txBody>
      </p:sp>
    </p:spTree>
    <p:extLst>
      <p:ext uri="{BB962C8B-B14F-4D97-AF65-F5344CB8AC3E}">
        <p14:creationId xmlns:p14="http://schemas.microsoft.com/office/powerpoint/2010/main" val="448949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Financials</a:t>
            </a:r>
            <a:endParaRPr lang="en-IN" dirty="0"/>
          </a:p>
        </p:txBody>
      </p:sp>
      <p:sp>
        <p:nvSpPr>
          <p:cNvPr id="5" name="TextBox 4"/>
          <p:cNvSpPr txBox="1"/>
          <p:nvPr/>
        </p:nvSpPr>
        <p:spPr>
          <a:xfrm>
            <a:off x="424640" y="1888240"/>
            <a:ext cx="11342720" cy="584775"/>
          </a:xfrm>
          <a:prstGeom prst="rect">
            <a:avLst/>
          </a:prstGeom>
          <a:noFill/>
        </p:spPr>
        <p:txBody>
          <a:bodyPr wrap="square" rtlCol="0">
            <a:spAutoFit/>
          </a:bodyPr>
          <a:lstStyle/>
          <a:p>
            <a:pPr lvl="0" algn="just">
              <a:spcBef>
                <a:spcPct val="20000"/>
              </a:spcBef>
              <a:spcAft>
                <a:spcPts val="600"/>
              </a:spcAft>
              <a:buClr>
                <a:srgbClr val="4590B8"/>
              </a:buClr>
              <a:buSzPct val="92000"/>
            </a:pPr>
            <a:r>
              <a:rPr lang="en-US" sz="1600" dirty="0" smtClean="0">
                <a:solidFill>
                  <a:srgbClr val="3D3D3D"/>
                </a:solidFill>
              </a:rPr>
              <a:t>One of the most accurate indicator about a company’s financial health is the company’s financial report. This method can only be applied to publicly listed companies, however as a bank extending credit, financial information should be easily available.</a:t>
            </a:r>
            <a:endParaRPr lang="en-US" sz="1600" dirty="0">
              <a:solidFill>
                <a:srgbClr val="3D3D3D"/>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69743168"/>
              </p:ext>
            </p:extLst>
          </p:nvPr>
        </p:nvGraphicFramePr>
        <p:xfrm>
          <a:off x="581192" y="2645299"/>
          <a:ext cx="11186169" cy="3992880"/>
        </p:xfrm>
        <a:graphic>
          <a:graphicData uri="http://schemas.openxmlformats.org/drawingml/2006/table">
            <a:tbl>
              <a:tblPr firstRow="1" bandRow="1">
                <a:tableStyleId>{5C22544A-7EE6-4342-B048-85BDC9FD1C3A}</a:tableStyleId>
              </a:tblPr>
              <a:tblGrid>
                <a:gridCol w="3728723"/>
                <a:gridCol w="3728723"/>
                <a:gridCol w="3728723"/>
              </a:tblGrid>
              <a:tr h="3490756">
                <a:tc>
                  <a:txBody>
                    <a:bodyPr/>
                    <a:lstStyle/>
                    <a:p>
                      <a:pPr algn="ctr"/>
                      <a:r>
                        <a:rPr lang="en-US" sz="1600" dirty="0" smtClean="0">
                          <a:solidFill>
                            <a:schemeClr val="tx1"/>
                          </a:solidFill>
                        </a:rPr>
                        <a:t>Altman</a:t>
                      </a:r>
                      <a:r>
                        <a:rPr lang="en-US" sz="1600" baseline="0" dirty="0" smtClean="0">
                          <a:solidFill>
                            <a:schemeClr val="tx1"/>
                          </a:solidFill>
                        </a:rPr>
                        <a:t> Z Score</a:t>
                      </a:r>
                    </a:p>
                    <a:p>
                      <a:pPr algn="just"/>
                      <a:r>
                        <a:rPr lang="en-US" sz="1200" b="0" kern="1200" dirty="0" smtClean="0">
                          <a:solidFill>
                            <a:srgbClr val="3D3D3D"/>
                          </a:solidFill>
                          <a:latin typeface="+mn-lt"/>
                          <a:ea typeface="+mn-ea"/>
                          <a:cs typeface="+mn-cs"/>
                        </a:rPr>
                        <a:t>The Altman Z-score is the output of a credit-strength test that gauges a publicly traded manufacturing company's likelihood of bankruptcy. The Altman Z-score is based on five financial ratios that can calculate from data found on a company's annual 10-K report. It uses profitability, leverage, liquidity, solvency and activity to predict whether a company has high probability of being insolvent.</a:t>
                      </a:r>
                    </a:p>
                    <a:p>
                      <a:pPr lvl="1" algn="just"/>
                      <a:endParaRPr lang="en-US" sz="1200" b="0" kern="1200" dirty="0" smtClean="0">
                        <a:solidFill>
                          <a:srgbClr val="3D3D3D"/>
                        </a:solidFill>
                        <a:latin typeface="+mn-lt"/>
                        <a:ea typeface="+mn-ea"/>
                        <a:cs typeface="+mn-cs"/>
                      </a:endParaRPr>
                    </a:p>
                    <a:p>
                      <a:pPr lvl="1" algn="just"/>
                      <a:r>
                        <a:rPr lang="en-US" sz="1200" b="1" kern="1200" dirty="0" smtClean="0">
                          <a:solidFill>
                            <a:srgbClr val="3D3D3D"/>
                          </a:solidFill>
                          <a:latin typeface="+mn-lt"/>
                          <a:ea typeface="+mn-ea"/>
                          <a:cs typeface="+mn-cs"/>
                        </a:rPr>
                        <a:t>Z-Score = 1.2A + 1.4B + 3.3C + 0.6D + 1.0E</a:t>
                      </a:r>
                    </a:p>
                    <a:p>
                      <a:pPr lvl="1" algn="just"/>
                      <a:endParaRPr lang="en-IN" sz="1200" b="0" kern="1200" dirty="0" smtClean="0">
                        <a:solidFill>
                          <a:srgbClr val="3D3D3D"/>
                        </a:solidFill>
                        <a:latin typeface="+mn-lt"/>
                        <a:ea typeface="+mn-ea"/>
                        <a:cs typeface="+mn-cs"/>
                      </a:endParaRPr>
                    </a:p>
                    <a:p>
                      <a:pPr algn="just"/>
                      <a:r>
                        <a:rPr lang="en-US" sz="1200" b="0" kern="1200" dirty="0" smtClean="0">
                          <a:solidFill>
                            <a:srgbClr val="3D3D3D"/>
                          </a:solidFill>
                          <a:latin typeface="+mn-lt"/>
                          <a:ea typeface="+mn-ea"/>
                          <a:cs typeface="+mn-cs"/>
                        </a:rPr>
                        <a:t>A = working capital / total assets</a:t>
                      </a:r>
                      <a:endParaRPr lang="en-IN" sz="1200" b="0" kern="1200" dirty="0" smtClean="0">
                        <a:solidFill>
                          <a:srgbClr val="3D3D3D"/>
                        </a:solidFill>
                        <a:latin typeface="+mn-lt"/>
                        <a:ea typeface="+mn-ea"/>
                        <a:cs typeface="+mn-cs"/>
                      </a:endParaRPr>
                    </a:p>
                    <a:p>
                      <a:pPr algn="just"/>
                      <a:r>
                        <a:rPr lang="en-US" sz="1200" b="0" kern="1200" dirty="0" smtClean="0">
                          <a:solidFill>
                            <a:srgbClr val="3D3D3D"/>
                          </a:solidFill>
                          <a:latin typeface="+mn-lt"/>
                          <a:ea typeface="+mn-ea"/>
                          <a:cs typeface="+mn-cs"/>
                        </a:rPr>
                        <a:t>B = retained earnings / total assets</a:t>
                      </a:r>
                      <a:endParaRPr lang="en-IN" sz="1200" b="0" kern="1200" dirty="0" smtClean="0">
                        <a:solidFill>
                          <a:srgbClr val="3D3D3D"/>
                        </a:solidFill>
                        <a:latin typeface="+mn-lt"/>
                        <a:ea typeface="+mn-ea"/>
                        <a:cs typeface="+mn-cs"/>
                      </a:endParaRPr>
                    </a:p>
                    <a:p>
                      <a:pPr algn="just"/>
                      <a:r>
                        <a:rPr lang="en-US" sz="1200" b="0" kern="1200" dirty="0" smtClean="0">
                          <a:solidFill>
                            <a:srgbClr val="3D3D3D"/>
                          </a:solidFill>
                          <a:latin typeface="+mn-lt"/>
                          <a:ea typeface="+mn-ea"/>
                          <a:cs typeface="+mn-cs"/>
                        </a:rPr>
                        <a:t>C = earnings before interest and tax / total assets</a:t>
                      </a:r>
                      <a:endParaRPr lang="en-IN" sz="1200" b="0" kern="1200" dirty="0" smtClean="0">
                        <a:solidFill>
                          <a:srgbClr val="3D3D3D"/>
                        </a:solidFill>
                        <a:latin typeface="+mn-lt"/>
                        <a:ea typeface="+mn-ea"/>
                        <a:cs typeface="+mn-cs"/>
                      </a:endParaRPr>
                    </a:p>
                    <a:p>
                      <a:pPr algn="just"/>
                      <a:r>
                        <a:rPr lang="en-US" sz="1200" b="0" kern="1200" dirty="0" smtClean="0">
                          <a:solidFill>
                            <a:srgbClr val="3D3D3D"/>
                          </a:solidFill>
                          <a:latin typeface="+mn-lt"/>
                          <a:ea typeface="+mn-ea"/>
                          <a:cs typeface="+mn-cs"/>
                        </a:rPr>
                        <a:t>D = market value of equity / total liabilities</a:t>
                      </a:r>
                      <a:endParaRPr lang="en-IN" sz="1200" b="0" kern="1200" dirty="0" smtClean="0">
                        <a:solidFill>
                          <a:srgbClr val="3D3D3D"/>
                        </a:solidFill>
                        <a:latin typeface="+mn-lt"/>
                        <a:ea typeface="+mn-ea"/>
                        <a:cs typeface="+mn-cs"/>
                      </a:endParaRPr>
                    </a:p>
                    <a:p>
                      <a:pPr algn="just"/>
                      <a:r>
                        <a:rPr lang="en-US" sz="1200" b="0" kern="1200" dirty="0" smtClean="0">
                          <a:solidFill>
                            <a:srgbClr val="3D3D3D"/>
                          </a:solidFill>
                          <a:latin typeface="+mn-lt"/>
                          <a:ea typeface="+mn-ea"/>
                          <a:cs typeface="+mn-cs"/>
                        </a:rPr>
                        <a:t>E = sales / total assets</a:t>
                      </a:r>
                      <a:endParaRPr lang="en-IN" sz="1200" b="0" kern="1200" dirty="0" smtClean="0">
                        <a:solidFill>
                          <a:srgbClr val="3D3D3D"/>
                        </a:solidFill>
                        <a:latin typeface="+mn-lt"/>
                        <a:ea typeface="+mn-ea"/>
                        <a:cs typeface="+mn-cs"/>
                      </a:endParaRPr>
                    </a:p>
                    <a:p>
                      <a:pPr algn="just"/>
                      <a:r>
                        <a:rPr lang="en-US" sz="1200" b="0" kern="1200" dirty="0" smtClean="0">
                          <a:solidFill>
                            <a:srgbClr val="3D3D3D"/>
                          </a:solidFill>
                          <a:latin typeface="+mn-lt"/>
                          <a:ea typeface="+mn-ea"/>
                          <a:cs typeface="+mn-cs"/>
                        </a:rPr>
                        <a:t> </a:t>
                      </a:r>
                      <a:endParaRPr lang="en-IN" sz="1200" b="0" kern="1200" dirty="0" smtClean="0">
                        <a:solidFill>
                          <a:srgbClr val="3D3D3D"/>
                        </a:solidFill>
                        <a:latin typeface="+mn-lt"/>
                        <a:ea typeface="+mn-ea"/>
                        <a:cs typeface="+mn-cs"/>
                      </a:endParaRPr>
                    </a:p>
                    <a:p>
                      <a:pPr algn="just"/>
                      <a:r>
                        <a:rPr lang="en-US" sz="1200" b="0" kern="1200" dirty="0" smtClean="0">
                          <a:solidFill>
                            <a:srgbClr val="3D3D3D"/>
                          </a:solidFill>
                          <a:latin typeface="+mn-lt"/>
                          <a:ea typeface="+mn-ea"/>
                          <a:cs typeface="+mn-cs"/>
                        </a:rPr>
                        <a:t>A score below 1.8 means it's likely the company is headed for bankruptcy, while companies with scores above 3 are not likely to go bankrupt. </a:t>
                      </a:r>
                      <a:endParaRPr lang="en-IN" sz="1400" b="0" kern="1200" dirty="0">
                        <a:solidFill>
                          <a:srgbClr val="3D3D3D"/>
                        </a:solidFill>
                        <a:latin typeface="+mn-lt"/>
                        <a:ea typeface="+mn-ea"/>
                        <a:cs typeface="+mn-cs"/>
                      </a:endParaRPr>
                    </a:p>
                  </a:txBody>
                  <a:tcPr>
                    <a:noFill/>
                  </a:tcPr>
                </a:tc>
                <a:tc>
                  <a:txBody>
                    <a:bodyPr/>
                    <a:lstStyle/>
                    <a:p>
                      <a:pPr algn="just"/>
                      <a:endParaRPr lang="en-IN" sz="1400" b="0" kern="1200" dirty="0">
                        <a:solidFill>
                          <a:srgbClr val="3D3D3D"/>
                        </a:solidFill>
                        <a:latin typeface="+mn-lt"/>
                        <a:ea typeface="+mn-ea"/>
                        <a:cs typeface="+mn-cs"/>
                      </a:endParaRPr>
                    </a:p>
                  </a:txBody>
                  <a:tcPr>
                    <a:noFill/>
                  </a:tcPr>
                </a:tc>
                <a:tc>
                  <a:txBody>
                    <a:bodyPr/>
                    <a:lstStyle/>
                    <a:p>
                      <a:pPr marL="0" algn="ctr" defTabSz="457200" rtl="0" eaLnBrk="1" latinLnBrk="0" hangingPunct="1"/>
                      <a:r>
                        <a:rPr lang="en-US" sz="1600" b="1" kern="1200" dirty="0" err="1" smtClean="0">
                          <a:solidFill>
                            <a:schemeClr val="tx1"/>
                          </a:solidFill>
                          <a:latin typeface="+mn-lt"/>
                          <a:ea typeface="+mn-ea"/>
                          <a:cs typeface="+mn-cs"/>
                        </a:rPr>
                        <a:t>Beneish</a:t>
                      </a:r>
                      <a:r>
                        <a:rPr lang="en-US" sz="1600" b="1" kern="1200" dirty="0" smtClean="0">
                          <a:solidFill>
                            <a:schemeClr val="tx1"/>
                          </a:solidFill>
                          <a:latin typeface="+mn-lt"/>
                          <a:ea typeface="+mn-ea"/>
                          <a:cs typeface="+mn-cs"/>
                        </a:rPr>
                        <a:t> Model</a:t>
                      </a:r>
                    </a:p>
                    <a:p>
                      <a:pPr marL="0" algn="just" defTabSz="457200" rtl="0" eaLnBrk="1" latinLnBrk="0" hangingPunct="1"/>
                      <a:r>
                        <a:rPr lang="en-US" sz="1200" b="0" kern="1200" dirty="0" smtClean="0">
                          <a:solidFill>
                            <a:srgbClr val="3D3D3D"/>
                          </a:solidFill>
                          <a:latin typeface="+mn-lt"/>
                          <a:ea typeface="+mn-ea"/>
                          <a:cs typeface="+mn-cs"/>
                        </a:rPr>
                        <a:t>The </a:t>
                      </a:r>
                      <a:r>
                        <a:rPr lang="en-US" sz="1200" b="0" kern="1200" dirty="0" err="1" smtClean="0">
                          <a:solidFill>
                            <a:srgbClr val="3D3D3D"/>
                          </a:solidFill>
                          <a:latin typeface="+mn-lt"/>
                          <a:ea typeface="+mn-ea"/>
                          <a:cs typeface="+mn-cs"/>
                        </a:rPr>
                        <a:t>Beneish</a:t>
                      </a:r>
                      <a:r>
                        <a:rPr lang="en-US" sz="1200" b="0" kern="1200" dirty="0" smtClean="0">
                          <a:solidFill>
                            <a:srgbClr val="3D3D3D"/>
                          </a:solidFill>
                          <a:latin typeface="+mn-lt"/>
                          <a:ea typeface="+mn-ea"/>
                          <a:cs typeface="+mn-cs"/>
                        </a:rPr>
                        <a:t> model is a statistical model that uses financial ratios calculated with accounting data of a specific company in order to check if it is likely (high probability) that the reported earnings of the company have been manipulated.</a:t>
                      </a:r>
                    </a:p>
                    <a:p>
                      <a:pPr marL="0" indent="0">
                        <a:buNone/>
                      </a:pPr>
                      <a:r>
                        <a:rPr lang="en-US" sz="1200" b="0" kern="1200" dirty="0" smtClean="0">
                          <a:solidFill>
                            <a:srgbClr val="3D3D3D"/>
                          </a:solidFill>
                          <a:latin typeface="+mn-lt"/>
                          <a:ea typeface="+mn-ea"/>
                          <a:cs typeface="+mn-cs"/>
                        </a:rPr>
                        <a:t>1.DSRI - Days' sales in receivable index</a:t>
                      </a:r>
                      <a:br>
                        <a:rPr lang="en-US" sz="1200" b="0" kern="1200" dirty="0" smtClean="0">
                          <a:solidFill>
                            <a:srgbClr val="3D3D3D"/>
                          </a:solidFill>
                          <a:latin typeface="+mn-lt"/>
                          <a:ea typeface="+mn-ea"/>
                          <a:cs typeface="+mn-cs"/>
                        </a:rPr>
                      </a:br>
                      <a:r>
                        <a:rPr lang="en-US" sz="1200" b="0" kern="1200" dirty="0" smtClean="0">
                          <a:solidFill>
                            <a:srgbClr val="3D3D3D"/>
                          </a:solidFill>
                          <a:latin typeface="+mn-lt"/>
                          <a:ea typeface="+mn-ea"/>
                          <a:cs typeface="+mn-cs"/>
                        </a:rPr>
                        <a:t>2. GMI - Gross </a:t>
                      </a:r>
                      <a:r>
                        <a:rPr lang="en-US" sz="1200" b="0" u="none" kern="1200" dirty="0" smtClean="0">
                          <a:solidFill>
                            <a:srgbClr val="3D3D3D"/>
                          </a:solidFill>
                          <a:latin typeface="+mn-lt"/>
                          <a:ea typeface="+mn-ea"/>
                          <a:cs typeface="+mn-cs"/>
                        </a:rPr>
                        <a:t>margin </a:t>
                      </a:r>
                      <a:r>
                        <a:rPr lang="en-US" sz="1200" b="0" kern="1200" dirty="0" smtClean="0">
                          <a:solidFill>
                            <a:srgbClr val="3D3D3D"/>
                          </a:solidFill>
                          <a:latin typeface="+mn-lt"/>
                          <a:ea typeface="+mn-ea"/>
                          <a:cs typeface="+mn-cs"/>
                        </a:rPr>
                        <a:t>index</a:t>
                      </a:r>
                      <a:br>
                        <a:rPr lang="en-US" sz="1200" b="0" kern="1200" dirty="0" smtClean="0">
                          <a:solidFill>
                            <a:srgbClr val="3D3D3D"/>
                          </a:solidFill>
                          <a:latin typeface="+mn-lt"/>
                          <a:ea typeface="+mn-ea"/>
                          <a:cs typeface="+mn-cs"/>
                        </a:rPr>
                      </a:br>
                      <a:r>
                        <a:rPr lang="en-US" sz="1200" b="0" kern="1200" dirty="0" smtClean="0">
                          <a:solidFill>
                            <a:srgbClr val="3D3D3D"/>
                          </a:solidFill>
                          <a:latin typeface="+mn-lt"/>
                          <a:ea typeface="+mn-ea"/>
                          <a:cs typeface="+mn-cs"/>
                        </a:rPr>
                        <a:t>3. AQI - Asset quality index</a:t>
                      </a:r>
                      <a:br>
                        <a:rPr lang="en-US" sz="1200" b="0" kern="1200" dirty="0" smtClean="0">
                          <a:solidFill>
                            <a:srgbClr val="3D3D3D"/>
                          </a:solidFill>
                          <a:latin typeface="+mn-lt"/>
                          <a:ea typeface="+mn-ea"/>
                          <a:cs typeface="+mn-cs"/>
                        </a:rPr>
                      </a:br>
                      <a:r>
                        <a:rPr lang="en-US" sz="1200" b="0" kern="1200" dirty="0" smtClean="0">
                          <a:solidFill>
                            <a:srgbClr val="3D3D3D"/>
                          </a:solidFill>
                          <a:latin typeface="+mn-lt"/>
                          <a:ea typeface="+mn-ea"/>
                          <a:cs typeface="+mn-cs"/>
                        </a:rPr>
                        <a:t>4. SGI - Sales growth index</a:t>
                      </a:r>
                      <a:br>
                        <a:rPr lang="en-US" sz="1200" b="0" kern="1200" dirty="0" smtClean="0">
                          <a:solidFill>
                            <a:srgbClr val="3D3D3D"/>
                          </a:solidFill>
                          <a:latin typeface="+mn-lt"/>
                          <a:ea typeface="+mn-ea"/>
                          <a:cs typeface="+mn-cs"/>
                        </a:rPr>
                      </a:br>
                      <a:r>
                        <a:rPr lang="en-US" sz="1200" b="0" kern="1200" dirty="0" smtClean="0">
                          <a:solidFill>
                            <a:srgbClr val="3D3D3D"/>
                          </a:solidFill>
                          <a:latin typeface="+mn-lt"/>
                          <a:ea typeface="+mn-ea"/>
                          <a:cs typeface="+mn-cs"/>
                        </a:rPr>
                        <a:t>5. DEPI - Depreciation index</a:t>
                      </a:r>
                      <a:br>
                        <a:rPr lang="en-US" sz="1200" b="0" kern="1200" dirty="0" smtClean="0">
                          <a:solidFill>
                            <a:srgbClr val="3D3D3D"/>
                          </a:solidFill>
                          <a:latin typeface="+mn-lt"/>
                          <a:ea typeface="+mn-ea"/>
                          <a:cs typeface="+mn-cs"/>
                        </a:rPr>
                      </a:br>
                      <a:r>
                        <a:rPr lang="en-US" sz="1200" b="0" kern="1200" dirty="0" smtClean="0">
                          <a:solidFill>
                            <a:srgbClr val="3D3D3D"/>
                          </a:solidFill>
                          <a:latin typeface="+mn-lt"/>
                          <a:ea typeface="+mn-ea"/>
                          <a:cs typeface="+mn-cs"/>
                        </a:rPr>
                        <a:t>6. SGAI - Sales and general and administrative expenses index</a:t>
                      </a:r>
                      <a:br>
                        <a:rPr lang="en-US" sz="1200" b="0" kern="1200" dirty="0" smtClean="0">
                          <a:solidFill>
                            <a:srgbClr val="3D3D3D"/>
                          </a:solidFill>
                          <a:latin typeface="+mn-lt"/>
                          <a:ea typeface="+mn-ea"/>
                          <a:cs typeface="+mn-cs"/>
                        </a:rPr>
                      </a:br>
                      <a:r>
                        <a:rPr lang="en-US" sz="1200" b="0" kern="1200" dirty="0" smtClean="0">
                          <a:solidFill>
                            <a:srgbClr val="3D3D3D"/>
                          </a:solidFill>
                          <a:latin typeface="+mn-lt"/>
                          <a:ea typeface="+mn-ea"/>
                          <a:cs typeface="+mn-cs"/>
                        </a:rPr>
                        <a:t>7. LVGI - Leverage index</a:t>
                      </a:r>
                      <a:br>
                        <a:rPr lang="en-US" sz="1200" b="0" kern="1200" dirty="0" smtClean="0">
                          <a:solidFill>
                            <a:srgbClr val="3D3D3D"/>
                          </a:solidFill>
                          <a:latin typeface="+mn-lt"/>
                          <a:ea typeface="+mn-ea"/>
                          <a:cs typeface="+mn-cs"/>
                        </a:rPr>
                      </a:br>
                      <a:r>
                        <a:rPr lang="en-US" sz="1200" b="0" kern="1200" dirty="0" smtClean="0">
                          <a:solidFill>
                            <a:srgbClr val="3D3D3D"/>
                          </a:solidFill>
                          <a:latin typeface="+mn-lt"/>
                          <a:ea typeface="+mn-ea"/>
                          <a:cs typeface="+mn-cs"/>
                        </a:rPr>
                        <a:t>8. TATA - Total accruals to total assets</a:t>
                      </a:r>
                    </a:p>
                    <a:p>
                      <a:pPr marL="0" indent="0">
                        <a:buNone/>
                      </a:pPr>
                      <a:endParaRPr lang="en-IN" sz="1200" b="0" kern="1200" dirty="0" smtClean="0">
                        <a:solidFill>
                          <a:srgbClr val="3D3D3D"/>
                        </a:solidFill>
                        <a:latin typeface="+mn-lt"/>
                        <a:ea typeface="+mn-ea"/>
                        <a:cs typeface="+mn-cs"/>
                      </a:endParaRPr>
                    </a:p>
                    <a:p>
                      <a:pPr algn="just"/>
                      <a:r>
                        <a:rPr lang="en-US" sz="1200" b="0" kern="1200" dirty="0" smtClean="0">
                          <a:solidFill>
                            <a:srgbClr val="3D3D3D"/>
                          </a:solidFill>
                          <a:latin typeface="+mn-lt"/>
                          <a:ea typeface="+mn-ea"/>
                          <a:cs typeface="+mn-cs"/>
                        </a:rPr>
                        <a:t>Once calculated, the eight variables are combined to achieve an M-Score for the company. An M-Score of less than -2.22 suggests that the company will not be a manipulator. An M-Score of greater than -2.22 signals that the company is likely to be a manipulator</a:t>
                      </a:r>
                    </a:p>
                  </a:txBody>
                  <a:tcPr>
                    <a:noFill/>
                  </a:tcPr>
                </a:tc>
              </a:tr>
            </a:tbl>
          </a:graphicData>
        </a:graphic>
      </p:graphicFrame>
      <p:sp>
        <p:nvSpPr>
          <p:cNvPr id="7" name="TextBox 6"/>
          <p:cNvSpPr txBox="1"/>
          <p:nvPr/>
        </p:nvSpPr>
        <p:spPr>
          <a:xfrm>
            <a:off x="4811151" y="2706416"/>
            <a:ext cx="2700997"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dirty="0" smtClean="0"/>
              <a:t>The following models can be used to assess the bank’s ability to pay back on a loan, by checking its financial status, and can also determine if a company is manipulating its financial books in order to hide the possibility of a potential default. The outcomes of these models can help determine the company’s probability to default.</a:t>
            </a:r>
            <a:endParaRPr lang="en-IN" dirty="0"/>
          </a:p>
        </p:txBody>
      </p:sp>
      <p:sp>
        <p:nvSpPr>
          <p:cNvPr id="8" name="Left Arrow 7"/>
          <p:cNvSpPr/>
          <p:nvPr/>
        </p:nvSpPr>
        <p:spPr>
          <a:xfrm>
            <a:off x="4346917" y="4564966"/>
            <a:ext cx="450166" cy="2532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7512148" y="4564966"/>
            <a:ext cx="436098" cy="253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350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1114</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 2</vt:lpstr>
      <vt:lpstr>Dividend</vt:lpstr>
      <vt:lpstr>Predicting corporate loan default</vt:lpstr>
      <vt:lpstr>Model</vt:lpstr>
      <vt:lpstr>Sentiment analysis</vt:lpstr>
      <vt:lpstr>Sentiment analysis – social media </vt:lpstr>
      <vt:lpstr>Sentiment analysis – News articles</vt:lpstr>
      <vt:lpstr>Sentiment analysis – News articles (Contd.)</vt:lpstr>
      <vt:lpstr>Sentiment analysis – stock market</vt:lpstr>
      <vt:lpstr>Rating agencies</vt:lpstr>
      <vt:lpstr>Company Financials</vt:lpstr>
      <vt:lpstr>Company’s business network analysis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2019-02-07T12:34:11Z</dcterms:created>
  <dcterms:modified xsi:type="dcterms:W3CDTF">2019-02-07T16:06:08Z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