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68" r:id="rId2"/>
    <p:sldId id="269" r:id="rId3"/>
    <p:sldId id="259" r:id="rId4"/>
    <p:sldId id="270" r:id="rId5"/>
    <p:sldId id="262" r:id="rId6"/>
    <p:sldId id="265" r:id="rId7"/>
    <p:sldId id="272" r:id="rId8"/>
  </p:sldIdLst>
  <p:sldSz cx="9144000" cy="5143500" type="screen16x9"/>
  <p:notesSz cx="6858000" cy="9144000"/>
  <p:embeddedFontLst>
    <p:embeddedFont>
      <p:font typeface="Merriweather" panose="020B0604020202020204" charset="0"/>
      <p:regular r:id="rId10"/>
      <p:bold r:id="rId11"/>
      <p:italic r:id="rId12"/>
      <p:boldItalic r:id="rId13"/>
    </p:embeddedFon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3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267707-51A2-435E-8C53-2255B874434A}"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IN"/>
        </a:p>
      </dgm:t>
    </dgm:pt>
    <dgm:pt modelId="{50AF0223-973C-40AB-BF20-C25751A3DF2B}">
      <dgm:prSet phldrT="[Text]" custT="1"/>
      <dgm:spPr/>
      <dgm:t>
        <a:bodyPr/>
        <a:lstStyle/>
        <a:p>
          <a:r>
            <a:rPr lang="en-US" sz="1800" dirty="0" smtClean="0"/>
            <a:t>Households</a:t>
          </a:r>
          <a:endParaRPr lang="en-IN" sz="2000" dirty="0"/>
        </a:p>
      </dgm:t>
    </dgm:pt>
    <dgm:pt modelId="{3B04F6C3-141F-46F3-85D0-85C2237B3C2C}" type="parTrans" cxnId="{C7695AC7-0040-4963-851F-88A48D575DC9}">
      <dgm:prSet/>
      <dgm:spPr/>
      <dgm:t>
        <a:bodyPr/>
        <a:lstStyle/>
        <a:p>
          <a:endParaRPr lang="en-IN"/>
        </a:p>
      </dgm:t>
    </dgm:pt>
    <dgm:pt modelId="{631C8501-F83F-4D0F-B3ED-26C6EF6A2003}" type="sibTrans" cxnId="{C7695AC7-0040-4963-851F-88A48D575DC9}">
      <dgm:prSet/>
      <dgm:spPr/>
      <dgm:t>
        <a:bodyPr/>
        <a:lstStyle/>
        <a:p>
          <a:endParaRPr lang="en-IN"/>
        </a:p>
      </dgm:t>
    </dgm:pt>
    <dgm:pt modelId="{CC65D9F6-AD8A-459B-802E-0A9AFD2EE7C9}">
      <dgm:prSet phldrT="[Text]" custT="1"/>
      <dgm:spPr/>
      <dgm:t>
        <a:bodyPr/>
        <a:lstStyle/>
        <a:p>
          <a:r>
            <a:rPr lang="en-US" sz="1100" dirty="0" smtClean="0"/>
            <a:t>Vegetable Vendors &amp; Marts</a:t>
          </a:r>
          <a:endParaRPr lang="en-IN" sz="1100" dirty="0"/>
        </a:p>
      </dgm:t>
    </dgm:pt>
    <dgm:pt modelId="{55326765-43B5-4E4B-A533-4C5740067946}" type="parTrans" cxnId="{85AA0709-952B-42FF-AC63-36F37BD965AC}">
      <dgm:prSet/>
      <dgm:spPr/>
      <dgm:t>
        <a:bodyPr/>
        <a:lstStyle/>
        <a:p>
          <a:endParaRPr lang="en-IN"/>
        </a:p>
      </dgm:t>
    </dgm:pt>
    <dgm:pt modelId="{8887FE7A-8B61-41D2-83D5-C63567295D67}" type="sibTrans" cxnId="{85AA0709-952B-42FF-AC63-36F37BD965AC}">
      <dgm:prSet/>
      <dgm:spPr/>
      <dgm:t>
        <a:bodyPr/>
        <a:lstStyle/>
        <a:p>
          <a:endParaRPr lang="en-IN"/>
        </a:p>
      </dgm:t>
    </dgm:pt>
    <dgm:pt modelId="{7E1D109D-50F3-4787-8EB0-BDAFC360864B}">
      <dgm:prSet phldrT="[Text]"/>
      <dgm:spPr/>
      <dgm:t>
        <a:bodyPr/>
        <a:lstStyle/>
        <a:p>
          <a:r>
            <a:rPr lang="en-US" dirty="0" err="1" smtClean="0"/>
            <a:t>Agri</a:t>
          </a:r>
          <a:r>
            <a:rPr lang="en-US" dirty="0" smtClean="0"/>
            <a:t> Farms</a:t>
          </a:r>
          <a:endParaRPr lang="en-IN" dirty="0"/>
        </a:p>
      </dgm:t>
    </dgm:pt>
    <dgm:pt modelId="{1E27CDBA-BB0E-44F1-A21B-82201B985BE7}" type="parTrans" cxnId="{2DFBCB03-6004-43E3-8861-58845BAD4A4F}">
      <dgm:prSet/>
      <dgm:spPr/>
      <dgm:t>
        <a:bodyPr/>
        <a:lstStyle/>
        <a:p>
          <a:endParaRPr lang="en-IN"/>
        </a:p>
      </dgm:t>
    </dgm:pt>
    <dgm:pt modelId="{2C314F13-4270-4BAC-8972-E4ECAF9017A3}" type="sibTrans" cxnId="{2DFBCB03-6004-43E3-8861-58845BAD4A4F}">
      <dgm:prSet/>
      <dgm:spPr/>
      <dgm:t>
        <a:bodyPr/>
        <a:lstStyle/>
        <a:p>
          <a:endParaRPr lang="en-IN"/>
        </a:p>
      </dgm:t>
    </dgm:pt>
    <dgm:pt modelId="{4E0C3452-3195-43EC-ACC8-CC12BFDB27AE}">
      <dgm:prSet phldrT="[Text]"/>
      <dgm:spPr/>
      <dgm:t>
        <a:bodyPr/>
        <a:lstStyle/>
        <a:p>
          <a:r>
            <a:rPr lang="en-US" dirty="0" smtClean="0"/>
            <a:t>Caterers - Events</a:t>
          </a:r>
          <a:endParaRPr lang="en-IN" dirty="0"/>
        </a:p>
      </dgm:t>
    </dgm:pt>
    <dgm:pt modelId="{C70EE192-D629-40BD-8030-20C761DC76D7}" type="parTrans" cxnId="{A49E7FC3-F51A-455A-AC37-7C1ABF6FE4F1}">
      <dgm:prSet/>
      <dgm:spPr/>
      <dgm:t>
        <a:bodyPr/>
        <a:lstStyle/>
        <a:p>
          <a:endParaRPr lang="en-IN"/>
        </a:p>
      </dgm:t>
    </dgm:pt>
    <dgm:pt modelId="{4D977802-0734-491E-99A2-70CE25DF88EA}" type="sibTrans" cxnId="{A49E7FC3-F51A-455A-AC37-7C1ABF6FE4F1}">
      <dgm:prSet/>
      <dgm:spPr/>
      <dgm:t>
        <a:bodyPr/>
        <a:lstStyle/>
        <a:p>
          <a:endParaRPr lang="en-IN"/>
        </a:p>
      </dgm:t>
    </dgm:pt>
    <dgm:pt modelId="{D4CE2D42-4AA5-43D9-BA23-610A7F9F9686}">
      <dgm:prSet phldrT="[Text]"/>
      <dgm:spPr/>
      <dgm:t>
        <a:bodyPr/>
        <a:lstStyle/>
        <a:p>
          <a:r>
            <a:rPr lang="en-US" dirty="0" smtClean="0"/>
            <a:t>Canteen</a:t>
          </a:r>
          <a:endParaRPr lang="en-IN" dirty="0"/>
        </a:p>
      </dgm:t>
    </dgm:pt>
    <dgm:pt modelId="{D6CB6C73-5E01-41DB-A154-49081D398ADB}" type="parTrans" cxnId="{F56D033D-DCF2-4C56-BB28-D346DFDFF61A}">
      <dgm:prSet/>
      <dgm:spPr/>
      <dgm:t>
        <a:bodyPr/>
        <a:lstStyle/>
        <a:p>
          <a:endParaRPr lang="en-IN"/>
        </a:p>
      </dgm:t>
    </dgm:pt>
    <dgm:pt modelId="{0315F622-F365-48F2-9BAE-0F3B844D4BB0}" type="sibTrans" cxnId="{F56D033D-DCF2-4C56-BB28-D346DFDFF61A}">
      <dgm:prSet/>
      <dgm:spPr/>
      <dgm:t>
        <a:bodyPr/>
        <a:lstStyle/>
        <a:p>
          <a:endParaRPr lang="en-IN"/>
        </a:p>
      </dgm:t>
    </dgm:pt>
    <dgm:pt modelId="{FB097D3C-5BAE-47FA-980D-74E4F575B1DC}">
      <dgm:prSet phldrT="[Text]"/>
      <dgm:spPr/>
      <dgm:t>
        <a:bodyPr/>
        <a:lstStyle/>
        <a:p>
          <a:r>
            <a:rPr lang="en-US" dirty="0" smtClean="0"/>
            <a:t>Collection Centers</a:t>
          </a:r>
          <a:endParaRPr lang="en-IN" dirty="0"/>
        </a:p>
      </dgm:t>
    </dgm:pt>
    <dgm:pt modelId="{679EEB65-0D39-4AD6-988D-FD02E68A8A3C}" type="parTrans" cxnId="{11D6660C-3A19-4443-AB1D-A851B3B6FA24}">
      <dgm:prSet/>
      <dgm:spPr/>
      <dgm:t>
        <a:bodyPr/>
        <a:lstStyle/>
        <a:p>
          <a:endParaRPr lang="en-IN"/>
        </a:p>
      </dgm:t>
    </dgm:pt>
    <dgm:pt modelId="{BBA92B95-E787-46BE-ABD4-7BEE6AC9B538}" type="sibTrans" cxnId="{11D6660C-3A19-4443-AB1D-A851B3B6FA24}">
      <dgm:prSet/>
      <dgm:spPr/>
      <dgm:t>
        <a:bodyPr/>
        <a:lstStyle/>
        <a:p>
          <a:endParaRPr lang="en-IN"/>
        </a:p>
      </dgm:t>
    </dgm:pt>
    <dgm:pt modelId="{DA12C3A0-633C-425F-AD0C-A18B7F34B745}" type="pres">
      <dgm:prSet presAssocID="{3E267707-51A2-435E-8C53-2255B874434A}" presName="Name0" presStyleCnt="0">
        <dgm:presLayoutVars>
          <dgm:chPref val="1"/>
          <dgm:dir/>
          <dgm:animOne val="branch"/>
          <dgm:animLvl val="lvl"/>
          <dgm:resizeHandles/>
        </dgm:presLayoutVars>
      </dgm:prSet>
      <dgm:spPr/>
      <dgm:t>
        <a:bodyPr/>
        <a:lstStyle/>
        <a:p>
          <a:endParaRPr lang="en-IN"/>
        </a:p>
      </dgm:t>
    </dgm:pt>
    <dgm:pt modelId="{6932E383-B11F-4536-B781-2F8726D6A9DC}" type="pres">
      <dgm:prSet presAssocID="{50AF0223-973C-40AB-BF20-C25751A3DF2B}" presName="vertOne" presStyleCnt="0"/>
      <dgm:spPr/>
    </dgm:pt>
    <dgm:pt modelId="{31CCB16F-37F3-4E3D-9CA3-742754E7FBF5}" type="pres">
      <dgm:prSet presAssocID="{50AF0223-973C-40AB-BF20-C25751A3DF2B}" presName="txOne" presStyleLbl="node0" presStyleIdx="0" presStyleCnt="1" custScaleX="63460" custLinFactNeighborX="-22496" custLinFactNeighborY="-1788">
        <dgm:presLayoutVars>
          <dgm:chPref val="3"/>
        </dgm:presLayoutVars>
      </dgm:prSet>
      <dgm:spPr/>
      <dgm:t>
        <a:bodyPr/>
        <a:lstStyle/>
        <a:p>
          <a:endParaRPr lang="en-IN"/>
        </a:p>
      </dgm:t>
    </dgm:pt>
    <dgm:pt modelId="{27A9D352-A008-4B2C-9902-BF92898A6AF6}" type="pres">
      <dgm:prSet presAssocID="{50AF0223-973C-40AB-BF20-C25751A3DF2B}" presName="parTransOne" presStyleCnt="0"/>
      <dgm:spPr/>
    </dgm:pt>
    <dgm:pt modelId="{F8707720-A90B-40DC-805C-4981C43FAE0E}" type="pres">
      <dgm:prSet presAssocID="{50AF0223-973C-40AB-BF20-C25751A3DF2B}" presName="horzOne" presStyleCnt="0"/>
      <dgm:spPr/>
    </dgm:pt>
    <dgm:pt modelId="{9A1FE596-93A8-4B8B-B351-D0B382518D4A}" type="pres">
      <dgm:prSet presAssocID="{CC65D9F6-AD8A-459B-802E-0A9AFD2EE7C9}" presName="vertTwo" presStyleCnt="0"/>
      <dgm:spPr/>
    </dgm:pt>
    <dgm:pt modelId="{1EA82A8A-F2AB-4FF8-8899-ED0C5E716D39}" type="pres">
      <dgm:prSet presAssocID="{CC65D9F6-AD8A-459B-802E-0A9AFD2EE7C9}" presName="txTwo" presStyleLbl="node2" presStyleIdx="0" presStyleCnt="2" custScaleX="58346" custLinFactY="-100000" custLinFactNeighborX="84692" custLinFactNeighborY="-111311">
        <dgm:presLayoutVars>
          <dgm:chPref val="3"/>
        </dgm:presLayoutVars>
      </dgm:prSet>
      <dgm:spPr/>
      <dgm:t>
        <a:bodyPr/>
        <a:lstStyle/>
        <a:p>
          <a:endParaRPr lang="en-IN"/>
        </a:p>
      </dgm:t>
    </dgm:pt>
    <dgm:pt modelId="{E651EFC3-8131-45F6-A6B3-BFEBF6711BC7}" type="pres">
      <dgm:prSet presAssocID="{CC65D9F6-AD8A-459B-802E-0A9AFD2EE7C9}" presName="parTransTwo" presStyleCnt="0"/>
      <dgm:spPr/>
    </dgm:pt>
    <dgm:pt modelId="{54E1E080-EF38-419A-A98D-E70706645AE2}" type="pres">
      <dgm:prSet presAssocID="{CC65D9F6-AD8A-459B-802E-0A9AFD2EE7C9}" presName="horzTwo" presStyleCnt="0"/>
      <dgm:spPr/>
    </dgm:pt>
    <dgm:pt modelId="{B6D1F197-AAA6-4378-B0F9-E67C472FFCF9}" type="pres">
      <dgm:prSet presAssocID="{7E1D109D-50F3-4787-8EB0-BDAFC360864B}" presName="vertThree" presStyleCnt="0"/>
      <dgm:spPr/>
    </dgm:pt>
    <dgm:pt modelId="{7ABD29A3-07D5-4C4F-8245-EE13A6DC1D17}" type="pres">
      <dgm:prSet presAssocID="{7E1D109D-50F3-4787-8EB0-BDAFC360864B}" presName="txThree" presStyleLbl="node3" presStyleIdx="0" presStyleCnt="3" custLinFactNeighborY="-7371">
        <dgm:presLayoutVars>
          <dgm:chPref val="3"/>
        </dgm:presLayoutVars>
      </dgm:prSet>
      <dgm:spPr/>
      <dgm:t>
        <a:bodyPr/>
        <a:lstStyle/>
        <a:p>
          <a:endParaRPr lang="en-IN"/>
        </a:p>
      </dgm:t>
    </dgm:pt>
    <dgm:pt modelId="{CE9F5BA2-DC1F-4772-BF25-C2A321AC09C5}" type="pres">
      <dgm:prSet presAssocID="{7E1D109D-50F3-4787-8EB0-BDAFC360864B}" presName="horzThree" presStyleCnt="0"/>
      <dgm:spPr/>
    </dgm:pt>
    <dgm:pt modelId="{6277A3AC-0A2F-4803-ABB0-16A09A857380}" type="pres">
      <dgm:prSet presAssocID="{2C314F13-4270-4BAC-8972-E4ECAF9017A3}" presName="sibSpaceThree" presStyleCnt="0"/>
      <dgm:spPr/>
    </dgm:pt>
    <dgm:pt modelId="{39B10240-F949-4EE7-90B2-E4BB7AEA1DA0}" type="pres">
      <dgm:prSet presAssocID="{4E0C3452-3195-43EC-ACC8-CC12BFDB27AE}" presName="vertThree" presStyleCnt="0"/>
      <dgm:spPr/>
    </dgm:pt>
    <dgm:pt modelId="{C5C9506C-C308-4CAA-AB07-B29567AABD10}" type="pres">
      <dgm:prSet presAssocID="{4E0C3452-3195-43EC-ACC8-CC12BFDB27AE}" presName="txThree" presStyleLbl="node3" presStyleIdx="1" presStyleCnt="3" custLinFactNeighborX="3980" custLinFactNeighborY="-7277">
        <dgm:presLayoutVars>
          <dgm:chPref val="3"/>
        </dgm:presLayoutVars>
      </dgm:prSet>
      <dgm:spPr/>
      <dgm:t>
        <a:bodyPr/>
        <a:lstStyle/>
        <a:p>
          <a:endParaRPr lang="en-IN"/>
        </a:p>
      </dgm:t>
    </dgm:pt>
    <dgm:pt modelId="{753F7172-3D2B-46F6-8D50-520F79564DCD}" type="pres">
      <dgm:prSet presAssocID="{4E0C3452-3195-43EC-ACC8-CC12BFDB27AE}" presName="horzThree" presStyleCnt="0"/>
      <dgm:spPr/>
    </dgm:pt>
    <dgm:pt modelId="{79A6136F-61E1-497C-9BD9-7A1F1EC31318}" type="pres">
      <dgm:prSet presAssocID="{8887FE7A-8B61-41D2-83D5-C63567295D67}" presName="sibSpaceTwo" presStyleCnt="0"/>
      <dgm:spPr/>
    </dgm:pt>
    <dgm:pt modelId="{458C8F1A-A4C7-4DF5-9E91-9C8505DEC3FF}" type="pres">
      <dgm:prSet presAssocID="{D4CE2D42-4AA5-43D9-BA23-610A7F9F9686}" presName="vertTwo" presStyleCnt="0"/>
      <dgm:spPr/>
    </dgm:pt>
    <dgm:pt modelId="{3F15A7FF-81A5-4AC3-A3CB-800E405618FF}" type="pres">
      <dgm:prSet presAssocID="{D4CE2D42-4AA5-43D9-BA23-610A7F9F9686}" presName="txTwo" presStyleLbl="node2" presStyleIdx="1" presStyleCnt="2" custScaleX="99674" custLinFactNeighborX="2778" custLinFactNeighborY="-47052">
        <dgm:presLayoutVars>
          <dgm:chPref val="3"/>
        </dgm:presLayoutVars>
      </dgm:prSet>
      <dgm:spPr/>
      <dgm:t>
        <a:bodyPr/>
        <a:lstStyle/>
        <a:p>
          <a:endParaRPr lang="en-IN"/>
        </a:p>
      </dgm:t>
    </dgm:pt>
    <dgm:pt modelId="{04C7B49D-48AB-42E2-9A6A-026F0DFDC2FD}" type="pres">
      <dgm:prSet presAssocID="{D4CE2D42-4AA5-43D9-BA23-610A7F9F9686}" presName="parTransTwo" presStyleCnt="0"/>
      <dgm:spPr/>
    </dgm:pt>
    <dgm:pt modelId="{0205897D-5B0E-4088-9794-6E562B220059}" type="pres">
      <dgm:prSet presAssocID="{D4CE2D42-4AA5-43D9-BA23-610A7F9F9686}" presName="horzTwo" presStyleCnt="0"/>
      <dgm:spPr/>
    </dgm:pt>
    <dgm:pt modelId="{0F2BCF9C-357B-403C-9279-CE6EF364B218}" type="pres">
      <dgm:prSet presAssocID="{FB097D3C-5BAE-47FA-980D-74E4F575B1DC}" presName="vertThree" presStyleCnt="0"/>
      <dgm:spPr/>
    </dgm:pt>
    <dgm:pt modelId="{892E92A3-3952-4410-9EFA-815DDB0E86A5}" type="pres">
      <dgm:prSet presAssocID="{FB097D3C-5BAE-47FA-980D-74E4F575B1DC}" presName="txThree" presStyleLbl="node3" presStyleIdx="2" presStyleCnt="3" custScaleX="120532" custLinFactNeighborX="-1265" custLinFactNeighborY="-7092">
        <dgm:presLayoutVars>
          <dgm:chPref val="3"/>
        </dgm:presLayoutVars>
      </dgm:prSet>
      <dgm:spPr/>
      <dgm:t>
        <a:bodyPr/>
        <a:lstStyle/>
        <a:p>
          <a:endParaRPr lang="en-IN"/>
        </a:p>
      </dgm:t>
    </dgm:pt>
    <dgm:pt modelId="{4BB33FF5-F18C-439B-83BF-EE1EC3549B21}" type="pres">
      <dgm:prSet presAssocID="{FB097D3C-5BAE-47FA-980D-74E4F575B1DC}" presName="horzThree" presStyleCnt="0"/>
      <dgm:spPr/>
    </dgm:pt>
  </dgm:ptLst>
  <dgm:cxnLst>
    <dgm:cxn modelId="{C7695AC7-0040-4963-851F-88A48D575DC9}" srcId="{3E267707-51A2-435E-8C53-2255B874434A}" destId="{50AF0223-973C-40AB-BF20-C25751A3DF2B}" srcOrd="0" destOrd="0" parTransId="{3B04F6C3-141F-46F3-85D0-85C2237B3C2C}" sibTransId="{631C8501-F83F-4D0F-B3ED-26C6EF6A2003}"/>
    <dgm:cxn modelId="{D9613151-B60F-4D3C-B9A5-B367D0648CE7}" type="presOf" srcId="{50AF0223-973C-40AB-BF20-C25751A3DF2B}" destId="{31CCB16F-37F3-4E3D-9CA3-742754E7FBF5}" srcOrd="0" destOrd="0" presId="urn:microsoft.com/office/officeart/2005/8/layout/hierarchy4"/>
    <dgm:cxn modelId="{11D6660C-3A19-4443-AB1D-A851B3B6FA24}" srcId="{D4CE2D42-4AA5-43D9-BA23-610A7F9F9686}" destId="{FB097D3C-5BAE-47FA-980D-74E4F575B1DC}" srcOrd="0" destOrd="0" parTransId="{679EEB65-0D39-4AD6-988D-FD02E68A8A3C}" sibTransId="{BBA92B95-E787-46BE-ABD4-7BEE6AC9B538}"/>
    <dgm:cxn modelId="{92179081-61BF-4600-80B2-3E468EE9BDD8}" type="presOf" srcId="{D4CE2D42-4AA5-43D9-BA23-610A7F9F9686}" destId="{3F15A7FF-81A5-4AC3-A3CB-800E405618FF}" srcOrd="0" destOrd="0" presId="urn:microsoft.com/office/officeart/2005/8/layout/hierarchy4"/>
    <dgm:cxn modelId="{9FE63E3C-524E-4578-813E-D4BA74F3AD5C}" type="presOf" srcId="{CC65D9F6-AD8A-459B-802E-0A9AFD2EE7C9}" destId="{1EA82A8A-F2AB-4FF8-8899-ED0C5E716D39}" srcOrd="0" destOrd="0" presId="urn:microsoft.com/office/officeart/2005/8/layout/hierarchy4"/>
    <dgm:cxn modelId="{2DFBCB03-6004-43E3-8861-58845BAD4A4F}" srcId="{CC65D9F6-AD8A-459B-802E-0A9AFD2EE7C9}" destId="{7E1D109D-50F3-4787-8EB0-BDAFC360864B}" srcOrd="0" destOrd="0" parTransId="{1E27CDBA-BB0E-44F1-A21B-82201B985BE7}" sibTransId="{2C314F13-4270-4BAC-8972-E4ECAF9017A3}"/>
    <dgm:cxn modelId="{8370B24F-B5D2-4C75-8106-77A913246BA6}" type="presOf" srcId="{FB097D3C-5BAE-47FA-980D-74E4F575B1DC}" destId="{892E92A3-3952-4410-9EFA-815DDB0E86A5}" srcOrd="0" destOrd="0" presId="urn:microsoft.com/office/officeart/2005/8/layout/hierarchy4"/>
    <dgm:cxn modelId="{A67FB0AA-6425-42B2-8D2C-A6F75D2065E8}" type="presOf" srcId="{3E267707-51A2-435E-8C53-2255B874434A}" destId="{DA12C3A0-633C-425F-AD0C-A18B7F34B745}" srcOrd="0" destOrd="0" presId="urn:microsoft.com/office/officeart/2005/8/layout/hierarchy4"/>
    <dgm:cxn modelId="{C3EE3188-C9F9-4693-8FFC-2DFF53D56607}" type="presOf" srcId="{4E0C3452-3195-43EC-ACC8-CC12BFDB27AE}" destId="{C5C9506C-C308-4CAA-AB07-B29567AABD10}" srcOrd="0" destOrd="0" presId="urn:microsoft.com/office/officeart/2005/8/layout/hierarchy4"/>
    <dgm:cxn modelId="{EC4E413F-F25F-450B-90F1-D1258E883FA2}" type="presOf" srcId="{7E1D109D-50F3-4787-8EB0-BDAFC360864B}" destId="{7ABD29A3-07D5-4C4F-8245-EE13A6DC1D17}" srcOrd="0" destOrd="0" presId="urn:microsoft.com/office/officeart/2005/8/layout/hierarchy4"/>
    <dgm:cxn modelId="{A49E7FC3-F51A-455A-AC37-7C1ABF6FE4F1}" srcId="{CC65D9F6-AD8A-459B-802E-0A9AFD2EE7C9}" destId="{4E0C3452-3195-43EC-ACC8-CC12BFDB27AE}" srcOrd="1" destOrd="0" parTransId="{C70EE192-D629-40BD-8030-20C761DC76D7}" sibTransId="{4D977802-0734-491E-99A2-70CE25DF88EA}"/>
    <dgm:cxn modelId="{F56D033D-DCF2-4C56-BB28-D346DFDFF61A}" srcId="{50AF0223-973C-40AB-BF20-C25751A3DF2B}" destId="{D4CE2D42-4AA5-43D9-BA23-610A7F9F9686}" srcOrd="1" destOrd="0" parTransId="{D6CB6C73-5E01-41DB-A154-49081D398ADB}" sibTransId="{0315F622-F365-48F2-9BAE-0F3B844D4BB0}"/>
    <dgm:cxn modelId="{85AA0709-952B-42FF-AC63-36F37BD965AC}" srcId="{50AF0223-973C-40AB-BF20-C25751A3DF2B}" destId="{CC65D9F6-AD8A-459B-802E-0A9AFD2EE7C9}" srcOrd="0" destOrd="0" parTransId="{55326765-43B5-4E4B-A533-4C5740067946}" sibTransId="{8887FE7A-8B61-41D2-83D5-C63567295D67}"/>
    <dgm:cxn modelId="{108D5DEF-1CC7-42CC-AE0A-97B48211219A}" type="presParOf" srcId="{DA12C3A0-633C-425F-AD0C-A18B7F34B745}" destId="{6932E383-B11F-4536-B781-2F8726D6A9DC}" srcOrd="0" destOrd="0" presId="urn:microsoft.com/office/officeart/2005/8/layout/hierarchy4"/>
    <dgm:cxn modelId="{0FA2226F-A057-43EB-B8AA-575ECC342861}" type="presParOf" srcId="{6932E383-B11F-4536-B781-2F8726D6A9DC}" destId="{31CCB16F-37F3-4E3D-9CA3-742754E7FBF5}" srcOrd="0" destOrd="0" presId="urn:microsoft.com/office/officeart/2005/8/layout/hierarchy4"/>
    <dgm:cxn modelId="{E12852DA-F6F2-484B-AB6C-BB048192D7E6}" type="presParOf" srcId="{6932E383-B11F-4536-B781-2F8726D6A9DC}" destId="{27A9D352-A008-4B2C-9902-BF92898A6AF6}" srcOrd="1" destOrd="0" presId="urn:microsoft.com/office/officeart/2005/8/layout/hierarchy4"/>
    <dgm:cxn modelId="{B2A4F18D-1229-4759-A91D-26B831B403EB}" type="presParOf" srcId="{6932E383-B11F-4536-B781-2F8726D6A9DC}" destId="{F8707720-A90B-40DC-805C-4981C43FAE0E}" srcOrd="2" destOrd="0" presId="urn:microsoft.com/office/officeart/2005/8/layout/hierarchy4"/>
    <dgm:cxn modelId="{CB002A1C-511F-4068-97D1-61F79FB88C65}" type="presParOf" srcId="{F8707720-A90B-40DC-805C-4981C43FAE0E}" destId="{9A1FE596-93A8-4B8B-B351-D0B382518D4A}" srcOrd="0" destOrd="0" presId="urn:microsoft.com/office/officeart/2005/8/layout/hierarchy4"/>
    <dgm:cxn modelId="{88135245-F697-4B98-93CD-B2912C9A3D80}" type="presParOf" srcId="{9A1FE596-93A8-4B8B-B351-D0B382518D4A}" destId="{1EA82A8A-F2AB-4FF8-8899-ED0C5E716D39}" srcOrd="0" destOrd="0" presId="urn:microsoft.com/office/officeart/2005/8/layout/hierarchy4"/>
    <dgm:cxn modelId="{114F538A-F4D5-4C25-9AF1-9CEF31239594}" type="presParOf" srcId="{9A1FE596-93A8-4B8B-B351-D0B382518D4A}" destId="{E651EFC3-8131-45F6-A6B3-BFEBF6711BC7}" srcOrd="1" destOrd="0" presId="urn:microsoft.com/office/officeart/2005/8/layout/hierarchy4"/>
    <dgm:cxn modelId="{380ECAE1-C742-4903-8D9E-49E5076B2425}" type="presParOf" srcId="{9A1FE596-93A8-4B8B-B351-D0B382518D4A}" destId="{54E1E080-EF38-419A-A98D-E70706645AE2}" srcOrd="2" destOrd="0" presId="urn:microsoft.com/office/officeart/2005/8/layout/hierarchy4"/>
    <dgm:cxn modelId="{AFD5BBD5-CFB9-455B-A4A6-B5CE37F46A4D}" type="presParOf" srcId="{54E1E080-EF38-419A-A98D-E70706645AE2}" destId="{B6D1F197-AAA6-4378-B0F9-E67C472FFCF9}" srcOrd="0" destOrd="0" presId="urn:microsoft.com/office/officeart/2005/8/layout/hierarchy4"/>
    <dgm:cxn modelId="{EC833905-9285-4B19-85CC-3F790973015E}" type="presParOf" srcId="{B6D1F197-AAA6-4378-B0F9-E67C472FFCF9}" destId="{7ABD29A3-07D5-4C4F-8245-EE13A6DC1D17}" srcOrd="0" destOrd="0" presId="urn:microsoft.com/office/officeart/2005/8/layout/hierarchy4"/>
    <dgm:cxn modelId="{CD125856-493C-4682-BEEE-4051AEF927C1}" type="presParOf" srcId="{B6D1F197-AAA6-4378-B0F9-E67C472FFCF9}" destId="{CE9F5BA2-DC1F-4772-BF25-C2A321AC09C5}" srcOrd="1" destOrd="0" presId="urn:microsoft.com/office/officeart/2005/8/layout/hierarchy4"/>
    <dgm:cxn modelId="{1AEAF823-A75D-4D7D-A9BE-9C764EC95E61}" type="presParOf" srcId="{54E1E080-EF38-419A-A98D-E70706645AE2}" destId="{6277A3AC-0A2F-4803-ABB0-16A09A857380}" srcOrd="1" destOrd="0" presId="urn:microsoft.com/office/officeart/2005/8/layout/hierarchy4"/>
    <dgm:cxn modelId="{EDB7B980-AAFF-4C4B-A7CD-B40FF0CD9832}" type="presParOf" srcId="{54E1E080-EF38-419A-A98D-E70706645AE2}" destId="{39B10240-F949-4EE7-90B2-E4BB7AEA1DA0}" srcOrd="2" destOrd="0" presId="urn:microsoft.com/office/officeart/2005/8/layout/hierarchy4"/>
    <dgm:cxn modelId="{54398E28-2DE7-4A02-AF4B-D6DD36BC489D}" type="presParOf" srcId="{39B10240-F949-4EE7-90B2-E4BB7AEA1DA0}" destId="{C5C9506C-C308-4CAA-AB07-B29567AABD10}" srcOrd="0" destOrd="0" presId="urn:microsoft.com/office/officeart/2005/8/layout/hierarchy4"/>
    <dgm:cxn modelId="{E2F330FB-37EF-46BB-A688-8BC57CB5B1EF}" type="presParOf" srcId="{39B10240-F949-4EE7-90B2-E4BB7AEA1DA0}" destId="{753F7172-3D2B-46F6-8D50-520F79564DCD}" srcOrd="1" destOrd="0" presId="urn:microsoft.com/office/officeart/2005/8/layout/hierarchy4"/>
    <dgm:cxn modelId="{BE8A66EA-DCA6-4073-A845-78F83226AF32}" type="presParOf" srcId="{F8707720-A90B-40DC-805C-4981C43FAE0E}" destId="{79A6136F-61E1-497C-9BD9-7A1F1EC31318}" srcOrd="1" destOrd="0" presId="urn:microsoft.com/office/officeart/2005/8/layout/hierarchy4"/>
    <dgm:cxn modelId="{16ACB735-C9BB-4432-824D-E9BA666E4199}" type="presParOf" srcId="{F8707720-A90B-40DC-805C-4981C43FAE0E}" destId="{458C8F1A-A4C7-4DF5-9E91-9C8505DEC3FF}" srcOrd="2" destOrd="0" presId="urn:microsoft.com/office/officeart/2005/8/layout/hierarchy4"/>
    <dgm:cxn modelId="{D54D95B2-1790-49BE-B0A6-04A57E92DE36}" type="presParOf" srcId="{458C8F1A-A4C7-4DF5-9E91-9C8505DEC3FF}" destId="{3F15A7FF-81A5-4AC3-A3CB-800E405618FF}" srcOrd="0" destOrd="0" presId="urn:microsoft.com/office/officeart/2005/8/layout/hierarchy4"/>
    <dgm:cxn modelId="{80E05FA8-8700-44F1-892E-250D92A501A0}" type="presParOf" srcId="{458C8F1A-A4C7-4DF5-9E91-9C8505DEC3FF}" destId="{04C7B49D-48AB-42E2-9A6A-026F0DFDC2FD}" srcOrd="1" destOrd="0" presId="urn:microsoft.com/office/officeart/2005/8/layout/hierarchy4"/>
    <dgm:cxn modelId="{712653A0-9788-4733-852B-E9E72C8D3529}" type="presParOf" srcId="{458C8F1A-A4C7-4DF5-9E91-9C8505DEC3FF}" destId="{0205897D-5B0E-4088-9794-6E562B220059}" srcOrd="2" destOrd="0" presId="urn:microsoft.com/office/officeart/2005/8/layout/hierarchy4"/>
    <dgm:cxn modelId="{56085994-4642-4492-B6F6-2E9E8C1B2D3B}" type="presParOf" srcId="{0205897D-5B0E-4088-9794-6E562B220059}" destId="{0F2BCF9C-357B-403C-9279-CE6EF364B218}" srcOrd="0" destOrd="0" presId="urn:microsoft.com/office/officeart/2005/8/layout/hierarchy4"/>
    <dgm:cxn modelId="{F60B0159-36B2-47CB-B0A5-354EF1CE9F21}" type="presParOf" srcId="{0F2BCF9C-357B-403C-9279-CE6EF364B218}" destId="{892E92A3-3952-4410-9EFA-815DDB0E86A5}" srcOrd="0" destOrd="0" presId="urn:microsoft.com/office/officeart/2005/8/layout/hierarchy4"/>
    <dgm:cxn modelId="{DDACA291-B6E1-41B7-AA5B-A2183E3752A1}" type="presParOf" srcId="{0F2BCF9C-357B-403C-9279-CE6EF364B218}" destId="{4BB33FF5-F18C-439B-83BF-EE1EC3549B21}"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458229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d05c6b216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4d05c6b216_2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9319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d05c6bc16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4d05c6bc16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1035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88058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05c6b216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4d05c6b216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742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d05c6b216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4d05c6b216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34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9"/>
        <p:cNvGrpSpPr/>
        <p:nvPr/>
      </p:nvGrpSpPr>
      <p:grpSpPr>
        <a:xfrm>
          <a:off x="0" y="0"/>
          <a:ext cx="0" cy="0"/>
          <a:chOff x="0" y="0"/>
          <a:chExt cx="0" cy="0"/>
        </a:xfrm>
      </p:grpSpPr>
      <p:sp>
        <p:nvSpPr>
          <p:cNvPr id="70" name="Google Shape;70;p1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7"/>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72" name="Google Shape;72;p17"/>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73" name="Google Shape;7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9468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78"/>
        <p:cNvGrpSpPr/>
        <p:nvPr/>
      </p:nvGrpSpPr>
      <p:grpSpPr>
        <a:xfrm>
          <a:off x="0" y="0"/>
          <a:ext cx="0" cy="0"/>
          <a:chOff x="0" y="0"/>
          <a:chExt cx="0" cy="0"/>
        </a:xfrm>
      </p:grpSpPr>
      <p:sp>
        <p:nvSpPr>
          <p:cNvPr id="79" name="Google Shape;79;p19"/>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80" name="Google Shape;80;p19"/>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81" name="Google Shape;8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5927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60"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12" Type="http://schemas.microsoft.com/office/2007/relationships/hdphoto" Target="../media/hdphoto2.wdp"/><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9.png"/><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3"/>
          <p:cNvSpPr txBox="1">
            <a:spLocks noGrp="1"/>
          </p:cNvSpPr>
          <p:nvPr>
            <p:ph type="ctrTitle"/>
          </p:nvPr>
        </p:nvSpPr>
        <p:spPr>
          <a:xfrm>
            <a:off x="311700" y="511504"/>
            <a:ext cx="8520600" cy="128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3200" dirty="0" smtClean="0"/>
              <a:t>Deloitte TechnoUtsav 2.0</a:t>
            </a:r>
            <a:endParaRPr sz="3200" dirty="0"/>
          </a:p>
        </p:txBody>
      </p:sp>
      <p:sp>
        <p:nvSpPr>
          <p:cNvPr id="101" name="Google Shape;101;p23"/>
          <p:cNvSpPr txBox="1">
            <a:spLocks noGrp="1"/>
          </p:cNvSpPr>
          <p:nvPr>
            <p:ph type="subTitle" idx="1"/>
          </p:nvPr>
        </p:nvSpPr>
        <p:spPr>
          <a:xfrm>
            <a:off x="311699" y="1205002"/>
            <a:ext cx="5123100" cy="73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dirty="0" smtClean="0"/>
              <a:t>Theme </a:t>
            </a:r>
            <a:r>
              <a:rPr lang="en" dirty="0"/>
              <a:t>Alignment: Internet of Things, Data Science/Machine Learning</a:t>
            </a:r>
            <a:br>
              <a:rPr lang="en" dirty="0"/>
            </a:br>
            <a:endParaRPr dirty="0"/>
          </a:p>
          <a:p>
            <a:pPr marL="0" lvl="0" indent="0" algn="l" rtl="0">
              <a:lnSpc>
                <a:spcPct val="100000"/>
              </a:lnSpc>
              <a:spcBef>
                <a:spcPts val="0"/>
              </a:spcBef>
              <a:spcAft>
                <a:spcPts val="0"/>
              </a:spcAft>
              <a:buSzPts val="1600"/>
              <a:buNone/>
            </a:pPr>
            <a:r>
              <a:rPr lang="en" dirty="0"/>
              <a:t>Industry Alignment: </a:t>
            </a:r>
            <a:r>
              <a:rPr lang="en" dirty="0" smtClean="0"/>
              <a:t>Energy</a:t>
            </a:r>
            <a:r>
              <a:rPr lang="en" smtClean="0"/>
              <a:t>, </a:t>
            </a:r>
            <a:r>
              <a:rPr lang="en" smtClean="0"/>
              <a:t>Resources </a:t>
            </a:r>
            <a:r>
              <a:rPr lang="en" dirty="0" smtClean="0"/>
              <a:t>and Industrials</a:t>
            </a:r>
            <a:endParaRPr dirty="0"/>
          </a:p>
          <a:p>
            <a:pPr marL="0" lvl="0" indent="0" algn="l" rtl="0">
              <a:lnSpc>
                <a:spcPct val="100000"/>
              </a:lnSpc>
              <a:spcBef>
                <a:spcPts val="0"/>
              </a:spcBef>
              <a:spcAft>
                <a:spcPts val="0"/>
              </a:spcAft>
              <a:buSzPts val="1600"/>
              <a:buNone/>
            </a:pPr>
            <a:endParaRPr b="1" dirty="0"/>
          </a:p>
          <a:p>
            <a:pPr marL="0" lvl="0" indent="0" algn="l" rtl="0">
              <a:lnSpc>
                <a:spcPct val="100000"/>
              </a:lnSpc>
              <a:spcBef>
                <a:spcPts val="0"/>
              </a:spcBef>
              <a:spcAft>
                <a:spcPts val="0"/>
              </a:spcAft>
              <a:buSzPts val="1600"/>
              <a:buNone/>
            </a:pPr>
            <a:endParaRPr b="1" dirty="0"/>
          </a:p>
        </p:txBody>
      </p:sp>
      <p:sp>
        <p:nvSpPr>
          <p:cNvPr id="102" name="Google Shape;102;p23"/>
          <p:cNvSpPr txBox="1"/>
          <p:nvPr/>
        </p:nvSpPr>
        <p:spPr>
          <a:xfrm>
            <a:off x="5569475" y="3231506"/>
            <a:ext cx="5329200" cy="14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0" i="0" u="none" strike="noStrike" cap="none">
                <a:solidFill>
                  <a:schemeClr val="lt1"/>
                </a:solidFill>
                <a:latin typeface="Arial"/>
                <a:ea typeface="Arial"/>
                <a:cs typeface="Arial"/>
                <a:sym typeface="Arial"/>
              </a:rPr>
              <a:t>Category : Tech E</a:t>
            </a:r>
            <a:endParaRPr/>
          </a:p>
          <a:p>
            <a:pPr marL="0" marR="0" lvl="0" indent="0" algn="l"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a:solidFill>
                  <a:srgbClr val="FFFFFF"/>
                </a:solidFill>
                <a:latin typeface="Roboto"/>
                <a:ea typeface="Roboto"/>
                <a:cs typeface="Roboto"/>
                <a:sym typeface="Roboto"/>
              </a:rPr>
              <a:t>College </a:t>
            </a:r>
            <a:r>
              <a:rPr lang="en" sz="1600" b="0" i="0" u="none" strike="noStrike" cap="none">
                <a:solidFill>
                  <a:srgbClr val="FFFFFF"/>
                </a:solidFill>
                <a:latin typeface="Roboto"/>
                <a:ea typeface="Roboto"/>
                <a:cs typeface="Roboto"/>
                <a:sym typeface="Roboto"/>
              </a:rPr>
              <a:t>Name : MPSTME NMIMS</a:t>
            </a:r>
            <a:endParaRPr sz="160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600">
                <a:solidFill>
                  <a:srgbClr val="FFFFFF"/>
                </a:solidFill>
                <a:latin typeface="Roboto"/>
                <a:ea typeface="Roboto"/>
                <a:cs typeface="Roboto"/>
                <a:sym typeface="Roboto"/>
              </a:rPr>
              <a:t>Team Name : </a:t>
            </a:r>
            <a:r>
              <a:rPr lang="en" sz="1600" b="0" i="0" u="none" strike="noStrike" cap="none">
                <a:solidFill>
                  <a:srgbClr val="FFFFFF"/>
                </a:solidFill>
                <a:latin typeface="Roboto"/>
                <a:ea typeface="Roboto"/>
                <a:cs typeface="Roboto"/>
                <a:sym typeface="Roboto"/>
              </a:rPr>
              <a:t>Prayaas</a:t>
            </a:r>
            <a:endParaRPr sz="16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Roboto"/>
              <a:ea typeface="Roboto"/>
              <a:cs typeface="Roboto"/>
              <a:sym typeface="Roboto"/>
            </a:endParaRPr>
          </a:p>
        </p:txBody>
      </p:sp>
      <p:pic>
        <p:nvPicPr>
          <p:cNvPr id="103" name="Google Shape;103;p23"/>
          <p:cNvPicPr preferRelativeResize="0"/>
          <p:nvPr/>
        </p:nvPicPr>
        <p:blipFill>
          <a:blip r:embed="rId3">
            <a:alphaModFix/>
          </a:blip>
          <a:stretch>
            <a:fillRect/>
          </a:stretch>
        </p:blipFill>
        <p:spPr>
          <a:xfrm>
            <a:off x="7342575" y="591199"/>
            <a:ext cx="1134048" cy="1134048"/>
          </a:xfrm>
          <a:prstGeom prst="rect">
            <a:avLst/>
          </a:prstGeom>
          <a:noFill/>
          <a:ln>
            <a:noFill/>
          </a:ln>
        </p:spPr>
      </p:pic>
      <p:pic>
        <p:nvPicPr>
          <p:cNvPr id="104" name="Google Shape;104;p23"/>
          <p:cNvPicPr preferRelativeResize="0"/>
          <p:nvPr/>
        </p:nvPicPr>
        <p:blipFill>
          <a:blip r:embed="rId4">
            <a:alphaModFix/>
          </a:blip>
          <a:stretch>
            <a:fillRect/>
          </a:stretch>
        </p:blipFill>
        <p:spPr>
          <a:xfrm>
            <a:off x="6208525" y="591200"/>
            <a:ext cx="1134051" cy="1134051"/>
          </a:xfrm>
          <a:prstGeom prst="rect">
            <a:avLst/>
          </a:prstGeom>
          <a:noFill/>
          <a:ln>
            <a:noFill/>
          </a:ln>
        </p:spPr>
      </p:pic>
    </p:spTree>
    <p:extLst>
      <p:ext uri="{BB962C8B-B14F-4D97-AF65-F5344CB8AC3E}">
        <p14:creationId xmlns:p14="http://schemas.microsoft.com/office/powerpoint/2010/main" val="140218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1"/>
              </a:buClr>
              <a:buSzPts val="2800"/>
              <a:buNone/>
            </a:pPr>
            <a:r>
              <a:rPr lang="en" dirty="0"/>
              <a:t>Business Problem</a:t>
            </a:r>
            <a:endParaRPr dirty="0"/>
          </a:p>
        </p:txBody>
      </p:sp>
      <p:sp>
        <p:nvSpPr>
          <p:cNvPr id="110" name="Google Shape;110;p24"/>
          <p:cNvSpPr txBox="1">
            <a:spLocks noGrp="1"/>
          </p:cNvSpPr>
          <p:nvPr>
            <p:ph type="body" idx="1"/>
          </p:nvPr>
        </p:nvSpPr>
        <p:spPr>
          <a:xfrm>
            <a:off x="311725" y="1643119"/>
            <a:ext cx="4510306" cy="307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 sz="1400" dirty="0">
                <a:solidFill>
                  <a:schemeClr val="tx1"/>
                </a:solidFill>
              </a:rPr>
              <a:t>“ Household as well as Industrial Waste is getting generated at an exponential level regularly. Industries spend on waste segregation which also produces more waste to deal with. This can be avoided if we proactively select only the right input material at the source.</a:t>
            </a:r>
            <a:endParaRPr sz="1400" dirty="0">
              <a:solidFill>
                <a:schemeClr val="tx1"/>
              </a:solidFill>
            </a:endParaRPr>
          </a:p>
          <a:p>
            <a:pPr marL="0" lvl="0" indent="0" algn="l" rtl="0">
              <a:lnSpc>
                <a:spcPct val="115000"/>
              </a:lnSpc>
              <a:spcBef>
                <a:spcPts val="0"/>
              </a:spcBef>
              <a:spcAft>
                <a:spcPts val="0"/>
              </a:spcAft>
              <a:buNone/>
            </a:pPr>
            <a:endParaRPr sz="1400" dirty="0">
              <a:solidFill>
                <a:schemeClr val="tx1"/>
              </a:solidFill>
            </a:endParaRPr>
          </a:p>
          <a:p>
            <a:pPr marL="0" lvl="0" indent="0" algn="l" rtl="0">
              <a:lnSpc>
                <a:spcPct val="115000"/>
              </a:lnSpc>
              <a:spcBef>
                <a:spcPts val="0"/>
              </a:spcBef>
              <a:spcAft>
                <a:spcPts val="0"/>
              </a:spcAft>
              <a:buNone/>
            </a:pPr>
            <a:r>
              <a:rPr lang="en" sz="1400" dirty="0">
                <a:solidFill>
                  <a:schemeClr val="tx1"/>
                </a:solidFill>
              </a:rPr>
              <a:t>There is a dire need to sync waste processing with effective means of usage making a environment friendly and garbage free world in the coming years. ”</a:t>
            </a:r>
            <a:endParaRPr dirty="0">
              <a:solidFill>
                <a:schemeClr val="tx1"/>
              </a:solidFill>
            </a:endParaRPr>
          </a:p>
          <a:p>
            <a:pPr marL="0" lvl="0" indent="0" algn="l" rtl="0">
              <a:lnSpc>
                <a:spcPct val="115000"/>
              </a:lnSpc>
              <a:spcBef>
                <a:spcPts val="0"/>
              </a:spcBef>
              <a:spcAft>
                <a:spcPts val="0"/>
              </a:spcAft>
              <a:buNone/>
            </a:pPr>
            <a:endParaRPr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123" y="1448550"/>
            <a:ext cx="2577111" cy="17326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5678" y="3263667"/>
            <a:ext cx="2648900" cy="1801252"/>
          </a:xfrm>
          <a:prstGeom prst="rect">
            <a:avLst/>
          </a:prstGeom>
        </p:spPr>
      </p:pic>
    </p:spTree>
    <p:extLst>
      <p:ext uri="{BB962C8B-B14F-4D97-AF65-F5344CB8AC3E}">
        <p14:creationId xmlns:p14="http://schemas.microsoft.com/office/powerpoint/2010/main" val="205020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Solution</a:t>
            </a:r>
            <a:endParaRPr lang="en-IN" dirty="0"/>
          </a:p>
        </p:txBody>
      </p:sp>
      <p:sp>
        <p:nvSpPr>
          <p:cNvPr id="3" name="Text Placeholder 2"/>
          <p:cNvSpPr>
            <a:spLocks noGrp="1"/>
          </p:cNvSpPr>
          <p:nvPr>
            <p:ph type="body" idx="1"/>
          </p:nvPr>
        </p:nvSpPr>
        <p:spPr>
          <a:xfrm>
            <a:off x="311725" y="1704360"/>
            <a:ext cx="3999900" cy="3076200"/>
          </a:xfrm>
        </p:spPr>
        <p:txBody>
          <a:bodyPr/>
          <a:lstStyle/>
          <a:p>
            <a:pPr marL="146050" indent="0">
              <a:buNone/>
            </a:pPr>
            <a:r>
              <a:rPr lang="en-US" sz="1200" dirty="0" smtClean="0">
                <a:solidFill>
                  <a:schemeClr val="tx1"/>
                </a:solidFill>
              </a:rPr>
              <a:t>Leveraging Predictive &amp; Prescriptive Analytics models coupled with real time data via IOT enabled sensors to forecast &amp; optimize industrial production process</a:t>
            </a:r>
          </a:p>
          <a:p>
            <a:pPr>
              <a:buFont typeface="Arial" panose="020B0604020202020204" pitchFamily="34" charset="0"/>
              <a:buChar char="•"/>
            </a:pPr>
            <a:r>
              <a:rPr lang="en-US" sz="1200" dirty="0" smtClean="0">
                <a:solidFill>
                  <a:schemeClr val="tx1"/>
                </a:solidFill>
              </a:rPr>
              <a:t>Predictive model</a:t>
            </a:r>
          </a:p>
          <a:p>
            <a:pPr lvl="1">
              <a:spcBef>
                <a:spcPts val="600"/>
              </a:spcBef>
              <a:buFont typeface="Arial" panose="020B0604020202020204" pitchFamily="34" charset="0"/>
              <a:buChar char="•"/>
            </a:pPr>
            <a:r>
              <a:rPr lang="en-US" dirty="0" smtClean="0">
                <a:solidFill>
                  <a:schemeClr val="tx1"/>
                </a:solidFill>
              </a:rPr>
              <a:t>Predicting demand</a:t>
            </a:r>
          </a:p>
          <a:p>
            <a:pPr lvl="1">
              <a:spcBef>
                <a:spcPts val="600"/>
              </a:spcBef>
              <a:buFont typeface="Arial" panose="020B0604020202020204" pitchFamily="34" charset="0"/>
              <a:buChar char="•"/>
            </a:pPr>
            <a:r>
              <a:rPr lang="en-US" dirty="0" smtClean="0">
                <a:solidFill>
                  <a:schemeClr val="tx1"/>
                </a:solidFill>
              </a:rPr>
              <a:t>Predicting quantity, quality of produce on the basis of input &amp; manufacturing conditions</a:t>
            </a:r>
          </a:p>
          <a:p>
            <a:pPr>
              <a:buFont typeface="Arial" panose="020B0604020202020204" pitchFamily="34" charset="0"/>
              <a:buChar char="•"/>
            </a:pPr>
            <a:r>
              <a:rPr lang="en-US" sz="1200" dirty="0" smtClean="0">
                <a:solidFill>
                  <a:schemeClr val="tx1"/>
                </a:solidFill>
              </a:rPr>
              <a:t>Prescriptive model</a:t>
            </a:r>
            <a:endParaRPr lang="en-US" sz="1200" dirty="0">
              <a:solidFill>
                <a:schemeClr val="tx1"/>
              </a:solidFill>
            </a:endParaRPr>
          </a:p>
          <a:p>
            <a:pPr lvl="1">
              <a:lnSpc>
                <a:spcPct val="100000"/>
              </a:lnSpc>
              <a:spcBef>
                <a:spcPts val="600"/>
              </a:spcBef>
              <a:buFont typeface="Arial" panose="020B0604020202020204" pitchFamily="34" charset="0"/>
              <a:buChar char="•"/>
            </a:pPr>
            <a:r>
              <a:rPr lang="en-US" dirty="0" smtClean="0">
                <a:solidFill>
                  <a:schemeClr val="tx1"/>
                </a:solidFill>
              </a:rPr>
              <a:t>Factor in variables like contractual agreements, that are frozen over time.</a:t>
            </a:r>
          </a:p>
          <a:p>
            <a:pPr lvl="1">
              <a:lnSpc>
                <a:spcPct val="100000"/>
              </a:lnSpc>
              <a:spcBef>
                <a:spcPts val="600"/>
              </a:spcBef>
              <a:buFont typeface="Arial" panose="020B0604020202020204" pitchFamily="34" charset="0"/>
              <a:buChar char="•"/>
            </a:pPr>
            <a:r>
              <a:rPr lang="en-US" dirty="0" smtClean="0">
                <a:solidFill>
                  <a:schemeClr val="tx1"/>
                </a:solidFill>
              </a:rPr>
              <a:t>Optimize the variables of predictive model subject to maximize/minimize cost function.</a:t>
            </a:r>
          </a:p>
          <a:p>
            <a:pPr>
              <a:lnSpc>
                <a:spcPct val="100000"/>
              </a:lnSpc>
              <a:spcBef>
                <a:spcPts val="600"/>
              </a:spcBef>
              <a:buFont typeface="Arial" panose="020B0604020202020204" pitchFamily="34" charset="0"/>
              <a:buChar char="•"/>
            </a:pPr>
            <a:r>
              <a:rPr lang="en-US" sz="1200" dirty="0" smtClean="0">
                <a:solidFill>
                  <a:schemeClr val="tx1"/>
                </a:solidFill>
              </a:rPr>
              <a:t>Coefficients of the ensemble models are refined over time using feed forward method.</a:t>
            </a:r>
          </a:p>
        </p:txBody>
      </p:sp>
      <p:sp>
        <p:nvSpPr>
          <p:cNvPr id="4" name="Text Placeholder 3"/>
          <p:cNvSpPr>
            <a:spLocks noGrp="1"/>
          </p:cNvSpPr>
          <p:nvPr>
            <p:ph type="body" idx="2"/>
          </p:nvPr>
        </p:nvSpPr>
        <p:spPr>
          <a:xfrm>
            <a:off x="4918125" y="1540053"/>
            <a:ext cx="3999900" cy="3076200"/>
          </a:xfrm>
        </p:spPr>
        <p:txBody>
          <a:bodyPr/>
          <a:lstStyle/>
          <a:p>
            <a:pPr marL="146050" indent="0" algn="ctr">
              <a:buNone/>
            </a:pPr>
            <a:r>
              <a:rPr lang="en-US" sz="1200" dirty="0" smtClean="0">
                <a:solidFill>
                  <a:schemeClr val="tx1"/>
                </a:solidFill>
              </a:rPr>
              <a:t>IMPLEMENTATION</a:t>
            </a:r>
          </a:p>
          <a:p>
            <a:pPr>
              <a:buFont typeface="Arial" panose="020B0604020202020204" pitchFamily="34" charset="0"/>
              <a:buChar char="•"/>
            </a:pPr>
            <a:r>
              <a:rPr lang="en-US" sz="1200" dirty="0" smtClean="0">
                <a:solidFill>
                  <a:schemeClr val="tx1"/>
                </a:solidFill>
              </a:rPr>
              <a:t>Sensors at the base of dumpster truck gauging calorific value from the moisture of wet waste.</a:t>
            </a:r>
          </a:p>
          <a:p>
            <a:pPr>
              <a:buFont typeface="Arial" panose="020B0604020202020204" pitchFamily="34" charset="0"/>
              <a:buChar char="•"/>
            </a:pPr>
            <a:r>
              <a:rPr lang="en-US" sz="1200" dirty="0" smtClean="0">
                <a:solidFill>
                  <a:schemeClr val="tx1"/>
                </a:solidFill>
              </a:rPr>
              <a:t>Leverage IOT to allow Biofuel factory to select the most useful waste carrying trucks thereby eliminating the need for segregation .</a:t>
            </a:r>
          </a:p>
          <a:p>
            <a:pPr>
              <a:buFont typeface="Arial" panose="020B0604020202020204" pitchFamily="34" charset="0"/>
              <a:buChar char="•"/>
            </a:pPr>
            <a:r>
              <a:rPr lang="en-US" sz="1200" dirty="0" smtClean="0">
                <a:solidFill>
                  <a:schemeClr val="tx1"/>
                </a:solidFill>
              </a:rPr>
              <a:t>Predict the quality and quantity of the bio fuel using data about the waste with manufacturing process variables</a:t>
            </a:r>
          </a:p>
          <a:p>
            <a:pPr>
              <a:buFont typeface="Arial" panose="020B0604020202020204" pitchFamily="34" charset="0"/>
              <a:buChar char="•"/>
            </a:pPr>
            <a:r>
              <a:rPr lang="en-US" sz="1200" dirty="0" smtClean="0">
                <a:solidFill>
                  <a:schemeClr val="tx1"/>
                </a:solidFill>
              </a:rPr>
              <a:t>Optimizing the quantity &amp; quality of output subject to environmental, economic &amp; process constraints.</a:t>
            </a:r>
          </a:p>
          <a:p>
            <a:pPr>
              <a:buFont typeface="Arial" panose="020B0604020202020204" pitchFamily="34" charset="0"/>
              <a:buChar char="•"/>
            </a:pPr>
            <a:r>
              <a:rPr lang="en-US" sz="1200" dirty="0" smtClean="0">
                <a:solidFill>
                  <a:schemeClr val="tx1"/>
                </a:solidFill>
              </a:rPr>
              <a:t>Refine the variable values and coefficients of prescriptive model using machine learning over time.</a:t>
            </a:r>
          </a:p>
          <a:p>
            <a:endParaRPr lang="en-IN" sz="1200" dirty="0">
              <a:solidFill>
                <a:schemeClr val="tx1"/>
              </a:solidFill>
            </a:endParaRPr>
          </a:p>
        </p:txBody>
      </p:sp>
    </p:spTree>
    <p:extLst>
      <p:ext uri="{BB962C8B-B14F-4D97-AF65-F5344CB8AC3E}">
        <p14:creationId xmlns:p14="http://schemas.microsoft.com/office/powerpoint/2010/main" val="4157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0" name="Picture 2" descr="Image result for tech stack"/>
          <p:cNvPicPr>
            <a:picLocks noChangeAspect="1" noChangeArrowheads="1"/>
          </p:cNvPicPr>
          <p:nvPr/>
        </p:nvPicPr>
        <p:blipFill rotWithShape="1">
          <a:blip r:embed="rId3">
            <a:extLst>
              <a:ext uri="{28A0092B-C50C-407E-A947-70E740481C1C}">
                <a14:useLocalDpi xmlns:a14="http://schemas.microsoft.com/office/drawing/2010/main" val="0"/>
              </a:ext>
            </a:extLst>
          </a:blip>
          <a:srcRect l="31103" t="22252" r="32472" b="11054"/>
          <a:stretch/>
        </p:blipFill>
        <p:spPr bwMode="auto">
          <a:xfrm>
            <a:off x="903925" y="1897837"/>
            <a:ext cx="1757363" cy="2488426"/>
          </a:xfrm>
          <a:prstGeom prst="rect">
            <a:avLst/>
          </a:prstGeom>
          <a:noFill/>
          <a:effectLst>
            <a:softEdge rad="469900"/>
          </a:effectLst>
          <a:extLst>
            <a:ext uri="{909E8E84-426E-40DD-AFC4-6F175D3DCCD1}">
              <a14:hiddenFill xmlns:a14="http://schemas.microsoft.com/office/drawing/2010/main">
                <a:solidFill>
                  <a:srgbClr val="FFFFFF"/>
                </a:solidFill>
              </a14:hiddenFill>
            </a:ext>
          </a:extLst>
        </p:spPr>
      </p:pic>
      <p:sp>
        <p:nvSpPr>
          <p:cNvPr id="205" name="Google Shape;205;p31"/>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1"/>
              </a:buClr>
              <a:buSzPts val="2800"/>
              <a:buNone/>
            </a:pPr>
            <a:r>
              <a:rPr lang="en"/>
              <a:t>Proposed Tech Stack</a:t>
            </a:r>
            <a:endParaRPr/>
          </a:p>
        </p:txBody>
      </p:sp>
      <p:sp>
        <p:nvSpPr>
          <p:cNvPr id="2" name="TextBox 1"/>
          <p:cNvSpPr txBox="1"/>
          <p:nvPr/>
        </p:nvSpPr>
        <p:spPr>
          <a:xfrm>
            <a:off x="4257676" y="899728"/>
            <a:ext cx="4550568" cy="3788922"/>
          </a:xfrm>
          <a:prstGeom prst="rect">
            <a:avLst/>
          </a:prstGeom>
          <a:noFill/>
        </p:spPr>
        <p:txBody>
          <a:bodyPr wrap="square" rtlCol="0">
            <a:spAutoFit/>
          </a:bodyPr>
          <a:lstStyle/>
          <a:p>
            <a:pPr marL="146050" lvl="0">
              <a:lnSpc>
                <a:spcPct val="115000"/>
              </a:lnSpc>
              <a:buClr>
                <a:srgbClr val="666666"/>
              </a:buClr>
              <a:buSzPts val="1300"/>
            </a:pPr>
            <a:r>
              <a:rPr lang="en-US" b="1" dirty="0">
                <a:solidFill>
                  <a:schemeClr val="accent1"/>
                </a:solidFill>
                <a:latin typeface="Times New Roman" panose="02020603050405020304" pitchFamily="18" charset="0"/>
                <a:ea typeface="Roboto"/>
                <a:cs typeface="Times New Roman" panose="02020603050405020304" pitchFamily="18" charset="0"/>
                <a:sym typeface="Roboto"/>
              </a:rPr>
              <a:t>Hardware</a:t>
            </a:r>
          </a:p>
          <a:p>
            <a:pPr marL="914400" indent="-298450">
              <a:lnSpc>
                <a:spcPct val="115000"/>
              </a:lnSpc>
              <a:buClr>
                <a:srgbClr val="666666"/>
              </a:buClr>
              <a:buSzPts val="1100"/>
              <a:buFont typeface="Arial" panose="020B0604020202020204" pitchFamily="34" charset="0"/>
              <a:buChar char="•"/>
            </a:pPr>
            <a:r>
              <a:rPr lang="en-US" dirty="0">
                <a:solidFill>
                  <a:schemeClr val="accent1"/>
                </a:solidFill>
                <a:latin typeface="Times New Roman" panose="02020603050405020304" pitchFamily="18" charset="0"/>
                <a:ea typeface="Roboto"/>
                <a:cs typeface="Times New Roman" panose="02020603050405020304" pitchFamily="18" charset="0"/>
                <a:sym typeface="Roboto"/>
              </a:rPr>
              <a:t>Arduino Uno + Internet Module</a:t>
            </a:r>
          </a:p>
          <a:p>
            <a:pPr marL="914400" indent="-298450">
              <a:lnSpc>
                <a:spcPct val="115000"/>
              </a:lnSpc>
              <a:buClr>
                <a:srgbClr val="666666"/>
              </a:buClr>
              <a:buSzPts val="1100"/>
              <a:buFont typeface="Arial" panose="020B0604020202020204" pitchFamily="34" charset="0"/>
              <a:buChar char="•"/>
            </a:pPr>
            <a:r>
              <a:rPr lang="en-US" dirty="0">
                <a:solidFill>
                  <a:schemeClr val="accent1"/>
                </a:solidFill>
                <a:latin typeface="Times New Roman" panose="02020603050405020304" pitchFamily="18" charset="0"/>
                <a:ea typeface="Roboto"/>
                <a:cs typeface="Times New Roman" panose="02020603050405020304" pitchFamily="18" charset="0"/>
                <a:sym typeface="Roboto"/>
              </a:rPr>
              <a:t>GPS Sensor</a:t>
            </a:r>
          </a:p>
          <a:p>
            <a:pPr marL="914400" indent="-298450">
              <a:lnSpc>
                <a:spcPct val="115000"/>
              </a:lnSpc>
              <a:buClr>
                <a:srgbClr val="666666"/>
              </a:buClr>
              <a:buSzPts val="1100"/>
              <a:buFont typeface="Arial" panose="020B0604020202020204" pitchFamily="34" charset="0"/>
              <a:buChar char="•"/>
            </a:pPr>
            <a:r>
              <a:rPr lang="en-US" dirty="0">
                <a:solidFill>
                  <a:schemeClr val="accent1"/>
                </a:solidFill>
                <a:latin typeface="Times New Roman" panose="02020603050405020304" pitchFamily="18" charset="0"/>
                <a:ea typeface="Roboto"/>
                <a:cs typeface="Times New Roman" panose="02020603050405020304" pitchFamily="18" charset="0"/>
                <a:sym typeface="Roboto"/>
              </a:rPr>
              <a:t>Calorific Estimator </a:t>
            </a:r>
            <a:r>
              <a:rPr lang="en-US" dirty="0" smtClean="0">
                <a:solidFill>
                  <a:schemeClr val="accent1"/>
                </a:solidFill>
                <a:latin typeface="Times New Roman" panose="02020603050405020304" pitchFamily="18" charset="0"/>
                <a:ea typeface="Roboto"/>
                <a:cs typeface="Times New Roman" panose="02020603050405020304" pitchFamily="18" charset="0"/>
                <a:sym typeface="Roboto"/>
              </a:rPr>
              <a:t>Sensor</a:t>
            </a:r>
          </a:p>
          <a:p>
            <a:pPr marL="615950" lvl="1">
              <a:lnSpc>
                <a:spcPct val="115000"/>
              </a:lnSpc>
              <a:buClr>
                <a:srgbClr val="666666"/>
              </a:buClr>
              <a:buSzPts val="1100"/>
            </a:pPr>
            <a:endParaRPr lang="en-US" dirty="0">
              <a:solidFill>
                <a:schemeClr val="accent1"/>
              </a:solidFill>
              <a:latin typeface="Times New Roman" panose="02020603050405020304" pitchFamily="18" charset="0"/>
              <a:ea typeface="Roboto"/>
              <a:cs typeface="Times New Roman" panose="02020603050405020304" pitchFamily="18" charset="0"/>
              <a:sym typeface="Roboto"/>
            </a:endParaRPr>
          </a:p>
          <a:p>
            <a:pPr marL="615950" lvl="1">
              <a:lnSpc>
                <a:spcPct val="115000"/>
              </a:lnSpc>
              <a:buClr>
                <a:srgbClr val="666666"/>
              </a:buClr>
              <a:buSzPts val="1100"/>
            </a:pPr>
            <a:endParaRPr lang="en-US" dirty="0">
              <a:solidFill>
                <a:schemeClr val="accent1"/>
              </a:solidFill>
              <a:latin typeface="Times New Roman" panose="02020603050405020304" pitchFamily="18" charset="0"/>
              <a:ea typeface="Roboto"/>
              <a:cs typeface="Times New Roman" panose="02020603050405020304" pitchFamily="18" charset="0"/>
              <a:sym typeface="Roboto"/>
            </a:endParaRPr>
          </a:p>
          <a:p>
            <a:pPr marL="146050" lvl="0">
              <a:lnSpc>
                <a:spcPct val="115000"/>
              </a:lnSpc>
              <a:buClr>
                <a:srgbClr val="666666"/>
              </a:buClr>
              <a:buSzPts val="1300"/>
            </a:pPr>
            <a:r>
              <a:rPr lang="en-US" b="1" dirty="0">
                <a:solidFill>
                  <a:schemeClr val="accent1"/>
                </a:solidFill>
                <a:latin typeface="Times New Roman" panose="02020603050405020304" pitchFamily="18" charset="0"/>
                <a:ea typeface="Roboto"/>
                <a:cs typeface="Times New Roman" panose="02020603050405020304" pitchFamily="18" charset="0"/>
                <a:sym typeface="Roboto"/>
              </a:rPr>
              <a:t>Software</a:t>
            </a:r>
          </a:p>
          <a:p>
            <a:pPr marL="914400" lvl="1" indent="-298450">
              <a:lnSpc>
                <a:spcPct val="115000"/>
              </a:lnSpc>
              <a:buClr>
                <a:srgbClr val="666666"/>
              </a:buClr>
              <a:buSzPts val="1100"/>
              <a:buFont typeface="Arial" panose="020B0604020202020204" pitchFamily="34" charset="0"/>
              <a:buChar char="•"/>
            </a:pPr>
            <a:r>
              <a:rPr lang="en-US" dirty="0">
                <a:solidFill>
                  <a:schemeClr val="accent1"/>
                </a:solidFill>
                <a:latin typeface="Times New Roman" panose="02020603050405020304" pitchFamily="18" charset="0"/>
                <a:ea typeface="Roboto"/>
                <a:cs typeface="Times New Roman" panose="02020603050405020304" pitchFamily="18" charset="0"/>
                <a:sym typeface="Roboto"/>
              </a:rPr>
              <a:t>Machine Learning &amp; Analytics </a:t>
            </a:r>
          </a:p>
          <a:p>
            <a:pPr marL="1371600" lvl="2" indent="-298450">
              <a:lnSpc>
                <a:spcPct val="115000"/>
              </a:lnSpc>
              <a:buClr>
                <a:srgbClr val="666666"/>
              </a:buClr>
              <a:buSzPts val="1100"/>
              <a:buFont typeface="Wingdings" panose="05000000000000000000" pitchFamily="2" charset="2"/>
              <a:buChar char="§"/>
            </a:pPr>
            <a:r>
              <a:rPr lang="en-US" dirty="0">
                <a:solidFill>
                  <a:schemeClr val="accent1"/>
                </a:solidFill>
                <a:latin typeface="Times New Roman" panose="02020603050405020304" pitchFamily="18" charset="0"/>
                <a:ea typeface="Roboto"/>
                <a:cs typeface="Times New Roman" panose="02020603050405020304" pitchFamily="18" charset="0"/>
                <a:sym typeface="Roboto"/>
              </a:rPr>
              <a:t>Python</a:t>
            </a:r>
          </a:p>
          <a:p>
            <a:pPr marL="1371600" lvl="2" indent="-298450">
              <a:lnSpc>
                <a:spcPct val="115000"/>
              </a:lnSpc>
              <a:buClr>
                <a:srgbClr val="666666"/>
              </a:buClr>
              <a:buSzPts val="1100"/>
              <a:buFont typeface="Wingdings" panose="05000000000000000000" pitchFamily="2" charset="2"/>
              <a:buChar char="§"/>
            </a:pPr>
            <a:r>
              <a:rPr lang="en-US" dirty="0">
                <a:solidFill>
                  <a:schemeClr val="accent1"/>
                </a:solidFill>
                <a:latin typeface="Times New Roman" panose="02020603050405020304" pitchFamily="18" charset="0"/>
                <a:ea typeface="Roboto"/>
                <a:cs typeface="Times New Roman" panose="02020603050405020304" pitchFamily="18" charset="0"/>
                <a:sym typeface="Roboto"/>
              </a:rPr>
              <a:t>R</a:t>
            </a:r>
          </a:p>
          <a:p>
            <a:pPr marL="1371600" lvl="2" indent="-298450">
              <a:lnSpc>
                <a:spcPct val="115000"/>
              </a:lnSpc>
              <a:buClr>
                <a:srgbClr val="666666"/>
              </a:buClr>
              <a:buSzPts val="1100"/>
              <a:buFont typeface="Wingdings" panose="05000000000000000000" pitchFamily="2" charset="2"/>
              <a:buChar char="§"/>
            </a:pPr>
            <a:r>
              <a:rPr lang="en-US" dirty="0">
                <a:solidFill>
                  <a:schemeClr val="accent1"/>
                </a:solidFill>
                <a:latin typeface="Times New Roman" panose="02020603050405020304" pitchFamily="18" charset="0"/>
                <a:ea typeface="Roboto"/>
                <a:cs typeface="Times New Roman" panose="02020603050405020304" pitchFamily="18" charset="0"/>
                <a:sym typeface="Roboto"/>
              </a:rPr>
              <a:t>Spark – </a:t>
            </a:r>
            <a:r>
              <a:rPr lang="en-US" dirty="0" err="1">
                <a:solidFill>
                  <a:schemeClr val="accent1"/>
                </a:solidFill>
                <a:latin typeface="Times New Roman" panose="02020603050405020304" pitchFamily="18" charset="0"/>
                <a:ea typeface="Roboto"/>
                <a:cs typeface="Times New Roman" panose="02020603050405020304" pitchFamily="18" charset="0"/>
                <a:sym typeface="Roboto"/>
              </a:rPr>
              <a:t>Mlib</a:t>
            </a:r>
            <a:r>
              <a:rPr lang="en-US" dirty="0">
                <a:solidFill>
                  <a:schemeClr val="accent1"/>
                </a:solidFill>
                <a:latin typeface="Times New Roman" panose="02020603050405020304" pitchFamily="18" charset="0"/>
                <a:ea typeface="Roboto"/>
                <a:cs typeface="Times New Roman" panose="02020603050405020304" pitchFamily="18" charset="0"/>
                <a:sym typeface="Roboto"/>
              </a:rPr>
              <a:t> (Depending on Data Size)</a:t>
            </a:r>
          </a:p>
          <a:p>
            <a:pPr marL="1371600" lvl="2" indent="-298450">
              <a:lnSpc>
                <a:spcPct val="115000"/>
              </a:lnSpc>
              <a:buClr>
                <a:srgbClr val="666666"/>
              </a:buClr>
              <a:buSzPts val="1100"/>
              <a:buFont typeface="Wingdings" panose="05000000000000000000" pitchFamily="2" charset="2"/>
              <a:buChar char="§"/>
            </a:pPr>
            <a:r>
              <a:rPr lang="en-US" dirty="0">
                <a:solidFill>
                  <a:schemeClr val="accent1"/>
                </a:solidFill>
                <a:latin typeface="Times New Roman" panose="02020603050405020304" pitchFamily="18" charset="0"/>
                <a:ea typeface="Roboto"/>
                <a:cs typeface="Times New Roman" panose="02020603050405020304" pitchFamily="18" charset="0"/>
                <a:sym typeface="Roboto"/>
              </a:rPr>
              <a:t>SQL </a:t>
            </a:r>
          </a:p>
          <a:p>
            <a:pPr marL="1371600" lvl="2" indent="-298450">
              <a:lnSpc>
                <a:spcPct val="115000"/>
              </a:lnSpc>
              <a:buClr>
                <a:srgbClr val="666666"/>
              </a:buClr>
              <a:buSzPts val="1100"/>
              <a:buFont typeface="Wingdings" panose="05000000000000000000" pitchFamily="2" charset="2"/>
              <a:buChar char="§"/>
            </a:pPr>
            <a:r>
              <a:rPr lang="en-US" dirty="0">
                <a:solidFill>
                  <a:schemeClr val="accent1"/>
                </a:solidFill>
                <a:latin typeface="Times New Roman" panose="02020603050405020304" pitchFamily="18" charset="0"/>
                <a:ea typeface="Roboto"/>
                <a:cs typeface="Times New Roman" panose="02020603050405020304" pitchFamily="18" charset="0"/>
                <a:sym typeface="Roboto"/>
              </a:rPr>
              <a:t>Tableau/</a:t>
            </a:r>
            <a:r>
              <a:rPr lang="en-US" dirty="0" err="1">
                <a:solidFill>
                  <a:schemeClr val="accent1"/>
                </a:solidFill>
                <a:latin typeface="Times New Roman" panose="02020603050405020304" pitchFamily="18" charset="0"/>
                <a:ea typeface="Roboto"/>
                <a:cs typeface="Times New Roman" panose="02020603050405020304" pitchFamily="18" charset="0"/>
                <a:sym typeface="Roboto"/>
              </a:rPr>
              <a:t>PowerBI</a:t>
            </a:r>
            <a:r>
              <a:rPr lang="en-US" dirty="0">
                <a:solidFill>
                  <a:schemeClr val="accent1"/>
                </a:solidFill>
                <a:latin typeface="Times New Roman" panose="02020603050405020304" pitchFamily="18" charset="0"/>
                <a:ea typeface="Roboto"/>
                <a:cs typeface="Times New Roman" panose="02020603050405020304" pitchFamily="18" charset="0"/>
                <a:sym typeface="Roboto"/>
              </a:rPr>
              <a:t> </a:t>
            </a:r>
          </a:p>
          <a:p>
            <a:pPr marL="914400" lvl="1" indent="-298450">
              <a:lnSpc>
                <a:spcPct val="115000"/>
              </a:lnSpc>
              <a:buClr>
                <a:srgbClr val="666666"/>
              </a:buClr>
              <a:buSzPts val="1100"/>
              <a:buFont typeface="Arial" panose="020B0604020202020204" pitchFamily="34" charset="0"/>
              <a:buChar char="•"/>
            </a:pPr>
            <a:r>
              <a:rPr lang="en-US" dirty="0">
                <a:solidFill>
                  <a:schemeClr val="accent1"/>
                </a:solidFill>
                <a:latin typeface="Times New Roman" panose="02020603050405020304" pitchFamily="18" charset="0"/>
                <a:ea typeface="Roboto"/>
                <a:cs typeface="Times New Roman" panose="02020603050405020304" pitchFamily="18" charset="0"/>
                <a:sym typeface="Roboto"/>
              </a:rPr>
              <a:t>Arduino Interfacing</a:t>
            </a:r>
          </a:p>
          <a:p>
            <a:pPr marL="1244600" lvl="2" indent="-171450">
              <a:lnSpc>
                <a:spcPct val="115000"/>
              </a:lnSpc>
              <a:buClr>
                <a:srgbClr val="666666"/>
              </a:buClr>
              <a:buSzPts val="1100"/>
              <a:buFont typeface="Wingdings" panose="05000000000000000000" pitchFamily="2" charset="2"/>
              <a:buChar char="§"/>
            </a:pPr>
            <a:r>
              <a:rPr lang="en-US" dirty="0">
                <a:solidFill>
                  <a:schemeClr val="accent1"/>
                </a:solidFill>
                <a:latin typeface="Times New Roman" panose="02020603050405020304" pitchFamily="18" charset="0"/>
                <a:ea typeface="Roboto"/>
                <a:cs typeface="Times New Roman" panose="02020603050405020304" pitchFamily="18" charset="0"/>
                <a:sym typeface="Roboto"/>
              </a:rPr>
              <a:t>Python</a:t>
            </a:r>
          </a:p>
        </p:txBody>
      </p:sp>
    </p:spTree>
    <p:extLst>
      <p:ext uri="{BB962C8B-B14F-4D97-AF65-F5344CB8AC3E}">
        <p14:creationId xmlns:p14="http://schemas.microsoft.com/office/powerpoint/2010/main" val="234775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IN" sz="2400" dirty="0" smtClean="0"/>
              <a:t>Variable Interaction Diagram</a:t>
            </a:r>
            <a:endParaRPr lang="en-IN" sz="2400" dirty="0"/>
          </a:p>
        </p:txBody>
      </p:sp>
      <p:graphicFrame>
        <p:nvGraphicFramePr>
          <p:cNvPr id="3" name="Diagram 2"/>
          <p:cNvGraphicFramePr/>
          <p:nvPr>
            <p:extLst>
              <p:ext uri="{D42A27DB-BD31-4B8C-83A1-F6EECF244321}">
                <p14:modId xmlns:p14="http://schemas.microsoft.com/office/powerpoint/2010/main" val="561561759"/>
              </p:ext>
            </p:extLst>
          </p:nvPr>
        </p:nvGraphicFramePr>
        <p:xfrm>
          <a:off x="180189" y="178102"/>
          <a:ext cx="2293823" cy="2131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196353" y="864374"/>
            <a:ext cx="1459810" cy="684648"/>
            <a:chOff x="82751" y="74455"/>
            <a:chExt cx="1364491" cy="789292"/>
          </a:xfrm>
        </p:grpSpPr>
        <p:sp>
          <p:nvSpPr>
            <p:cNvPr id="5" name="Rounded Rectangle 4"/>
            <p:cNvSpPr/>
            <p:nvPr/>
          </p:nvSpPr>
          <p:spPr>
            <a:xfrm>
              <a:off x="82751" y="117860"/>
              <a:ext cx="1308766" cy="7024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p:nvPr/>
          </p:nvSpPr>
          <p:spPr>
            <a:xfrm>
              <a:off x="82751" y="74455"/>
              <a:ext cx="1364491" cy="789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kern="1200" dirty="0" smtClean="0"/>
                <a:t>Restaurants</a:t>
              </a:r>
              <a:endParaRPr lang="en-IN" sz="1600" kern="1200" dirty="0"/>
            </a:p>
          </p:txBody>
        </p:sp>
      </p:grpSp>
      <p:sp>
        <p:nvSpPr>
          <p:cNvPr id="7" name="TextBox 6"/>
          <p:cNvSpPr txBox="1"/>
          <p:nvPr/>
        </p:nvSpPr>
        <p:spPr>
          <a:xfrm>
            <a:off x="617865" y="2292923"/>
            <a:ext cx="1856147" cy="276999"/>
          </a:xfrm>
          <a:prstGeom prst="rect">
            <a:avLst/>
          </a:prstGeom>
          <a:noFill/>
        </p:spPr>
        <p:txBody>
          <a:bodyPr wrap="square" rtlCol="0">
            <a:spAutoFit/>
          </a:bodyPr>
          <a:lstStyle/>
          <a:p>
            <a:r>
              <a:rPr lang="en-US" sz="1200" b="1" dirty="0"/>
              <a:t>Sources of Waste</a:t>
            </a:r>
            <a:endParaRPr lang="en-IN" sz="1200" b="1" dirty="0"/>
          </a:p>
        </p:txBody>
      </p:sp>
      <p:sp>
        <p:nvSpPr>
          <p:cNvPr id="8" name="Right Arrow 7"/>
          <p:cNvSpPr/>
          <p:nvPr/>
        </p:nvSpPr>
        <p:spPr>
          <a:xfrm>
            <a:off x="2573032" y="917051"/>
            <a:ext cx="595901" cy="246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Image result for dumpster truck smart a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5112" y="416570"/>
            <a:ext cx="1276768" cy="75904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847940" y="1495491"/>
            <a:ext cx="3228591" cy="1384995"/>
          </a:xfrm>
          <a:prstGeom prst="rect">
            <a:avLst/>
          </a:prstGeom>
        </p:spPr>
        <p:style>
          <a:lnRef idx="2">
            <a:schemeClr val="dk1"/>
          </a:lnRef>
          <a:fillRef idx="1">
            <a:schemeClr val="lt1"/>
          </a:fillRef>
          <a:effectRef idx="0">
            <a:schemeClr val="dk1"/>
          </a:effectRef>
          <a:fontRef idx="minor">
            <a:schemeClr val="dk1"/>
          </a:fontRef>
        </p:style>
        <p:txBody>
          <a:bodyPr wrap="square" numCol="2" rtlCol="0">
            <a:spAutoFit/>
          </a:bodyPr>
          <a:lstStyle/>
          <a:p>
            <a:pPr marL="285750" indent="-285750">
              <a:buFont typeface="Arial" panose="020B0604020202020204" pitchFamily="34" charset="0"/>
              <a:buChar char="•"/>
            </a:pPr>
            <a:r>
              <a:rPr lang="en-US" sz="1050" dirty="0" smtClean="0"/>
              <a:t>Calorific Value of Waste</a:t>
            </a:r>
          </a:p>
          <a:p>
            <a:pPr marL="285750" indent="-285750">
              <a:buFont typeface="Arial" panose="020B0604020202020204" pitchFamily="34" charset="0"/>
              <a:buChar char="•"/>
            </a:pPr>
            <a:r>
              <a:rPr lang="en-US" sz="1050" dirty="0" smtClean="0"/>
              <a:t>Source Type</a:t>
            </a:r>
          </a:p>
          <a:p>
            <a:pPr marL="285750" indent="-285750">
              <a:buFont typeface="Arial" panose="020B0604020202020204" pitchFamily="34" charset="0"/>
              <a:buChar char="•"/>
            </a:pPr>
            <a:r>
              <a:rPr lang="en-US" sz="1050" dirty="0" smtClean="0"/>
              <a:t>Quantity (KG)</a:t>
            </a:r>
          </a:p>
          <a:p>
            <a:pPr marL="285750" indent="-285750">
              <a:buFont typeface="Arial" panose="020B0604020202020204" pitchFamily="34" charset="0"/>
              <a:buChar char="•"/>
            </a:pPr>
            <a:r>
              <a:rPr lang="en-US" sz="1050" dirty="0" smtClean="0"/>
              <a:t>Time Stamp</a:t>
            </a:r>
          </a:p>
          <a:p>
            <a:pPr marL="285750" indent="-285750">
              <a:buFont typeface="Arial" panose="020B0604020202020204" pitchFamily="34" charset="0"/>
              <a:buChar char="•"/>
            </a:pPr>
            <a:r>
              <a:rPr lang="en-US" sz="1050" dirty="0" smtClean="0"/>
              <a:t>Location</a:t>
            </a:r>
          </a:p>
          <a:p>
            <a:pPr marL="285750" indent="-285750">
              <a:buFont typeface="Arial" panose="020B0604020202020204" pitchFamily="34" charset="0"/>
              <a:buChar char="•"/>
            </a:pPr>
            <a:r>
              <a:rPr lang="en-US" sz="1050" dirty="0" smtClean="0"/>
              <a:t>Route Taken</a:t>
            </a:r>
          </a:p>
          <a:p>
            <a:pPr marL="285750" indent="-285750">
              <a:buFont typeface="Arial" panose="020B0604020202020204" pitchFamily="34" charset="0"/>
              <a:buChar char="•"/>
            </a:pPr>
            <a:r>
              <a:rPr lang="en-US" sz="1050" dirty="0" smtClean="0"/>
              <a:t>Time taken </a:t>
            </a:r>
          </a:p>
          <a:p>
            <a:endParaRPr lang="en-US" sz="1050" dirty="0" smtClean="0"/>
          </a:p>
          <a:p>
            <a:pPr marL="171450" indent="-171450">
              <a:buFont typeface="Arial" panose="020B0604020202020204" pitchFamily="34" charset="0"/>
              <a:buChar char="•"/>
            </a:pPr>
            <a:r>
              <a:rPr lang="en-US" sz="1050" dirty="0" smtClean="0"/>
              <a:t>Money charged by contractor</a:t>
            </a:r>
          </a:p>
          <a:p>
            <a:pPr marL="171450" indent="-171450">
              <a:buFont typeface="Arial" panose="020B0604020202020204" pitchFamily="34" charset="0"/>
              <a:buChar char="•"/>
            </a:pPr>
            <a:r>
              <a:rPr lang="en-US" sz="1050" dirty="0" smtClean="0"/>
              <a:t>Daily Contract Quantity</a:t>
            </a:r>
          </a:p>
          <a:p>
            <a:pPr marL="171450" indent="-171450">
              <a:buFont typeface="Arial" panose="020B0604020202020204" pitchFamily="34" charset="0"/>
              <a:buChar char="•"/>
            </a:pPr>
            <a:r>
              <a:rPr lang="en-US" sz="1050" dirty="0" smtClean="0"/>
              <a:t>No. of Trucks</a:t>
            </a:r>
          </a:p>
          <a:p>
            <a:pPr marL="171450" indent="-171450">
              <a:buFont typeface="Arial" panose="020B0604020202020204" pitchFamily="34" charset="0"/>
              <a:buChar char="•"/>
            </a:pPr>
            <a:r>
              <a:rPr lang="en-US" sz="1050" dirty="0" smtClean="0"/>
              <a:t>Contractor Area </a:t>
            </a:r>
            <a:endParaRPr lang="en-IN" sz="1050" dirty="0"/>
          </a:p>
        </p:txBody>
      </p:sp>
      <p:sp>
        <p:nvSpPr>
          <p:cNvPr id="10" name="TextBox 9"/>
          <p:cNvSpPr txBox="1"/>
          <p:nvPr/>
        </p:nvSpPr>
        <p:spPr>
          <a:xfrm>
            <a:off x="3737966" y="1218511"/>
            <a:ext cx="1818526" cy="276999"/>
          </a:xfrm>
          <a:prstGeom prst="rect">
            <a:avLst/>
          </a:prstGeom>
          <a:noFill/>
        </p:spPr>
        <p:txBody>
          <a:bodyPr wrap="square" rtlCol="0">
            <a:spAutoFit/>
          </a:bodyPr>
          <a:lstStyle/>
          <a:p>
            <a:r>
              <a:rPr lang="en-US" sz="1200" b="1" dirty="0" smtClean="0"/>
              <a:t>Variables - Truck</a:t>
            </a:r>
            <a:endParaRPr lang="en-IN" sz="1200" b="1" dirty="0"/>
          </a:p>
        </p:txBody>
      </p:sp>
      <p:pic>
        <p:nvPicPr>
          <p:cNvPr id="12" name="Picture 11"/>
          <p:cNvPicPr>
            <a:picLocks noChangeAspect="1"/>
          </p:cNvPicPr>
          <p:nvPr/>
        </p:nvPicPr>
        <p:blipFill>
          <a:blip r:embed="rId8">
            <a:extLst>
              <a:ext uri="{BEBA8EAE-BF5A-486C-A8C5-ECC9F3942E4B}">
                <a14:imgProps xmlns:a14="http://schemas.microsoft.com/office/drawing/2010/main">
                  <a14:imgLayer r:embed="rId9">
                    <a14:imgEffect>
                      <a14:backgroundRemoval t="2222" b="96000" l="0" r="99556">
                        <a14:foregroundMark x1="13778" y1="70667" x2="0" y2="56444"/>
                        <a14:foregroundMark x1="27556" y1="87556" x2="51111" y2="96000"/>
                        <a14:foregroundMark x1="83111" y1="77333" x2="99556" y2="57333"/>
                        <a14:foregroundMark x1="22667" y1="12000" x2="22667" y2="12000"/>
                        <a14:foregroundMark x1="29333" y1="5333" x2="29333" y2="5333"/>
                        <a14:foregroundMark x1="40444" y1="2222" x2="40444" y2="2222"/>
                        <a14:foregroundMark x1="19556" y1="11556" x2="19556" y2="11556"/>
                      </a14:backgroundRemoval>
                    </a14:imgEffect>
                  </a14:imgLayer>
                </a14:imgProps>
              </a:ext>
            </a:extLst>
          </a:blip>
          <a:stretch>
            <a:fillRect/>
          </a:stretch>
        </p:blipFill>
        <p:spPr>
          <a:xfrm>
            <a:off x="6932817" y="811182"/>
            <a:ext cx="1358283" cy="1358283"/>
          </a:xfrm>
          <a:prstGeom prst="rect">
            <a:avLst/>
          </a:prstGeom>
        </p:spPr>
      </p:pic>
      <p:sp>
        <p:nvSpPr>
          <p:cNvPr id="15" name="Right Arrow 14"/>
          <p:cNvSpPr/>
          <p:nvPr/>
        </p:nvSpPr>
        <p:spPr>
          <a:xfrm>
            <a:off x="5579270" y="916522"/>
            <a:ext cx="868318" cy="246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6569679" y="2299888"/>
            <a:ext cx="2291137" cy="276999"/>
          </a:xfrm>
          <a:prstGeom prst="rect">
            <a:avLst/>
          </a:prstGeom>
          <a:noFill/>
        </p:spPr>
        <p:txBody>
          <a:bodyPr wrap="square" rtlCol="0">
            <a:spAutoFit/>
          </a:bodyPr>
          <a:lstStyle/>
          <a:p>
            <a:r>
              <a:rPr lang="en-US" sz="1200" b="1" dirty="0" smtClean="0"/>
              <a:t>Variables – </a:t>
            </a:r>
            <a:r>
              <a:rPr lang="en-US" sz="1200" b="1" dirty="0" err="1" smtClean="0"/>
              <a:t>BioFuel</a:t>
            </a:r>
            <a:r>
              <a:rPr lang="en-US" sz="1200" b="1" dirty="0" smtClean="0"/>
              <a:t> Plant</a:t>
            </a:r>
            <a:endParaRPr lang="en-IN" sz="1200" b="1" dirty="0"/>
          </a:p>
        </p:txBody>
      </p:sp>
      <p:sp>
        <p:nvSpPr>
          <p:cNvPr id="17" name="TextBox 16"/>
          <p:cNvSpPr txBox="1"/>
          <p:nvPr/>
        </p:nvSpPr>
        <p:spPr>
          <a:xfrm>
            <a:off x="6261455" y="2652935"/>
            <a:ext cx="2804845" cy="1384995"/>
          </a:xfrm>
          <a:prstGeom prst="rect">
            <a:avLst/>
          </a:prstGeom>
        </p:spPr>
        <p:style>
          <a:lnRef idx="2">
            <a:schemeClr val="dk1"/>
          </a:lnRef>
          <a:fillRef idx="1">
            <a:schemeClr val="lt1"/>
          </a:fillRef>
          <a:effectRef idx="0">
            <a:schemeClr val="dk1"/>
          </a:effectRef>
          <a:fontRef idx="minor">
            <a:schemeClr val="dk1"/>
          </a:fontRef>
        </p:style>
        <p:txBody>
          <a:bodyPr wrap="square" numCol="2" rtlCol="0">
            <a:spAutoFit/>
          </a:bodyPr>
          <a:lstStyle/>
          <a:p>
            <a:pPr marL="285750" indent="-285750">
              <a:buFont typeface="Arial" panose="020B0604020202020204" pitchFamily="34" charset="0"/>
              <a:buChar char="•"/>
            </a:pPr>
            <a:r>
              <a:rPr lang="en-US" sz="1050" dirty="0" smtClean="0"/>
              <a:t>Processing Cost</a:t>
            </a:r>
          </a:p>
          <a:p>
            <a:pPr marL="285750" indent="-285750">
              <a:buFont typeface="Arial" panose="020B0604020202020204" pitchFamily="34" charset="0"/>
              <a:buChar char="•"/>
            </a:pPr>
            <a:r>
              <a:rPr lang="en-US" sz="1050" dirty="0" err="1" smtClean="0"/>
              <a:t>Ouput</a:t>
            </a:r>
            <a:r>
              <a:rPr lang="en-US" sz="1050" dirty="0" smtClean="0"/>
              <a:t> Quantity</a:t>
            </a:r>
          </a:p>
          <a:p>
            <a:pPr marL="285750" indent="-285750">
              <a:buFont typeface="Arial" panose="020B0604020202020204" pitchFamily="34" charset="0"/>
              <a:buChar char="•"/>
            </a:pPr>
            <a:r>
              <a:rPr lang="en-US" sz="1050" dirty="0" smtClean="0"/>
              <a:t>Temperature</a:t>
            </a:r>
          </a:p>
          <a:p>
            <a:pPr marL="285750" indent="-285750">
              <a:buFont typeface="Arial" panose="020B0604020202020204" pitchFamily="34" charset="0"/>
              <a:buChar char="•"/>
            </a:pPr>
            <a:r>
              <a:rPr lang="en-US" sz="1050" dirty="0" smtClean="0"/>
              <a:t>Pressure</a:t>
            </a:r>
          </a:p>
          <a:p>
            <a:pPr marL="285750" indent="-285750">
              <a:buFont typeface="Arial" panose="020B0604020202020204" pitchFamily="34" charset="0"/>
              <a:buChar char="•"/>
            </a:pPr>
            <a:r>
              <a:rPr lang="en-US" sz="1050" dirty="0" err="1" smtClean="0"/>
              <a:t>No.of</a:t>
            </a:r>
            <a:r>
              <a:rPr lang="en-US" sz="1050" dirty="0" smtClean="0"/>
              <a:t> Vats</a:t>
            </a:r>
          </a:p>
          <a:p>
            <a:pPr marL="285750" indent="-285750">
              <a:buFont typeface="Arial" panose="020B0604020202020204" pitchFamily="34" charset="0"/>
              <a:buChar char="•"/>
            </a:pPr>
            <a:r>
              <a:rPr lang="en-US" sz="1050" dirty="0" smtClean="0"/>
              <a:t>Vat Size</a:t>
            </a:r>
          </a:p>
          <a:p>
            <a:pPr marL="285750" indent="-285750">
              <a:buFont typeface="Arial" panose="020B0604020202020204" pitchFamily="34" charset="0"/>
              <a:buChar char="•"/>
            </a:pPr>
            <a:r>
              <a:rPr lang="en-US" sz="1050" dirty="0" smtClean="0"/>
              <a:t>Stirring Rate</a:t>
            </a:r>
          </a:p>
          <a:p>
            <a:endParaRPr lang="en-US" sz="1050" dirty="0" smtClean="0"/>
          </a:p>
          <a:p>
            <a:pPr marL="171450" indent="-171450">
              <a:buFont typeface="Arial" panose="020B0604020202020204" pitchFamily="34" charset="0"/>
              <a:buChar char="•"/>
            </a:pPr>
            <a:r>
              <a:rPr lang="en-US" sz="1050" dirty="0" smtClean="0"/>
              <a:t>Fermentation Time</a:t>
            </a:r>
          </a:p>
          <a:p>
            <a:pPr marL="171450" indent="-171450">
              <a:buFont typeface="Arial" panose="020B0604020202020204" pitchFamily="34" charset="0"/>
              <a:buChar char="•"/>
            </a:pPr>
            <a:r>
              <a:rPr lang="en-US" sz="1050" dirty="0" smtClean="0"/>
              <a:t>Total Time per batch</a:t>
            </a:r>
          </a:p>
          <a:p>
            <a:pPr marL="171450" indent="-171450">
              <a:buFont typeface="Arial" panose="020B0604020202020204" pitchFamily="34" charset="0"/>
              <a:buChar char="•"/>
            </a:pPr>
            <a:r>
              <a:rPr lang="en-US" sz="1050" dirty="0" smtClean="0"/>
              <a:t>Additives Quantity</a:t>
            </a:r>
          </a:p>
          <a:p>
            <a:pPr marL="171450" indent="-171450">
              <a:buFont typeface="Arial" panose="020B0604020202020204" pitchFamily="34" charset="0"/>
              <a:buChar char="•"/>
            </a:pPr>
            <a:r>
              <a:rPr lang="en-US" sz="1050" dirty="0" smtClean="0"/>
              <a:t>Additives Price</a:t>
            </a:r>
          </a:p>
          <a:p>
            <a:pPr marL="171450" indent="-171450">
              <a:buFont typeface="Arial" panose="020B0604020202020204" pitchFamily="34" charset="0"/>
              <a:buChar char="•"/>
            </a:pPr>
            <a:r>
              <a:rPr lang="en-US" sz="1050" dirty="0" smtClean="0"/>
              <a:t>Other Process Variables</a:t>
            </a:r>
            <a:endParaRPr lang="en-IN" sz="1050" dirty="0"/>
          </a:p>
        </p:txBody>
      </p:sp>
      <p:sp>
        <p:nvSpPr>
          <p:cNvPr id="13" name="Left Arrow 12"/>
          <p:cNvSpPr/>
          <p:nvPr/>
        </p:nvSpPr>
        <p:spPr>
          <a:xfrm>
            <a:off x="5646670" y="3392842"/>
            <a:ext cx="595901" cy="22352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2" name="Picture 8" descr="Image result for bio fuel clip ar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2724" y="2864920"/>
            <a:ext cx="1256769" cy="125676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412233" y="3865536"/>
            <a:ext cx="1892004" cy="276999"/>
          </a:xfrm>
          <a:prstGeom prst="rect">
            <a:avLst/>
          </a:prstGeom>
          <a:noFill/>
        </p:spPr>
        <p:txBody>
          <a:bodyPr wrap="square" rtlCol="0">
            <a:spAutoFit/>
          </a:bodyPr>
          <a:lstStyle/>
          <a:p>
            <a:r>
              <a:rPr lang="en-US" sz="1200" b="1" dirty="0" smtClean="0"/>
              <a:t>Variables - Demand</a:t>
            </a:r>
            <a:endParaRPr lang="en-IN" sz="1200" b="1" dirty="0"/>
          </a:p>
        </p:txBody>
      </p:sp>
      <p:sp>
        <p:nvSpPr>
          <p:cNvPr id="21" name="TextBox 20"/>
          <p:cNvSpPr txBox="1"/>
          <p:nvPr/>
        </p:nvSpPr>
        <p:spPr>
          <a:xfrm>
            <a:off x="2847940" y="3202655"/>
            <a:ext cx="2798730" cy="577081"/>
          </a:xfrm>
          <a:prstGeom prst="rect">
            <a:avLst/>
          </a:prstGeom>
        </p:spPr>
        <p:style>
          <a:lnRef idx="2">
            <a:schemeClr val="dk1"/>
          </a:lnRef>
          <a:fillRef idx="1">
            <a:schemeClr val="lt1"/>
          </a:fillRef>
          <a:effectRef idx="0">
            <a:schemeClr val="dk1"/>
          </a:effectRef>
          <a:fontRef idx="minor">
            <a:schemeClr val="dk1"/>
          </a:fontRef>
        </p:style>
        <p:txBody>
          <a:bodyPr wrap="square" numCol="2" rtlCol="0">
            <a:spAutoFit/>
          </a:bodyPr>
          <a:lstStyle/>
          <a:p>
            <a:pPr marL="285750" indent="-285750">
              <a:buFont typeface="Arial" panose="020B0604020202020204" pitchFamily="34" charset="0"/>
              <a:buChar char="•"/>
            </a:pPr>
            <a:r>
              <a:rPr lang="en-US" sz="1050" dirty="0" smtClean="0"/>
              <a:t>Quantity</a:t>
            </a:r>
          </a:p>
          <a:p>
            <a:pPr marL="285750" indent="-285750">
              <a:buFont typeface="Arial" panose="020B0604020202020204" pitchFamily="34" charset="0"/>
              <a:buChar char="•"/>
            </a:pPr>
            <a:r>
              <a:rPr lang="en-US" sz="1050" dirty="0" smtClean="0"/>
              <a:t>Price</a:t>
            </a:r>
          </a:p>
          <a:p>
            <a:pPr marL="285750" indent="-285750">
              <a:buFont typeface="Arial" panose="020B0604020202020204" pitchFamily="34" charset="0"/>
              <a:buChar char="•"/>
            </a:pPr>
            <a:r>
              <a:rPr lang="en-US" sz="1050" dirty="0" smtClean="0"/>
              <a:t>Industry Sector</a:t>
            </a:r>
          </a:p>
          <a:p>
            <a:pPr marL="285750" indent="-285750">
              <a:buFont typeface="Arial" panose="020B0604020202020204" pitchFamily="34" charset="0"/>
              <a:buChar char="•"/>
            </a:pPr>
            <a:r>
              <a:rPr lang="en-US" sz="1050" dirty="0" smtClean="0"/>
              <a:t>Demand Time</a:t>
            </a:r>
          </a:p>
          <a:p>
            <a:pPr marL="285750" indent="-285750">
              <a:buFont typeface="Arial" panose="020B0604020202020204" pitchFamily="34" charset="0"/>
              <a:buChar char="•"/>
            </a:pPr>
            <a:r>
              <a:rPr lang="en-US" sz="1050" dirty="0" smtClean="0"/>
              <a:t>Location / Geography</a:t>
            </a:r>
            <a:endParaRPr lang="en-IN" sz="1050" dirty="0"/>
          </a:p>
        </p:txBody>
      </p:sp>
      <p:pic>
        <p:nvPicPr>
          <p:cNvPr id="1034" name="Picture 10" descr="Image result for bio fuel clip art"/>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0" b="100000" l="10000" r="90000"/>
                    </a14:imgEffect>
                  </a14:imgLayer>
                </a14:imgProps>
              </a:ext>
              <a:ext uri="{28A0092B-C50C-407E-A947-70E740481C1C}">
                <a14:useLocalDpi xmlns:a14="http://schemas.microsoft.com/office/drawing/2010/main" val="0"/>
              </a:ext>
            </a:extLst>
          </a:blip>
          <a:srcRect/>
          <a:stretch>
            <a:fillRect/>
          </a:stretch>
        </p:blipFill>
        <p:spPr bwMode="auto">
          <a:xfrm>
            <a:off x="277750" y="2952207"/>
            <a:ext cx="991113" cy="991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0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Position/Placement</a:t>
            </a:r>
            <a:endParaRPr lang="en-IN" dirty="0"/>
          </a:p>
        </p:txBody>
      </p:sp>
      <p:sp>
        <p:nvSpPr>
          <p:cNvPr id="4" name="Text Placeholder 3"/>
          <p:cNvSpPr>
            <a:spLocks noGrp="1"/>
          </p:cNvSpPr>
          <p:nvPr>
            <p:ph type="body" idx="2"/>
          </p:nvPr>
        </p:nvSpPr>
        <p:spPr>
          <a:xfrm>
            <a:off x="4832425" y="1517258"/>
            <a:ext cx="3999900" cy="3076200"/>
          </a:xfrm>
        </p:spPr>
        <p:txBody>
          <a:bodyPr/>
          <a:lstStyle/>
          <a:p>
            <a:pPr marL="0" indent="0">
              <a:lnSpc>
                <a:spcPct val="100000"/>
              </a:lnSpc>
              <a:buNone/>
            </a:pPr>
            <a:r>
              <a:rPr lang="en-IN" sz="1050" dirty="0">
                <a:solidFill>
                  <a:schemeClr val="tx1"/>
                </a:solidFill>
              </a:rPr>
              <a:t>Rate of waste generation is way more than waste utilisation. </a:t>
            </a:r>
          </a:p>
          <a:p>
            <a:pPr marL="0" indent="0">
              <a:lnSpc>
                <a:spcPct val="100000"/>
              </a:lnSpc>
              <a:buNone/>
            </a:pPr>
            <a:r>
              <a:rPr lang="en-IN" sz="1050" dirty="0" smtClean="0">
                <a:solidFill>
                  <a:schemeClr val="tx1"/>
                </a:solidFill>
              </a:rPr>
              <a:t>Waste </a:t>
            </a:r>
            <a:r>
              <a:rPr lang="en-IN" sz="1050" dirty="0">
                <a:solidFill>
                  <a:schemeClr val="tx1"/>
                </a:solidFill>
              </a:rPr>
              <a:t>management is becoming a big challenge and there's a complete lack of ways to tackle it effectively.</a:t>
            </a:r>
          </a:p>
          <a:p>
            <a:pPr marL="285750" indent="-285750">
              <a:lnSpc>
                <a:spcPct val="100000"/>
              </a:lnSpc>
              <a:buFont typeface="Arial" panose="020B0604020202020204" pitchFamily="34" charset="0"/>
              <a:buChar char="•"/>
            </a:pPr>
            <a:endParaRPr lang="en-IN" sz="1050" dirty="0">
              <a:solidFill>
                <a:schemeClr val="tx1"/>
              </a:solidFill>
            </a:endParaRPr>
          </a:p>
          <a:p>
            <a:pPr marL="0" indent="0">
              <a:lnSpc>
                <a:spcPct val="100000"/>
              </a:lnSpc>
              <a:buNone/>
            </a:pPr>
            <a:r>
              <a:rPr lang="en-IN" sz="1050" dirty="0">
                <a:solidFill>
                  <a:schemeClr val="tx1"/>
                </a:solidFill>
              </a:rPr>
              <a:t>There's a need for eco friendly alternatives, a strong push for such fuel which is less contaminating and doesn’t require a drastic change of technology.</a:t>
            </a:r>
          </a:p>
          <a:p>
            <a:pPr>
              <a:lnSpc>
                <a:spcPct val="100000"/>
              </a:lnSpc>
            </a:pPr>
            <a:endParaRPr lang="en-IN" sz="1050" dirty="0">
              <a:solidFill>
                <a:schemeClr val="tx1"/>
              </a:solidFill>
            </a:endParaRPr>
          </a:p>
          <a:p>
            <a:pPr marL="0" indent="0">
              <a:lnSpc>
                <a:spcPct val="100000"/>
              </a:lnSpc>
              <a:buNone/>
            </a:pPr>
            <a:r>
              <a:rPr lang="en-IN" sz="1050" dirty="0">
                <a:solidFill>
                  <a:schemeClr val="tx1"/>
                </a:solidFill>
              </a:rPr>
              <a:t>The following users can be first direct and primary market placements for such a setup:</a:t>
            </a:r>
          </a:p>
          <a:p>
            <a:pPr marL="0" lvl="8" indent="0">
              <a:lnSpc>
                <a:spcPct val="100000"/>
              </a:lnSpc>
              <a:spcBef>
                <a:spcPts val="0"/>
              </a:spcBef>
              <a:spcAft>
                <a:spcPts val="0"/>
              </a:spcAft>
              <a:buNone/>
            </a:pPr>
            <a:r>
              <a:rPr lang="en-IN" sz="1050" dirty="0" smtClean="0">
                <a:solidFill>
                  <a:schemeClr val="tx1"/>
                </a:solidFill>
              </a:rPr>
              <a:t>         1.</a:t>
            </a:r>
            <a:r>
              <a:rPr lang="en-IN" sz="1050" b="1" dirty="0" smtClean="0">
                <a:solidFill>
                  <a:schemeClr val="tx1"/>
                </a:solidFill>
              </a:rPr>
              <a:t> Government : Nagar </a:t>
            </a:r>
            <a:r>
              <a:rPr lang="en-IN" sz="1050" b="1" dirty="0" err="1" smtClean="0">
                <a:solidFill>
                  <a:schemeClr val="tx1"/>
                </a:solidFill>
              </a:rPr>
              <a:t>Nigams</a:t>
            </a:r>
            <a:r>
              <a:rPr lang="en-IN" sz="1050" b="1" dirty="0" smtClean="0">
                <a:solidFill>
                  <a:schemeClr val="tx1"/>
                </a:solidFill>
              </a:rPr>
              <a:t>/ </a:t>
            </a:r>
            <a:r>
              <a:rPr lang="en-IN" sz="1050" b="1" dirty="0">
                <a:solidFill>
                  <a:schemeClr val="tx1"/>
                </a:solidFill>
              </a:rPr>
              <a:t>M</a:t>
            </a:r>
            <a:r>
              <a:rPr lang="en-IN" sz="1050" b="1" dirty="0" smtClean="0">
                <a:solidFill>
                  <a:schemeClr val="tx1"/>
                </a:solidFill>
              </a:rPr>
              <a:t>unicipal Corporations</a:t>
            </a:r>
          </a:p>
          <a:p>
            <a:pPr marL="0" lvl="8" indent="0">
              <a:lnSpc>
                <a:spcPct val="100000"/>
              </a:lnSpc>
              <a:spcBef>
                <a:spcPts val="0"/>
              </a:spcBef>
              <a:spcAft>
                <a:spcPts val="0"/>
              </a:spcAft>
              <a:buNone/>
            </a:pPr>
            <a:r>
              <a:rPr lang="en-IN" sz="1050" dirty="0" smtClean="0">
                <a:solidFill>
                  <a:schemeClr val="tx1"/>
                </a:solidFill>
              </a:rPr>
              <a:t>             of every </a:t>
            </a:r>
            <a:r>
              <a:rPr lang="en-IN" sz="1050" dirty="0">
                <a:solidFill>
                  <a:schemeClr val="tx1"/>
                </a:solidFill>
              </a:rPr>
              <a:t>district / ward / city</a:t>
            </a:r>
          </a:p>
          <a:p>
            <a:pPr marL="0" lvl="8" indent="0">
              <a:lnSpc>
                <a:spcPct val="100000"/>
              </a:lnSpc>
              <a:spcBef>
                <a:spcPts val="0"/>
              </a:spcBef>
              <a:spcAft>
                <a:spcPts val="0"/>
              </a:spcAft>
              <a:buNone/>
            </a:pPr>
            <a:r>
              <a:rPr lang="en-IN" sz="1050" dirty="0">
                <a:solidFill>
                  <a:schemeClr val="tx1"/>
                </a:solidFill>
              </a:rPr>
              <a:t> </a:t>
            </a:r>
            <a:r>
              <a:rPr lang="en-IN" sz="1050" dirty="0" smtClean="0">
                <a:solidFill>
                  <a:schemeClr val="tx1"/>
                </a:solidFill>
              </a:rPr>
              <a:t>        2. Users </a:t>
            </a:r>
            <a:r>
              <a:rPr lang="en-IN" sz="1050" dirty="0">
                <a:solidFill>
                  <a:schemeClr val="tx1"/>
                </a:solidFill>
              </a:rPr>
              <a:t>of Bio fuel such as </a:t>
            </a:r>
            <a:endParaRPr lang="en-IN" sz="1050" dirty="0" smtClean="0">
              <a:solidFill>
                <a:schemeClr val="tx1"/>
              </a:solidFill>
            </a:endParaRPr>
          </a:p>
          <a:p>
            <a:pPr marL="0" lvl="8" indent="0">
              <a:lnSpc>
                <a:spcPct val="100000"/>
              </a:lnSpc>
              <a:spcBef>
                <a:spcPts val="0"/>
              </a:spcBef>
              <a:spcAft>
                <a:spcPts val="0"/>
              </a:spcAft>
              <a:buNone/>
            </a:pPr>
            <a:r>
              <a:rPr lang="en-IN" sz="1050" dirty="0">
                <a:solidFill>
                  <a:schemeClr val="tx1"/>
                </a:solidFill>
              </a:rPr>
              <a:t>	</a:t>
            </a:r>
            <a:r>
              <a:rPr lang="en-IN" sz="1050" dirty="0" smtClean="0">
                <a:solidFill>
                  <a:schemeClr val="tx1"/>
                </a:solidFill>
              </a:rPr>
              <a:t>- </a:t>
            </a:r>
            <a:r>
              <a:rPr lang="en-IN" sz="1050" b="1" dirty="0">
                <a:solidFill>
                  <a:schemeClr val="tx1"/>
                </a:solidFill>
              </a:rPr>
              <a:t>Refineries</a:t>
            </a:r>
            <a:r>
              <a:rPr lang="en-IN" sz="1050" dirty="0">
                <a:solidFill>
                  <a:schemeClr val="tx1"/>
                </a:solidFill>
              </a:rPr>
              <a:t>, who mix </a:t>
            </a:r>
            <a:r>
              <a:rPr lang="en-IN" sz="1050" dirty="0" smtClean="0">
                <a:solidFill>
                  <a:schemeClr val="tx1"/>
                </a:solidFill>
              </a:rPr>
              <a:t>it petroleum</a:t>
            </a:r>
          </a:p>
          <a:p>
            <a:pPr marL="0" lvl="8" indent="0">
              <a:lnSpc>
                <a:spcPct val="100000"/>
              </a:lnSpc>
              <a:spcBef>
                <a:spcPts val="0"/>
              </a:spcBef>
              <a:spcAft>
                <a:spcPts val="0"/>
              </a:spcAft>
              <a:buNone/>
            </a:pPr>
            <a:r>
              <a:rPr lang="en-IN" sz="1050" dirty="0">
                <a:solidFill>
                  <a:schemeClr val="tx1"/>
                </a:solidFill>
              </a:rPr>
              <a:t>	</a:t>
            </a:r>
            <a:r>
              <a:rPr lang="en-IN" sz="1050" dirty="0" smtClean="0">
                <a:solidFill>
                  <a:schemeClr val="tx1"/>
                </a:solidFill>
              </a:rPr>
              <a:t>- </a:t>
            </a:r>
            <a:r>
              <a:rPr lang="en-IN" sz="1050" b="1" dirty="0">
                <a:solidFill>
                  <a:schemeClr val="tx1"/>
                </a:solidFill>
              </a:rPr>
              <a:t>Farmers</a:t>
            </a:r>
            <a:r>
              <a:rPr lang="en-IN" sz="1050" dirty="0">
                <a:solidFill>
                  <a:schemeClr val="tx1"/>
                </a:solidFill>
              </a:rPr>
              <a:t> trying to find an eco </a:t>
            </a:r>
            <a:r>
              <a:rPr lang="en-IN" sz="1050" dirty="0" smtClean="0">
                <a:solidFill>
                  <a:schemeClr val="tx1"/>
                </a:solidFill>
              </a:rPr>
              <a:t>friendly alternative</a:t>
            </a:r>
          </a:p>
          <a:p>
            <a:pPr marL="0" lvl="8" indent="0">
              <a:lnSpc>
                <a:spcPct val="100000"/>
              </a:lnSpc>
              <a:spcBef>
                <a:spcPts val="0"/>
              </a:spcBef>
              <a:spcAft>
                <a:spcPts val="0"/>
              </a:spcAft>
              <a:buNone/>
            </a:pPr>
            <a:r>
              <a:rPr lang="en-IN" sz="1050" dirty="0" smtClean="0">
                <a:solidFill>
                  <a:schemeClr val="tx1"/>
                </a:solidFill>
              </a:rPr>
              <a:t>         3. </a:t>
            </a:r>
            <a:r>
              <a:rPr lang="en-IN" sz="1050" b="1" dirty="0" smtClean="0">
                <a:solidFill>
                  <a:schemeClr val="tx1"/>
                </a:solidFill>
              </a:rPr>
              <a:t>Energy </a:t>
            </a:r>
            <a:r>
              <a:rPr lang="en-IN" sz="1050" b="1" dirty="0">
                <a:solidFill>
                  <a:schemeClr val="tx1"/>
                </a:solidFill>
              </a:rPr>
              <a:t>generation aggregators/agencies </a:t>
            </a:r>
            <a:r>
              <a:rPr lang="en-IN" sz="1050" b="1" dirty="0" smtClean="0">
                <a:solidFill>
                  <a:schemeClr val="tx1"/>
                </a:solidFill>
              </a:rPr>
              <a:t/>
            </a:r>
            <a:br>
              <a:rPr lang="en-IN" sz="1050" b="1" dirty="0" smtClean="0">
                <a:solidFill>
                  <a:schemeClr val="tx1"/>
                </a:solidFill>
              </a:rPr>
            </a:br>
            <a:endParaRPr lang="en-IN" sz="1050" b="1" dirty="0" smtClean="0">
              <a:solidFill>
                <a:schemeClr val="tx1"/>
              </a:solidFill>
            </a:endParaRPr>
          </a:p>
          <a:p>
            <a:pPr marL="0" lvl="8" indent="0">
              <a:lnSpc>
                <a:spcPct val="100000"/>
              </a:lnSpc>
              <a:spcBef>
                <a:spcPts val="0"/>
              </a:spcBef>
              <a:spcAft>
                <a:spcPts val="0"/>
              </a:spcAft>
              <a:buNone/>
            </a:pPr>
            <a:r>
              <a:rPr lang="en-IN" sz="1050" dirty="0" smtClean="0">
                <a:solidFill>
                  <a:schemeClr val="tx1"/>
                </a:solidFill>
              </a:rPr>
              <a:t>The </a:t>
            </a:r>
            <a:r>
              <a:rPr lang="en-IN" sz="1050" dirty="0">
                <a:solidFill>
                  <a:schemeClr val="tx1"/>
                </a:solidFill>
              </a:rPr>
              <a:t>applications can further be extended to various other unexplored sectors such as transportation, cooking, Oil spills &amp; grease cleaning agents and lubrication.</a:t>
            </a:r>
          </a:p>
          <a:p>
            <a:pPr>
              <a:lnSpc>
                <a:spcPct val="100000"/>
              </a:lnSpc>
            </a:pPr>
            <a:endParaRPr lang="en-IN" sz="1050" dirty="0">
              <a:solidFill>
                <a:schemeClr val="tx1"/>
              </a:solidFill>
            </a:endParaRPr>
          </a:p>
        </p:txBody>
      </p:sp>
      <p:pic>
        <p:nvPicPr>
          <p:cNvPr id="5" name="Picture 4"/>
          <p:cNvPicPr>
            <a:picLocks noChangeAspect="1"/>
          </p:cNvPicPr>
          <p:nvPr/>
        </p:nvPicPr>
        <p:blipFill>
          <a:blip r:embed="rId2"/>
          <a:stretch>
            <a:fillRect/>
          </a:stretch>
        </p:blipFill>
        <p:spPr>
          <a:xfrm>
            <a:off x="474724" y="2007394"/>
            <a:ext cx="3847537" cy="2586064"/>
          </a:xfrm>
          <a:prstGeom prst="rect">
            <a:avLst/>
          </a:prstGeom>
        </p:spPr>
      </p:pic>
    </p:spTree>
    <p:extLst>
      <p:ext uri="{BB962C8B-B14F-4D97-AF65-F5344CB8AC3E}">
        <p14:creationId xmlns:p14="http://schemas.microsoft.com/office/powerpoint/2010/main" val="228195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311700" y="0"/>
            <a:ext cx="6503388" cy="1244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lt1"/>
              </a:buClr>
              <a:buSzPts val="10000"/>
              <a:buNone/>
            </a:pPr>
            <a:r>
              <a:rPr lang="en" sz="2800" dirty="0"/>
              <a:t>Effort and Cost of Implementation</a:t>
            </a:r>
            <a:endParaRPr sz="2800" dirty="0"/>
          </a:p>
        </p:txBody>
      </p:sp>
      <p:sp>
        <p:nvSpPr>
          <p:cNvPr id="217" name="Google Shape;217;p33"/>
          <p:cNvSpPr txBox="1">
            <a:spLocks noGrp="1"/>
          </p:cNvSpPr>
          <p:nvPr>
            <p:ph type="body" idx="1"/>
          </p:nvPr>
        </p:nvSpPr>
        <p:spPr>
          <a:xfrm>
            <a:off x="311700" y="1555762"/>
            <a:ext cx="4553194" cy="942600"/>
          </a:xfrm>
          <a:prstGeom prst="rect">
            <a:avLst/>
          </a:prstGeom>
          <a:noFill/>
          <a:ln>
            <a:noFill/>
          </a:ln>
        </p:spPr>
        <p:txBody>
          <a:bodyPr spcFirstLastPara="1" wrap="square" lIns="91425" tIns="91425" rIns="91425" bIns="91425" anchor="t" anchorCtr="0">
            <a:noAutofit/>
          </a:bodyPr>
          <a:lstStyle/>
          <a:p>
            <a:pPr marL="146050" indent="0">
              <a:buNone/>
            </a:pPr>
            <a:r>
              <a:rPr lang="en-US" sz="1400" dirty="0" smtClean="0">
                <a:solidFill>
                  <a:schemeClr val="bg1"/>
                </a:solidFill>
              </a:rPr>
              <a:t>Effort</a:t>
            </a:r>
            <a:br>
              <a:rPr lang="en-US" sz="1400" dirty="0" smtClean="0">
                <a:solidFill>
                  <a:schemeClr val="bg1"/>
                </a:solidFill>
              </a:rPr>
            </a:br>
            <a:r>
              <a:rPr lang="en-US" sz="1200" dirty="0" smtClean="0">
                <a:solidFill>
                  <a:schemeClr val="bg1"/>
                </a:solidFill>
              </a:rPr>
              <a:t>1. Hardware  </a:t>
            </a:r>
            <a:r>
              <a:rPr lang="en-US" sz="1200" dirty="0">
                <a:solidFill>
                  <a:schemeClr val="bg1"/>
                </a:solidFill>
              </a:rPr>
              <a:t>- IOT Interfacing &amp; </a:t>
            </a:r>
            <a:r>
              <a:rPr lang="en-US" sz="1200" dirty="0" smtClean="0">
                <a:solidFill>
                  <a:schemeClr val="bg1"/>
                </a:solidFill>
              </a:rPr>
              <a:t>Setup</a:t>
            </a:r>
            <a:br>
              <a:rPr lang="en-US" sz="1200" dirty="0" smtClean="0">
                <a:solidFill>
                  <a:schemeClr val="bg1"/>
                </a:solidFill>
              </a:rPr>
            </a:br>
            <a:r>
              <a:rPr lang="en-US" sz="1200" dirty="0" smtClean="0">
                <a:solidFill>
                  <a:schemeClr val="bg1"/>
                </a:solidFill>
              </a:rPr>
              <a:t>    2 </a:t>
            </a:r>
            <a:r>
              <a:rPr lang="en-US" sz="1200" dirty="0">
                <a:solidFill>
                  <a:schemeClr val="bg1"/>
                </a:solidFill>
              </a:rPr>
              <a:t>Persons * 96(8 Hours * 6 Days * 2 Weeks) = 192 Person </a:t>
            </a:r>
            <a:r>
              <a:rPr lang="en-US" sz="1200" dirty="0" smtClean="0">
                <a:solidFill>
                  <a:schemeClr val="bg1"/>
                </a:solidFill>
              </a:rPr>
              <a:t>Hours</a:t>
            </a:r>
          </a:p>
          <a:p>
            <a:pPr marL="146050" indent="0">
              <a:buNone/>
            </a:pPr>
            <a:endParaRPr lang="en-US" sz="1200" dirty="0">
              <a:solidFill>
                <a:schemeClr val="bg1"/>
              </a:solidFill>
            </a:endParaRPr>
          </a:p>
          <a:p>
            <a:pPr marL="146050" indent="0">
              <a:buNone/>
            </a:pPr>
            <a:r>
              <a:rPr lang="en-US" sz="1200" dirty="0" smtClean="0">
                <a:solidFill>
                  <a:schemeClr val="bg1"/>
                </a:solidFill>
              </a:rPr>
              <a:t>2. Hardware - Sensor R&amp;D</a:t>
            </a:r>
          </a:p>
          <a:p>
            <a:pPr marL="146050" indent="0">
              <a:buNone/>
            </a:pPr>
            <a:r>
              <a:rPr lang="en-US" sz="1200" dirty="0" smtClean="0">
                <a:solidFill>
                  <a:schemeClr val="bg1"/>
                </a:solidFill>
              </a:rPr>
              <a:t>    Persons * 94.5(9 Hours * 7 Days * 1.5 Weeks) = 189 Person Hours</a:t>
            </a:r>
          </a:p>
          <a:p>
            <a:pPr marL="146050" indent="0">
              <a:buNone/>
            </a:pPr>
            <a:endParaRPr lang="en-US" sz="1200" dirty="0">
              <a:solidFill>
                <a:schemeClr val="bg1"/>
              </a:solidFill>
            </a:endParaRPr>
          </a:p>
          <a:p>
            <a:pPr marL="146050" indent="0">
              <a:buNone/>
            </a:pPr>
            <a:r>
              <a:rPr lang="en-US" sz="1200" dirty="0" smtClean="0">
                <a:solidFill>
                  <a:schemeClr val="bg1"/>
                </a:solidFill>
              </a:rPr>
              <a:t>3. Software </a:t>
            </a:r>
            <a:r>
              <a:rPr lang="en-US" sz="1200" dirty="0">
                <a:solidFill>
                  <a:schemeClr val="bg1"/>
                </a:solidFill>
              </a:rPr>
              <a:t>- Machine Learning &amp; </a:t>
            </a:r>
            <a:r>
              <a:rPr lang="en-US" sz="1200" dirty="0" smtClean="0">
                <a:solidFill>
                  <a:schemeClr val="bg1"/>
                </a:solidFill>
              </a:rPr>
              <a:t>Analytics</a:t>
            </a:r>
          </a:p>
          <a:p>
            <a:pPr marL="146050" indent="0">
              <a:buNone/>
            </a:pPr>
            <a:r>
              <a:rPr lang="en-US" sz="1200" dirty="0" smtClean="0">
                <a:solidFill>
                  <a:schemeClr val="bg1"/>
                </a:solidFill>
              </a:rPr>
              <a:t>    1 Person * 75(5 Hours * 5 Days * 3 Weeks) = 75 Person Hours</a:t>
            </a:r>
          </a:p>
          <a:p>
            <a:pPr marL="146050" indent="0">
              <a:buNone/>
            </a:pPr>
            <a:endParaRPr lang="en-US" sz="1400" dirty="0" smtClean="0">
              <a:solidFill>
                <a:schemeClr val="bg1"/>
              </a:solidFill>
            </a:endParaRPr>
          </a:p>
        </p:txBody>
      </p:sp>
      <p:sp>
        <p:nvSpPr>
          <p:cNvPr id="6" name="Google Shape;217;p33"/>
          <p:cNvSpPr txBox="1">
            <a:spLocks/>
          </p:cNvSpPr>
          <p:nvPr/>
        </p:nvSpPr>
        <p:spPr>
          <a:xfrm>
            <a:off x="5657606" y="1940025"/>
            <a:ext cx="4553194" cy="94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2"/>
              </a:buClr>
              <a:buSzPts val="1300"/>
              <a:buFont typeface="Roboto"/>
              <a:buChar char="●"/>
              <a:defRPr sz="1300" b="0" i="0" u="none" strike="noStrike" cap="none">
                <a:solidFill>
                  <a:schemeClr val="accent2"/>
                </a:solidFill>
                <a:latin typeface="Roboto"/>
                <a:ea typeface="Roboto"/>
                <a:cs typeface="Roboto"/>
                <a:sym typeface="Roboto"/>
              </a:defRPr>
            </a:lvl1pPr>
            <a:lvl2pPr marL="914400" marR="0" lvl="1"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9pPr>
          </a:lstStyle>
          <a:p>
            <a:pPr marL="146050" indent="0">
              <a:buFont typeface="Roboto"/>
              <a:buNone/>
            </a:pPr>
            <a:endParaRPr lang="en-US" sz="1400" dirty="0" smtClean="0">
              <a:solidFill>
                <a:schemeClr val="bg1"/>
              </a:solidFill>
            </a:endParaRPr>
          </a:p>
          <a:p>
            <a:pPr marL="146050" indent="0">
              <a:buFont typeface="Roboto"/>
              <a:buNone/>
            </a:pPr>
            <a:r>
              <a:rPr lang="en-US" sz="1400" dirty="0" smtClean="0">
                <a:solidFill>
                  <a:schemeClr val="bg1"/>
                </a:solidFill>
              </a:rPr>
              <a:t>Cost</a:t>
            </a:r>
          </a:p>
          <a:p>
            <a:pPr marL="374650" indent="-228600">
              <a:buFont typeface="Roboto"/>
              <a:buAutoNum type="arabicPeriod"/>
            </a:pPr>
            <a:r>
              <a:rPr lang="en-US" sz="1200" dirty="0" smtClean="0">
                <a:solidFill>
                  <a:schemeClr val="bg1"/>
                </a:solidFill>
              </a:rPr>
              <a:t>Hardware</a:t>
            </a:r>
          </a:p>
          <a:p>
            <a:pPr marL="146050" indent="0">
              <a:buFont typeface="Roboto"/>
              <a:buNone/>
            </a:pPr>
            <a:r>
              <a:rPr lang="en-US" sz="1200" dirty="0" smtClean="0">
                <a:solidFill>
                  <a:schemeClr val="bg1"/>
                </a:solidFill>
              </a:rPr>
              <a:t>₹800 + ₹30,000 + Extra ~ ₹35,000</a:t>
            </a:r>
          </a:p>
          <a:p>
            <a:pPr marL="146050" indent="0">
              <a:buFont typeface="Roboto"/>
              <a:buNone/>
            </a:pPr>
            <a:endParaRPr lang="en-US" sz="1200" dirty="0" smtClean="0">
              <a:solidFill>
                <a:schemeClr val="bg1"/>
              </a:solidFill>
            </a:endParaRPr>
          </a:p>
          <a:p>
            <a:pPr marL="146050" indent="0">
              <a:buFont typeface="Roboto"/>
              <a:buNone/>
            </a:pPr>
            <a:r>
              <a:rPr lang="en-US" sz="1200" dirty="0" smtClean="0">
                <a:solidFill>
                  <a:schemeClr val="bg1"/>
                </a:solidFill>
              </a:rPr>
              <a:t>2. Software</a:t>
            </a:r>
          </a:p>
          <a:p>
            <a:pPr marL="146050" indent="0">
              <a:buFont typeface="Roboto"/>
              <a:buNone/>
            </a:pPr>
            <a:r>
              <a:rPr lang="en-US" sz="1200" dirty="0" smtClean="0">
                <a:solidFill>
                  <a:schemeClr val="bg1"/>
                </a:solidFill>
              </a:rPr>
              <a:t>Licensing Expense – Vendor Quote</a:t>
            </a:r>
          </a:p>
          <a:p>
            <a:pPr indent="-228600">
              <a:buFont typeface="Roboto"/>
              <a:buNone/>
            </a:pPr>
            <a:endParaRPr lang="en-US" dirty="0">
              <a:solidFill>
                <a:schemeClr val="bg1"/>
              </a:solidFill>
            </a:endParaRPr>
          </a:p>
        </p:txBody>
      </p:sp>
    </p:spTree>
    <p:extLst>
      <p:ext uri="{BB962C8B-B14F-4D97-AF65-F5344CB8AC3E}">
        <p14:creationId xmlns:p14="http://schemas.microsoft.com/office/powerpoint/2010/main" val="3793585196"/>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TotalTime>
  <Words>531</Words>
  <Application>Microsoft Office PowerPoint</Application>
  <PresentationFormat>On-screen Show (16:9)</PresentationFormat>
  <Paragraphs>115</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Wingdings</vt:lpstr>
      <vt:lpstr>Merriweather</vt:lpstr>
      <vt:lpstr>Roboto</vt:lpstr>
      <vt:lpstr>Times New Roman</vt:lpstr>
      <vt:lpstr>Paradigm</vt:lpstr>
      <vt:lpstr>Deloitte TechnoUtsav 2.0</vt:lpstr>
      <vt:lpstr>Business Problem</vt:lpstr>
      <vt:lpstr>Proposed Solution</vt:lpstr>
      <vt:lpstr>Proposed Tech Stack</vt:lpstr>
      <vt:lpstr>PowerPoint Presentation</vt:lpstr>
      <vt:lpstr>Market Position/Placement</vt:lpstr>
      <vt:lpstr>Effort and Cost of Implementation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Junction</dc:title>
  <dc:creator>Simran Jain</dc:creator>
  <cp:lastModifiedBy>akshar sharma</cp:lastModifiedBy>
  <cp:revision>49</cp:revision>
  <dcterms:modified xsi:type="dcterms:W3CDTF">2019-03-05T18:28:05Z</dcterms:modified>
</cp:coreProperties>
</file>