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05" r:id="rId3"/>
    <p:sldId id="257" r:id="rId4"/>
    <p:sldId id="304" r:id="rId5"/>
    <p:sldId id="30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6" r:id="rId17"/>
    <p:sldId id="297" r:id="rId18"/>
    <p:sldId id="298" r:id="rId19"/>
    <p:sldId id="269" r:id="rId20"/>
    <p:sldId id="301" r:id="rId21"/>
    <p:sldId id="302" r:id="rId22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0"/>
  </p:normalViewPr>
  <p:slideViewPr>
    <p:cSldViewPr snapToGrid="0">
      <p:cViewPr varScale="1">
        <p:scale>
          <a:sx n="156" d="100"/>
          <a:sy n="15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d135bea600_0_2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d135bea600_0_2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ce82a505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ce82a505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d135bea600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d135bea600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d135bea6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d135bea6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d135bea600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d135bea600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d135bea600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d135bea600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e82a5058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e82a5058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e82a50586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e82a50586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135bea6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135bea6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135bea600_0_1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135bea600_0_1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135bea600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135bea600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D0625-EA44-663E-165B-AC16D898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7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Quarkus</a:t>
            </a:r>
            <a:r>
              <a:rPr lang="de-AT" sz="4800" b="1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BECF9-AB27-56EE-31F0-9DF58B36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1" y="2076450"/>
            <a:ext cx="2657475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25EA2-1729-94D8-FD33-558A62245BAD}"/>
              </a:ext>
            </a:extLst>
          </p:cNvPr>
          <p:cNvSpPr txBox="1"/>
          <p:nvPr/>
        </p:nvSpPr>
        <p:spPr>
          <a:xfrm>
            <a:off x="1523998" y="3067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These controllers process the data and store the processed data in the database</a:t>
            </a:r>
            <a:endParaRPr lang="de-AT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1134D36F-3A20-E5C7-8620-CC56E6B5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C7F710-DD96-44DA-F796-2C5A02E3C58B}"/>
              </a:ext>
            </a:extLst>
          </p:cNvPr>
          <p:cNvSpPr/>
          <p:nvPr/>
        </p:nvSpPr>
        <p:spPr>
          <a:xfrm>
            <a:off x="-113836" y="3435736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1FD5A2-1D07-44A3-5C56-5E042173158D}"/>
              </a:ext>
            </a:extLst>
          </p:cNvPr>
          <p:cNvSpPr/>
          <p:nvPr/>
        </p:nvSpPr>
        <p:spPr>
          <a:xfrm>
            <a:off x="6839095" y="3272151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pic>
        <p:nvPicPr>
          <p:cNvPr id="24" name="Picture 8" descr="Quarkus Extension Registry API">
            <a:extLst>
              <a:ext uri="{FF2B5EF4-FFF2-40B4-BE49-F238E27FC236}">
                <a16:creationId xmlns:a16="http://schemas.microsoft.com/office/drawing/2014/main" id="{2090C4F7-131C-322F-6F6E-613A049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9" y="2037984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C7CA0842-5D84-FB57-08B9-060F75F4C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89" y="2037984"/>
            <a:ext cx="2142484" cy="11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File icon paper symbol Royalty Free Vector Image">
            <a:extLst>
              <a:ext uri="{FF2B5EF4-FFF2-40B4-BE49-F238E27FC236}">
                <a16:creationId xmlns:a16="http://schemas.microsoft.com/office/drawing/2014/main" id="{3165CAA3-2142-1D54-FE55-23C877AC2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1888356" y="2968649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EAE6C6D-D08A-5486-1EE4-C3EEF0B9E29C}"/>
              </a:ext>
            </a:extLst>
          </p:cNvPr>
          <p:cNvSpPr/>
          <p:nvPr/>
        </p:nvSpPr>
        <p:spPr>
          <a:xfrm>
            <a:off x="1639649" y="3435735"/>
            <a:ext cx="913964" cy="50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CRUD Operation</a:t>
            </a:r>
          </a:p>
        </p:txBody>
      </p:sp>
      <p:sp>
        <p:nvSpPr>
          <p:cNvPr id="28" name="Arrow: Left 8">
            <a:extLst>
              <a:ext uri="{FF2B5EF4-FFF2-40B4-BE49-F238E27FC236}">
                <a16:creationId xmlns:a16="http://schemas.microsoft.com/office/drawing/2014/main" id="{EA4CCAE0-A31A-2892-6172-F1F1D214F1CD}"/>
              </a:ext>
            </a:extLst>
          </p:cNvPr>
          <p:cNvSpPr/>
          <p:nvPr/>
        </p:nvSpPr>
        <p:spPr>
          <a:xfrm flipH="1">
            <a:off x="1840799" y="2535462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34566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3456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0BFEB-CAE1-359A-E54D-52B5A726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59" y="85202"/>
            <a:ext cx="5449079" cy="682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de-AT" sz="4800" dirty="0">
                <a:solidFill>
                  <a:schemeClr val="tx1"/>
                </a:solidFill>
              </a:rPr>
              <a:t>ERD-Diagramm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0D75B6-6529-6D3E-8325-0EBB5EA56120}"/>
              </a:ext>
            </a:extLst>
          </p:cNvPr>
          <p:cNvSpPr txBox="1">
            <a:spLocks/>
          </p:cNvSpPr>
          <p:nvPr/>
        </p:nvSpPr>
        <p:spPr>
          <a:xfrm>
            <a:off x="804931" y="1306633"/>
            <a:ext cx="8100612" cy="368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AT" dirty="0">
                <a:solidFill>
                  <a:schemeClr val="tx1"/>
                </a:solidFill>
              </a:rPr>
              <a:t>                            OLD					     NEW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8F44481-DD78-F011-86DF-F4E55AA3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6" y="1798455"/>
            <a:ext cx="3737468" cy="270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F3EC5-592F-7436-0813-30DD18FE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63560"/>
            <a:ext cx="4504365" cy="283721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EBB701E-3275-5EF4-9689-064A814CC6FE}"/>
              </a:ext>
            </a:extLst>
          </p:cNvPr>
          <p:cNvSpPr txBox="1">
            <a:spLocks/>
          </p:cNvSpPr>
          <p:nvPr/>
        </p:nvSpPr>
        <p:spPr>
          <a:xfrm>
            <a:off x="1920558" y="747812"/>
            <a:ext cx="5302882" cy="558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i="1" dirty="0">
                <a:solidFill>
                  <a:schemeClr val="tx1"/>
                </a:solidFill>
              </a:rPr>
              <a:t>ERD adapts to the </a:t>
            </a:r>
            <a:r>
              <a:rPr lang="en-US" sz="1700" i="1" dirty="0" err="1">
                <a:solidFill>
                  <a:schemeClr val="tx1"/>
                </a:solidFill>
              </a:rPr>
              <a:t>Json</a:t>
            </a:r>
            <a:r>
              <a:rPr lang="en-US" sz="1700" i="1" dirty="0">
                <a:solidFill>
                  <a:schemeClr val="tx1"/>
                </a:solidFill>
              </a:rPr>
              <a:t> file</a:t>
            </a:r>
            <a:endParaRPr lang="de-AT" sz="17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C7185-6EFD-61C7-60D0-7B8D2D822F51}"/>
              </a:ext>
            </a:extLst>
          </p:cNvPr>
          <p:cNvSpPr txBox="1">
            <a:spLocks/>
          </p:cNvSpPr>
          <p:nvPr/>
        </p:nvSpPr>
        <p:spPr>
          <a:xfrm>
            <a:off x="1835208" y="0"/>
            <a:ext cx="5473584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 dirty="0" err="1">
                <a:solidFill>
                  <a:schemeClr val="tx1"/>
                </a:solidFill>
              </a:rPr>
              <a:t>Overview</a:t>
            </a:r>
            <a:r>
              <a:rPr lang="de-AT" sz="4800" dirty="0">
                <a:solidFill>
                  <a:schemeClr val="tx1"/>
                </a:solidFill>
              </a:rPr>
              <a:t> - </a:t>
            </a:r>
            <a:r>
              <a:rPr lang="de-AT" sz="4800" dirty="0" err="1">
                <a:solidFill>
                  <a:schemeClr val="tx1"/>
                </a:solidFill>
              </a:rPr>
              <a:t>Process</a:t>
            </a:r>
            <a:endParaRPr lang="de-AT" sz="4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699D1-A3AE-23EE-A64C-EE29DDAD7249}"/>
              </a:ext>
            </a:extLst>
          </p:cNvPr>
          <p:cNvSpPr/>
          <p:nvPr/>
        </p:nvSpPr>
        <p:spPr>
          <a:xfrm>
            <a:off x="79987" y="3276219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B379E-D6B0-0CEF-77F7-46CF4B85060F}"/>
              </a:ext>
            </a:extLst>
          </p:cNvPr>
          <p:cNvSpPr/>
          <p:nvPr/>
        </p:nvSpPr>
        <p:spPr>
          <a:xfrm>
            <a:off x="7111149" y="326905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pic>
        <p:nvPicPr>
          <p:cNvPr id="7" name="Picture 20" descr="File icon paper symbol Royalty Free Vector Image">
            <a:extLst>
              <a:ext uri="{FF2B5EF4-FFF2-40B4-BE49-F238E27FC236}">
                <a16:creationId xmlns:a16="http://schemas.microsoft.com/office/drawing/2014/main" id="{2F3E72E3-0883-5026-E3C7-0BCE09AF7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6540352" y="2883997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 3">
            <a:extLst>
              <a:ext uri="{FF2B5EF4-FFF2-40B4-BE49-F238E27FC236}">
                <a16:creationId xmlns:a16="http://schemas.microsoft.com/office/drawing/2014/main" id="{0AB76263-068F-44C2-941E-61EED6CB93DF}"/>
              </a:ext>
            </a:extLst>
          </p:cNvPr>
          <p:cNvSpPr/>
          <p:nvPr/>
        </p:nvSpPr>
        <p:spPr>
          <a:xfrm>
            <a:off x="2091627" y="2520212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0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3656971-8FCE-CAB1-145E-39E3DD3A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9" y="2150748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192F505-EC8B-87DF-FB52-7C17D313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69" y="2150748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4695DF-BF16-F37E-8B06-758E9B9D4EF3}"/>
              </a:ext>
            </a:extLst>
          </p:cNvPr>
          <p:cNvSpPr/>
          <p:nvPr/>
        </p:nvSpPr>
        <p:spPr>
          <a:xfrm>
            <a:off x="7706454" y="2345120"/>
            <a:ext cx="494772" cy="340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Picture 14" descr="Grafana, logo Symbol in Vector Logo">
            <a:extLst>
              <a:ext uri="{FF2B5EF4-FFF2-40B4-BE49-F238E27FC236}">
                <a16:creationId xmlns:a16="http://schemas.microsoft.com/office/drawing/2014/main" id="{78118B2E-C491-2BAD-4FEE-EB8A96C1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94" y="2345120"/>
            <a:ext cx="372692" cy="35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221E51-901A-F034-FFDF-0C3CE22F1D35}"/>
              </a:ext>
            </a:extLst>
          </p:cNvPr>
          <p:cNvSpPr/>
          <p:nvPr/>
        </p:nvSpPr>
        <p:spPr>
          <a:xfrm>
            <a:off x="6291645" y="3432637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33472 0.001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3368 0.000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5F03D3-642E-2ABB-0735-B8073AD42047}"/>
              </a:ext>
            </a:extLst>
          </p:cNvPr>
          <p:cNvSpPr txBox="1">
            <a:spLocks/>
          </p:cNvSpPr>
          <p:nvPr/>
        </p:nvSpPr>
        <p:spPr>
          <a:xfrm>
            <a:off x="1835208" y="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>
                <a:solidFill>
                  <a:schemeClr val="tx1"/>
                </a:solidFill>
              </a:rPr>
              <a:t>Grafana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1AEA0-79E6-2841-0C6F-063693EB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6530"/>
            <a:ext cx="9144000" cy="280268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D8BAF46-EB49-B7D7-4F84-568CE473BEDB}"/>
              </a:ext>
            </a:extLst>
          </p:cNvPr>
          <p:cNvSpPr txBox="1">
            <a:spLocks/>
          </p:cNvSpPr>
          <p:nvPr/>
        </p:nvSpPr>
        <p:spPr>
          <a:xfrm>
            <a:off x="1883615" y="1039042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/>
                </a:solidFill>
              </a:rPr>
              <a:t>Send Request per SELECT Statement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/>
                </a:solidFill>
              </a:rPr>
              <a:t>which data we need </a:t>
            </a:r>
            <a:endParaRPr lang="de-AT" i="1" dirty="0">
              <a:solidFill>
                <a:schemeClr val="tx1"/>
              </a:solidFill>
            </a:endParaRPr>
          </a:p>
        </p:txBody>
      </p:sp>
      <p:sp>
        <p:nvSpPr>
          <p:cNvPr id="7" name="Arrow: Left 22">
            <a:extLst>
              <a:ext uri="{FF2B5EF4-FFF2-40B4-BE49-F238E27FC236}">
                <a16:creationId xmlns:a16="http://schemas.microsoft.com/office/drawing/2014/main" id="{DB0940DE-C5BE-0B96-3B28-D1CD17385B42}"/>
              </a:ext>
            </a:extLst>
          </p:cNvPr>
          <p:cNvSpPr/>
          <p:nvPr/>
        </p:nvSpPr>
        <p:spPr>
          <a:xfrm rot="16200000">
            <a:off x="505334" y="2044756"/>
            <a:ext cx="876872" cy="296726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D9593-443C-91BE-3AC0-CF78E4CF4A4E}"/>
              </a:ext>
            </a:extLst>
          </p:cNvPr>
          <p:cNvSpPr/>
          <p:nvPr/>
        </p:nvSpPr>
        <p:spPr>
          <a:xfrm>
            <a:off x="-33549" y="13408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Arrow: Left 25">
            <a:extLst>
              <a:ext uri="{FF2B5EF4-FFF2-40B4-BE49-F238E27FC236}">
                <a16:creationId xmlns:a16="http://schemas.microsoft.com/office/drawing/2014/main" id="{41B7A477-F24D-3893-1460-34C6A7F48FD9}"/>
              </a:ext>
            </a:extLst>
          </p:cNvPr>
          <p:cNvSpPr/>
          <p:nvPr/>
        </p:nvSpPr>
        <p:spPr>
          <a:xfrm>
            <a:off x="3658184" y="3625906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4320A-365E-988C-C946-A4BFEF46D281}"/>
              </a:ext>
            </a:extLst>
          </p:cNvPr>
          <p:cNvSpPr/>
          <p:nvPr/>
        </p:nvSpPr>
        <p:spPr>
          <a:xfrm>
            <a:off x="4176294" y="3626216"/>
            <a:ext cx="2916377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SELECT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8FD1F1-21FE-6E29-6EA5-9EDD2091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pic>
        <p:nvPicPr>
          <p:cNvPr id="11" name="Picture 20" descr="File icon paper symbol Royalty Free Vector Image">
            <a:extLst>
              <a:ext uri="{FF2B5EF4-FFF2-40B4-BE49-F238E27FC236}">
                <a16:creationId xmlns:a16="http://schemas.microsoft.com/office/drawing/2014/main" id="{E3B803FC-4CC6-B40C-C4C9-E1E117BC5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2193490" y="2822057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CA1B69-9761-9358-EE04-0A9D980AAE78}"/>
              </a:ext>
            </a:extLst>
          </p:cNvPr>
          <p:cNvSpPr/>
          <p:nvPr/>
        </p:nvSpPr>
        <p:spPr>
          <a:xfrm>
            <a:off x="1944783" y="3289144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3" name="Arrow: Left 10">
            <a:extLst>
              <a:ext uri="{FF2B5EF4-FFF2-40B4-BE49-F238E27FC236}">
                <a16:creationId xmlns:a16="http://schemas.microsoft.com/office/drawing/2014/main" id="{28679EDE-AA04-8659-6248-93999D7A19F4}"/>
              </a:ext>
            </a:extLst>
          </p:cNvPr>
          <p:cNvSpPr/>
          <p:nvPr/>
        </p:nvSpPr>
        <p:spPr>
          <a:xfrm flipH="1">
            <a:off x="2145933" y="2456297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D0F9-3A40-3DFB-F316-9B8EDDA4A141}"/>
              </a:ext>
            </a:extLst>
          </p:cNvPr>
          <p:cNvSpPr/>
          <p:nvPr/>
        </p:nvSpPr>
        <p:spPr>
          <a:xfrm>
            <a:off x="114501" y="3289144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pic>
        <p:nvPicPr>
          <p:cNvPr id="1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EAD8FE9A-9E87-390F-D1B0-974F70DB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3" y="2163673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0B67F2-7EC6-8C7A-B386-5AB8C59BBABC}"/>
              </a:ext>
            </a:extLst>
          </p:cNvPr>
          <p:cNvSpPr/>
          <p:nvPr/>
        </p:nvSpPr>
        <p:spPr>
          <a:xfrm>
            <a:off x="7038872" y="328197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pic>
        <p:nvPicPr>
          <p:cNvPr id="20" name="Picture 19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4867B207-CC6B-C648-0669-6E7F915E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92" y="2163673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634890-5AA7-6712-12BD-4E2574AEFDC9}"/>
              </a:ext>
            </a:extLst>
          </p:cNvPr>
          <p:cNvSpPr/>
          <p:nvPr/>
        </p:nvSpPr>
        <p:spPr>
          <a:xfrm>
            <a:off x="7634177" y="2358045"/>
            <a:ext cx="494772" cy="340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22" name="Picture 14" descr="Grafana, logo Symbol in Vector Logo">
            <a:extLst>
              <a:ext uri="{FF2B5EF4-FFF2-40B4-BE49-F238E27FC236}">
                <a16:creationId xmlns:a16="http://schemas.microsoft.com/office/drawing/2014/main" id="{CDA6DD98-BAD8-CF55-2087-2E203DF8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17" y="2358045"/>
            <a:ext cx="372692" cy="35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34566 -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0.34566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823BE1-B315-B841-9B0C-8779D331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02"/>
            <a:ext cx="9144000" cy="42869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2519406" y="15240"/>
            <a:ext cx="4105188" cy="61036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3300" b="1" dirty="0" err="1">
                <a:solidFill>
                  <a:schemeClr val="tx1"/>
                </a:solidFill>
              </a:rPr>
              <a:t>Grafana</a:t>
            </a:r>
            <a:r>
              <a:rPr lang="de-AT" sz="3300" b="1" dirty="0">
                <a:solidFill>
                  <a:schemeClr val="tx1"/>
                </a:solidFill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556978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8" y="90435"/>
            <a:ext cx="5770484" cy="610362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468362" y="3223666"/>
            <a:ext cx="1595767" cy="24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tx1"/>
                </a:solidFill>
              </a:rPr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7349194" y="3214314"/>
            <a:ext cx="1898066" cy="267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7" y="2099447"/>
            <a:ext cx="2143393" cy="11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856921" y="2307105"/>
            <a:ext cx="571612" cy="354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50">
              <a:solidFill>
                <a:schemeClr val="tx1"/>
              </a:solidFill>
            </a:endParaRPr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5" y="2280417"/>
            <a:ext cx="381139" cy="3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77" y="1938535"/>
            <a:ext cx="1135901" cy="12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File icon paper symbol Royalty Free Vector Image">
            <a:extLst>
              <a:ext uri="{FF2B5EF4-FFF2-40B4-BE49-F238E27FC236}">
                <a16:creationId xmlns:a16="http://schemas.microsoft.com/office/drawing/2014/main" id="{09835949-6369-C249-56AC-B3F7D65B0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6951354" y="2846070"/>
            <a:ext cx="416464" cy="5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0AFE9-FD6A-AFB1-0199-42C55FE8603B}"/>
              </a:ext>
            </a:extLst>
          </p:cNvPr>
          <p:cNvSpPr/>
          <p:nvPr/>
        </p:nvSpPr>
        <p:spPr>
          <a:xfrm>
            <a:off x="6702698" y="3429008"/>
            <a:ext cx="9137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03651D1-D893-197F-45E2-FB9D71F4CEEB}"/>
              </a:ext>
            </a:extLst>
          </p:cNvPr>
          <p:cNvSpPr/>
          <p:nvPr/>
        </p:nvSpPr>
        <p:spPr>
          <a:xfrm>
            <a:off x="2519406" y="2434590"/>
            <a:ext cx="4939031" cy="41148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3703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5679E-6 L -0.33473 0.001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09877E-6 L -0.33681 0.000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2519406" y="15240"/>
            <a:ext cx="4105188" cy="61036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3300" b="1" dirty="0">
                <a:solidFill>
                  <a:schemeClr val="tx1"/>
                </a:solidFill>
              </a:rPr>
              <a:t>Hugo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F0220-1BA5-B277-CF29-15D6E6E3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59" y="1671637"/>
            <a:ext cx="5450681" cy="90011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8EF86-42A7-2AAB-67A6-DA33B7E91EE0}"/>
              </a:ext>
            </a:extLst>
          </p:cNvPr>
          <p:cNvSpPr txBox="1">
            <a:spLocks/>
          </p:cNvSpPr>
          <p:nvPr/>
        </p:nvSpPr>
        <p:spPr>
          <a:xfrm>
            <a:off x="2583418" y="2571750"/>
            <a:ext cx="3977162" cy="865558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i="1" dirty="0">
                <a:solidFill>
                  <a:schemeClr val="tx1"/>
                </a:solidFill>
              </a:rPr>
              <a:t>By embedding at the Hugo website, the website gets the charts from the Hugo dashboard</a:t>
            </a:r>
            <a:endParaRPr lang="de-AT" sz="15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2656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FFEB8D-A1E2-F46F-645B-4919F877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54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C9BA7-0BE2-61E1-C94D-C1A0D699E236}"/>
              </a:ext>
            </a:extLst>
          </p:cNvPr>
          <p:cNvSpPr/>
          <p:nvPr/>
        </p:nvSpPr>
        <p:spPr>
          <a:xfrm>
            <a:off x="272314" y="3294249"/>
            <a:ext cx="1677040" cy="29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71588-1C40-5BD7-2CE1-58E8CA337D25}"/>
              </a:ext>
            </a:extLst>
          </p:cNvPr>
          <p:cNvSpPr/>
          <p:nvPr/>
        </p:nvSpPr>
        <p:spPr>
          <a:xfrm>
            <a:off x="7315838" y="3278275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7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79F65C87-77A1-6996-5D9F-A89CADE0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" y="2069959"/>
            <a:ext cx="2175396" cy="114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3A8834-319B-2992-8546-550D469D32F5}"/>
              </a:ext>
            </a:extLst>
          </p:cNvPr>
          <p:cNvSpPr/>
          <p:nvPr/>
        </p:nvSpPr>
        <p:spPr>
          <a:xfrm>
            <a:off x="740959" y="2245175"/>
            <a:ext cx="568827" cy="402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9" name="Picture 14" descr="Grafana, logo Symbol in Vector Logo">
            <a:extLst>
              <a:ext uri="{FF2B5EF4-FFF2-40B4-BE49-F238E27FC236}">
                <a16:creationId xmlns:a16="http://schemas.microsoft.com/office/drawing/2014/main" id="{E2F82C6F-4000-6D0D-6990-FC0E712F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5" y="2245175"/>
            <a:ext cx="402129" cy="40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ugo&quot; Icon - Download for free – Iconduck">
            <a:extLst>
              <a:ext uri="{FF2B5EF4-FFF2-40B4-BE49-F238E27FC236}">
                <a16:creationId xmlns:a16="http://schemas.microsoft.com/office/drawing/2014/main" id="{149A0FCD-26AE-8832-D173-22D785DD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79" y="1996533"/>
            <a:ext cx="1141551" cy="12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File icon paper symbol Royalty Free Vector Image">
            <a:extLst>
              <a:ext uri="{FF2B5EF4-FFF2-40B4-BE49-F238E27FC236}">
                <a16:creationId xmlns:a16="http://schemas.microsoft.com/office/drawing/2014/main" id="{F104F238-0C0C-E52F-E695-632F15936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2519633" y="2794179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5CC4FC-632A-06FF-7B10-473B51076AC6}"/>
              </a:ext>
            </a:extLst>
          </p:cNvPr>
          <p:cNvSpPr/>
          <p:nvPr/>
        </p:nvSpPr>
        <p:spPr>
          <a:xfrm>
            <a:off x="2270926" y="3261266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3" name="Arrow: Left 9">
            <a:extLst>
              <a:ext uri="{FF2B5EF4-FFF2-40B4-BE49-F238E27FC236}">
                <a16:creationId xmlns:a16="http://schemas.microsoft.com/office/drawing/2014/main" id="{3CC58357-4D0A-2328-1030-99FBA2C60FC4}"/>
              </a:ext>
            </a:extLst>
          </p:cNvPr>
          <p:cNvSpPr/>
          <p:nvPr/>
        </p:nvSpPr>
        <p:spPr>
          <a:xfrm flipH="1">
            <a:off x="2446232" y="2419516"/>
            <a:ext cx="5100841" cy="40868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93827E-6 L 0.34566 -4.9382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34566 -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</p:spPr>
        <p:txBody>
          <a:bodyPr>
            <a:noAutofit/>
          </a:bodyPr>
          <a:lstStyle/>
          <a:p>
            <a:r>
              <a:rPr lang="en-AT" sz="4800" dirty="0"/>
              <a:t>PV-Visualizer?</a:t>
            </a:r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8FBE7EB-8426-49FF-FF1A-6D5C2ED09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62" y="1715524"/>
            <a:ext cx="2651538" cy="171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002" y="105675"/>
            <a:ext cx="4906326" cy="610362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369147" y="3225378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5" name="Picture 20" descr="File icon paper symbol Royalty Free Vector Image">
            <a:extLst>
              <a:ext uri="{FF2B5EF4-FFF2-40B4-BE49-F238E27FC236}">
                <a16:creationId xmlns:a16="http://schemas.microsoft.com/office/drawing/2014/main" id="{DA330482-71B2-8FBF-56A1-6B8FD5BF5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1997336" y="2853535"/>
            <a:ext cx="405564" cy="5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C91C45F8-5F50-6115-C55E-7A8EB90189D7}"/>
              </a:ext>
            </a:extLst>
          </p:cNvPr>
          <p:cNvSpPr/>
          <p:nvPr/>
        </p:nvSpPr>
        <p:spPr>
          <a:xfrm flipH="1">
            <a:off x="1915508" y="2401556"/>
            <a:ext cx="4906326" cy="41111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5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5BCB6-2389-F88F-9B0A-CFF961EF491F}"/>
              </a:ext>
            </a:extLst>
          </p:cNvPr>
          <p:cNvSpPr/>
          <p:nvPr/>
        </p:nvSpPr>
        <p:spPr>
          <a:xfrm>
            <a:off x="6977384" y="3142327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  <p:pic>
        <p:nvPicPr>
          <p:cNvPr id="4" name="Picture 16" descr="hugo&quot; Icon - Download for free – Iconduck">
            <a:extLst>
              <a:ext uri="{FF2B5EF4-FFF2-40B4-BE49-F238E27FC236}">
                <a16:creationId xmlns:a16="http://schemas.microsoft.com/office/drawing/2014/main" id="{BAEE70DA-600E-5006-9327-53CE42AF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0" y="1943636"/>
            <a:ext cx="1141551" cy="12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7685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23457E-7 L 0.34566 -1.23457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43DD4-C3C8-B5D5-3E9D-DB52F0CD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31" y="195098"/>
            <a:ext cx="4070937" cy="4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Motivation</a:t>
            </a:r>
            <a:endParaRPr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Technologies we use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570486" y="2220446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7" y="1297311"/>
            <a:ext cx="923135" cy="923135"/>
          </a:xfrm>
          <a:prstGeom prst="rect">
            <a:avLst/>
          </a:prstGeom>
        </p:spPr>
      </p:pic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7" y="3548767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570895" y="4472311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3756E21-340E-9E2F-1E0D-CAA4019C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74" y="3548767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653992" y="4472311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pic>
        <p:nvPicPr>
          <p:cNvPr id="8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F36EBF09-B22C-0AD0-D344-F5504959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74" y="1296902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6537CB-E9C7-7C94-967D-762C77AB15D5}"/>
              </a:ext>
            </a:extLst>
          </p:cNvPr>
          <p:cNvSpPr/>
          <p:nvPr/>
        </p:nvSpPr>
        <p:spPr>
          <a:xfrm>
            <a:off x="4282546" y="1460487"/>
            <a:ext cx="453390" cy="327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0" name="Picture 14" descr="Grafana, logo Symbol in Vector Logo">
            <a:extLst>
              <a:ext uri="{FF2B5EF4-FFF2-40B4-BE49-F238E27FC236}">
                <a16:creationId xmlns:a16="http://schemas.microsoft.com/office/drawing/2014/main" id="{E1561232-0737-80B4-C73F-87356687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86" y="1460487"/>
            <a:ext cx="312420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653992" y="2220446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pic>
        <p:nvPicPr>
          <p:cNvPr id="1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48" y="1296902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732165" y="215299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49028FF-1E2A-3222-758E-EB87F86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A5BEE-C8B4-52C7-48F9-5B9B48943F01}"/>
              </a:ext>
            </a:extLst>
          </p:cNvPr>
          <p:cNvSpPr/>
          <p:nvPr/>
        </p:nvSpPr>
        <p:spPr>
          <a:xfrm>
            <a:off x="167518" y="342568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459F04-A761-EA81-E627-9DAE5A2DB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4" y="2027936"/>
            <a:ext cx="1380744" cy="1380744"/>
          </a:xfrm>
          <a:prstGeom prst="rect">
            <a:avLst/>
          </a:prstGeom>
        </p:spPr>
      </p:pic>
      <p:pic>
        <p:nvPicPr>
          <p:cNvPr id="14" name="Picture 8" descr="Quarkus Extension Registry API">
            <a:extLst>
              <a:ext uri="{FF2B5EF4-FFF2-40B4-BE49-F238E27FC236}">
                <a16:creationId xmlns:a16="http://schemas.microsoft.com/office/drawing/2014/main" id="{AD637F93-0001-8BF6-D248-786E8F0B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92" y="202793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9AFAC6-D4D8-AF8E-31E4-765001DA42C1}"/>
              </a:ext>
            </a:extLst>
          </p:cNvPr>
          <p:cNvSpPr/>
          <p:nvPr/>
        </p:nvSpPr>
        <p:spPr>
          <a:xfrm>
            <a:off x="7109761" y="340868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16" name="Picture 20" descr="File icon paper symbol Royalty Free Vector Image">
            <a:extLst>
              <a:ext uri="{FF2B5EF4-FFF2-40B4-BE49-F238E27FC236}">
                <a16:creationId xmlns:a16="http://schemas.microsoft.com/office/drawing/2014/main" id="{FB9BAC31-C9F7-663F-8887-B1A8953B0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6385419" y="295860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699FA72-E242-D029-0337-EE7E537C5F82}"/>
              </a:ext>
            </a:extLst>
          </p:cNvPr>
          <p:cNvSpPr/>
          <p:nvPr/>
        </p:nvSpPr>
        <p:spPr>
          <a:xfrm>
            <a:off x="6136712" y="342568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8" name="Arrow: Left 3">
            <a:extLst>
              <a:ext uri="{FF2B5EF4-FFF2-40B4-BE49-F238E27FC236}">
                <a16:creationId xmlns:a16="http://schemas.microsoft.com/office/drawing/2014/main" id="{EBABC7C8-6F5F-8F2B-9139-EDA37014993F}"/>
              </a:ext>
            </a:extLst>
          </p:cNvPr>
          <p:cNvSpPr/>
          <p:nvPr/>
        </p:nvSpPr>
        <p:spPr>
          <a:xfrm>
            <a:off x="2034239" y="253542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3C99EA-F6AC-7F57-4A9B-E2DCE28D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/>
              <a:t>Quarkus</a:t>
            </a:r>
            <a:r>
              <a:rPr lang="de-AT" sz="4800" b="1" dirty="0"/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1A3C-73D0-1322-B3D7-D5BA9405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48" y="2094271"/>
            <a:ext cx="2660904" cy="954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05008-900C-3AE7-FB33-361C0DFF566F}"/>
              </a:ext>
            </a:extLst>
          </p:cNvPr>
          <p:cNvSpPr txBox="1"/>
          <p:nvPr/>
        </p:nvSpPr>
        <p:spPr>
          <a:xfrm>
            <a:off x="1524000" y="31128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base </a:t>
            </a:r>
            <a:r>
              <a:rPr lang="en-US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urls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 defined in these interfaces and get the data per entity every </a:t>
            </a:r>
            <a:r>
              <a:rPr lang="en-US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Xmin</a:t>
            </a:r>
            <a:endParaRPr lang="de-AT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93D1D-B20F-6A34-A9CB-E6FC25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EC76C-9A3D-C639-8CA5-297E57BF3182}"/>
              </a:ext>
            </a:extLst>
          </p:cNvPr>
          <p:cNvSpPr/>
          <p:nvPr/>
        </p:nvSpPr>
        <p:spPr>
          <a:xfrm>
            <a:off x="167518" y="342568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971EB-8320-4100-9574-6E15BF385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4" y="2027936"/>
            <a:ext cx="1380744" cy="1380744"/>
          </a:xfrm>
          <a:prstGeom prst="rect">
            <a:avLst/>
          </a:prstGeom>
        </p:spPr>
      </p:pic>
      <p:pic>
        <p:nvPicPr>
          <p:cNvPr id="7" name="Picture 8" descr="Quarkus Extension Registry API">
            <a:extLst>
              <a:ext uri="{FF2B5EF4-FFF2-40B4-BE49-F238E27FC236}">
                <a16:creationId xmlns:a16="http://schemas.microsoft.com/office/drawing/2014/main" id="{F5F7F056-4CFB-BF2B-D0D7-6311DCC1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92" y="202793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FB6997-99CD-F0BE-7337-DE95F728B9E0}"/>
              </a:ext>
            </a:extLst>
          </p:cNvPr>
          <p:cNvSpPr/>
          <p:nvPr/>
        </p:nvSpPr>
        <p:spPr>
          <a:xfrm>
            <a:off x="7109761" y="340868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20" descr="File icon paper symbol Royalty Free Vector Image">
            <a:extLst>
              <a:ext uri="{FF2B5EF4-FFF2-40B4-BE49-F238E27FC236}">
                <a16:creationId xmlns:a16="http://schemas.microsoft.com/office/drawing/2014/main" id="{35A52061-273D-234E-B1A0-701CD4D59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2169710" y="295860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498B2B-CE08-E5B9-B7D4-92A4C01A338D}"/>
              </a:ext>
            </a:extLst>
          </p:cNvPr>
          <p:cNvSpPr/>
          <p:nvPr/>
        </p:nvSpPr>
        <p:spPr>
          <a:xfrm>
            <a:off x="1921003" y="342568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1" name="Arrow: Left 7">
            <a:extLst>
              <a:ext uri="{FF2B5EF4-FFF2-40B4-BE49-F238E27FC236}">
                <a16:creationId xmlns:a16="http://schemas.microsoft.com/office/drawing/2014/main" id="{2D5436F8-397A-F911-A5FC-4E1B34A697A4}"/>
              </a:ext>
            </a:extLst>
          </p:cNvPr>
          <p:cNvSpPr/>
          <p:nvPr/>
        </p:nvSpPr>
        <p:spPr>
          <a:xfrm flipH="1">
            <a:off x="2122153" y="252541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98AEE22-70DC-CA89-0AC3-16BD13161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8" b="-3"/>
          <a:stretch/>
        </p:blipFill>
        <p:spPr>
          <a:xfrm>
            <a:off x="0" y="0"/>
            <a:ext cx="3471620" cy="5176887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561C05B0-A873-BD54-D6FF-30A9210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953" y="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 err="1">
                <a:solidFill>
                  <a:schemeClr val="tx1"/>
                </a:solidFill>
                <a:latin typeface=""/>
                <a:ea typeface="+mj-ea"/>
                <a:cs typeface="+mj-cs"/>
              </a:rPr>
              <a:t>Fronus</a:t>
            </a:r>
            <a:r>
              <a:rPr lang="en-US" sz="3500" kern="1200" dirty="0">
                <a:solidFill>
                  <a:schemeClr val="tx1"/>
                </a:solidFill>
                <a:latin typeface=""/>
                <a:ea typeface="+mj-ea"/>
                <a:cs typeface="+mj-cs"/>
              </a:rPr>
              <a:t> API -&gt; </a:t>
            </a:r>
            <a:r>
              <a:rPr lang="en-US" sz="3500" kern="1200" dirty="0" err="1">
                <a:solidFill>
                  <a:schemeClr val="tx1"/>
                </a:solidFill>
                <a:latin typeface=""/>
                <a:ea typeface="+mj-ea"/>
                <a:cs typeface="+mj-cs"/>
              </a:rPr>
              <a:t>Json</a:t>
            </a:r>
            <a:r>
              <a:rPr lang="en-US" sz="3500" kern="1200" dirty="0">
                <a:solidFill>
                  <a:schemeClr val="tx1"/>
                </a:solidFill>
                <a:latin typeface=""/>
                <a:ea typeface="+mj-ea"/>
                <a:cs typeface="+mj-cs"/>
              </a:rPr>
              <a:t> File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CCBE6520-B19A-22F2-9645-94EF4765191E}"/>
              </a:ext>
            </a:extLst>
          </p:cNvPr>
          <p:cNvSpPr txBox="1">
            <a:spLocks/>
          </p:cNvSpPr>
          <p:nvPr/>
        </p:nvSpPr>
        <p:spPr>
          <a:xfrm>
            <a:off x="4006432" y="2049105"/>
            <a:ext cx="5302882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file identifier with timestamp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Fronius API status, whether an error has occurred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The data that the Fronius API receives from the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individual devices</a:t>
            </a:r>
          </a:p>
          <a:p>
            <a:pPr marL="56007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62048B-6710-691B-149B-36A36FE586E1}"/>
              </a:ext>
            </a:extLst>
          </p:cNvPr>
          <p:cNvCxnSpPr>
            <a:cxnSpLocks/>
          </p:cNvCxnSpPr>
          <p:nvPr/>
        </p:nvCxnSpPr>
        <p:spPr>
          <a:xfrm>
            <a:off x="3704095" y="2190541"/>
            <a:ext cx="0" cy="21101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216</Words>
  <Application>Microsoft Macintosh PowerPoint</Application>
  <PresentationFormat>On-screen Show (16:9)</PresentationFormat>
  <Paragraphs>65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Fira Sans Extra Condensed</vt:lpstr>
      <vt:lpstr>Roboto</vt:lpstr>
      <vt:lpstr>Energy Saving Infographics by Slidesgo</vt:lpstr>
      <vt:lpstr>PV-Visualizer</vt:lpstr>
      <vt:lpstr>PV-Visualizer?</vt:lpstr>
      <vt:lpstr>Motivation</vt:lpstr>
      <vt:lpstr>Vorteile</vt:lpstr>
      <vt:lpstr>Technologies we use</vt:lpstr>
      <vt:lpstr>Overview - Process</vt:lpstr>
      <vt:lpstr>Quarkus Client</vt:lpstr>
      <vt:lpstr>Overview - Process</vt:lpstr>
      <vt:lpstr>Fronus API -&gt; Json File</vt:lpstr>
      <vt:lpstr>Quarkus Client</vt:lpstr>
      <vt:lpstr>Overview - Process</vt:lpstr>
      <vt:lpstr>ERD-Diagramm</vt:lpstr>
      <vt:lpstr>PowerPoint Presentation</vt:lpstr>
      <vt:lpstr>PowerPoint Presentation</vt:lpstr>
      <vt:lpstr>Overview - Process</vt:lpstr>
      <vt:lpstr>PowerPoint Presentation</vt:lpstr>
      <vt:lpstr>Overview - Process</vt:lpstr>
      <vt:lpstr>PowerPoint Presentation</vt:lpstr>
      <vt:lpstr>Overview - Process</vt:lpstr>
      <vt:lpstr>Overview -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William Lau</cp:lastModifiedBy>
  <cp:revision>5</cp:revision>
  <dcterms:modified xsi:type="dcterms:W3CDTF">2023-03-20T23:03:19Z</dcterms:modified>
</cp:coreProperties>
</file>