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92" r:id="rId4"/>
    <p:sldId id="259" r:id="rId5"/>
    <p:sldId id="261" r:id="rId6"/>
    <p:sldId id="293" r:id="rId7"/>
    <p:sldId id="260" r:id="rId8"/>
    <p:sldId id="263" r:id="rId9"/>
    <p:sldId id="264" r:id="rId10"/>
    <p:sldId id="267" r:id="rId11"/>
    <p:sldId id="298" r:id="rId12"/>
    <p:sldId id="297" r:id="rId13"/>
    <p:sldId id="266" r:id="rId14"/>
    <p:sldId id="294" r:id="rId15"/>
    <p:sldId id="268" r:id="rId16"/>
    <p:sldId id="287" r:id="rId17"/>
    <p:sldId id="300" r:id="rId18"/>
    <p:sldId id="299" r:id="rId19"/>
    <p:sldId id="269" r:id="rId20"/>
    <p:sldId id="288" r:id="rId21"/>
    <p:sldId id="289" r:id="rId22"/>
    <p:sldId id="295" r:id="rId23"/>
    <p:sldId id="272" r:id="rId24"/>
    <p:sldId id="283" r:id="rId25"/>
    <p:sldId id="277" r:id="rId26"/>
    <p:sldId id="284" r:id="rId27"/>
    <p:sldId id="285" r:id="rId28"/>
    <p:sldId id="286" r:id="rId29"/>
    <p:sldId id="301" r:id="rId30"/>
    <p:sldId id="302" r:id="rId31"/>
    <p:sldId id="262" r:id="rId32"/>
  </p:sldIdLst>
  <p:sldSz cx="12192000" cy="6858000"/>
  <p:notesSz cx="6858000" cy="9144000"/>
  <p:embeddedFontLs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89737" autoAdjust="0"/>
  </p:normalViewPr>
  <p:slideViewPr>
    <p:cSldViewPr snapToGrid="0">
      <p:cViewPr varScale="1">
        <p:scale>
          <a:sx n="77" d="100"/>
          <a:sy n="77" d="100"/>
        </p:scale>
        <p:origin x="11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9B5889-CA9D-4353-9455-3814174C60A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0168154-FE3F-4774-94BA-AEA528B647C4}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2000" b="1" dirty="0">
              <a:solidFill>
                <a:schemeClr val="bg2">
                  <a:lumMod val="25000"/>
                </a:schemeClr>
              </a:solidFill>
            </a:rPr>
            <a:t>XP Values</a:t>
          </a:r>
          <a:endParaRPr lang="ko-KR" altLang="en-US" sz="2000" b="1" dirty="0">
            <a:solidFill>
              <a:schemeClr val="bg2">
                <a:lumMod val="25000"/>
              </a:schemeClr>
            </a:solidFill>
          </a:endParaRPr>
        </a:p>
      </dgm:t>
    </dgm:pt>
    <dgm:pt modelId="{4D0BC87C-8D36-4256-A65C-691568150700}" type="parTrans" cxnId="{A50486DF-1885-4CCD-AA53-F00DD50EE9A4}">
      <dgm:prSet/>
      <dgm:spPr/>
      <dgm:t>
        <a:bodyPr/>
        <a:lstStyle/>
        <a:p>
          <a:pPr latinLnBrk="1"/>
          <a:endParaRPr lang="ko-KR" altLang="en-US"/>
        </a:p>
      </dgm:t>
    </dgm:pt>
    <dgm:pt modelId="{2BA6A9AE-FBBA-444B-AF65-1AF5A97C6538}" type="sibTrans" cxnId="{A50486DF-1885-4CCD-AA53-F00DD50EE9A4}">
      <dgm:prSet/>
      <dgm:spPr/>
      <dgm:t>
        <a:bodyPr/>
        <a:lstStyle/>
        <a:p>
          <a:pPr latinLnBrk="1"/>
          <a:endParaRPr lang="ko-KR" altLang="en-US"/>
        </a:p>
      </dgm:t>
    </dgm:pt>
    <dgm:pt modelId="{1723F877-6931-49F9-B67E-3FB805A194EF}">
      <dgm:prSet phldrT="[텍스트]" custT="1"/>
      <dgm:spPr/>
      <dgm:t>
        <a:bodyPr/>
        <a:lstStyle/>
        <a:p>
          <a:pPr latinLnBrk="1"/>
          <a:r>
            <a:rPr lang="en-US" altLang="ko-KR" sz="1400" b="0" dirty="0"/>
            <a:t>Communication</a:t>
          </a:r>
          <a:endParaRPr lang="ko-KR" altLang="en-US" sz="1400" b="0" dirty="0"/>
        </a:p>
      </dgm:t>
    </dgm:pt>
    <dgm:pt modelId="{59502F9C-815E-497F-8DA5-A93609889400}" type="parTrans" cxnId="{45CB30E4-4584-446A-8FC6-9F2D5980BC9D}">
      <dgm:prSet/>
      <dgm:spPr/>
      <dgm:t>
        <a:bodyPr/>
        <a:lstStyle/>
        <a:p>
          <a:pPr latinLnBrk="1"/>
          <a:endParaRPr lang="ko-KR" altLang="en-US"/>
        </a:p>
      </dgm:t>
    </dgm:pt>
    <dgm:pt modelId="{01155699-EE1C-4170-BD8D-A25AAF614884}" type="sibTrans" cxnId="{45CB30E4-4584-446A-8FC6-9F2D5980BC9D}">
      <dgm:prSet/>
      <dgm:spPr/>
      <dgm:t>
        <a:bodyPr/>
        <a:lstStyle/>
        <a:p>
          <a:pPr latinLnBrk="1"/>
          <a:endParaRPr lang="ko-KR" altLang="en-US"/>
        </a:p>
      </dgm:t>
    </dgm:pt>
    <dgm:pt modelId="{7F8E2733-36D9-42D4-AD7F-CE2E0CF81158}">
      <dgm:prSet phldrT="[텍스트]" custT="1"/>
      <dgm:spPr/>
      <dgm:t>
        <a:bodyPr/>
        <a:lstStyle/>
        <a:p>
          <a:pPr latinLnBrk="1"/>
          <a:r>
            <a:rPr lang="en-US" altLang="ko-KR" sz="1400" b="0" dirty="0"/>
            <a:t>Simplicity</a:t>
          </a:r>
          <a:endParaRPr lang="ko-KR" altLang="en-US" sz="1400" b="0" dirty="0"/>
        </a:p>
      </dgm:t>
    </dgm:pt>
    <dgm:pt modelId="{9C4E58FE-9A1F-498C-9171-746B91EF832A}" type="parTrans" cxnId="{DCAEC8DA-FD3C-4840-A72D-05CAF8461FC6}">
      <dgm:prSet/>
      <dgm:spPr/>
      <dgm:t>
        <a:bodyPr/>
        <a:lstStyle/>
        <a:p>
          <a:pPr latinLnBrk="1"/>
          <a:endParaRPr lang="ko-KR" altLang="en-US"/>
        </a:p>
      </dgm:t>
    </dgm:pt>
    <dgm:pt modelId="{C7957376-4CA4-4390-B7DD-0E7BC54530A0}" type="sibTrans" cxnId="{DCAEC8DA-FD3C-4840-A72D-05CAF8461FC6}">
      <dgm:prSet/>
      <dgm:spPr/>
      <dgm:t>
        <a:bodyPr/>
        <a:lstStyle/>
        <a:p>
          <a:pPr latinLnBrk="1"/>
          <a:endParaRPr lang="ko-KR" altLang="en-US"/>
        </a:p>
      </dgm:t>
    </dgm:pt>
    <dgm:pt modelId="{A03CC341-03B8-436F-8E28-6D4E30169E7D}">
      <dgm:prSet phldrT="[텍스트]" custT="1"/>
      <dgm:spPr/>
      <dgm:t>
        <a:bodyPr/>
        <a:lstStyle/>
        <a:p>
          <a:pPr latinLnBrk="1"/>
          <a:r>
            <a:rPr lang="en-US" altLang="ko-KR" sz="1400" dirty="0"/>
            <a:t>Feedback</a:t>
          </a:r>
          <a:endParaRPr lang="ko-KR" altLang="en-US" sz="1400" dirty="0"/>
        </a:p>
      </dgm:t>
    </dgm:pt>
    <dgm:pt modelId="{A42B805E-3603-4B90-91E5-64B8749A2DC7}" type="parTrans" cxnId="{27FF7D2E-D88A-44D0-8C1A-72A16FBC14E4}">
      <dgm:prSet/>
      <dgm:spPr/>
      <dgm:t>
        <a:bodyPr/>
        <a:lstStyle/>
        <a:p>
          <a:pPr latinLnBrk="1"/>
          <a:endParaRPr lang="ko-KR" altLang="en-US"/>
        </a:p>
      </dgm:t>
    </dgm:pt>
    <dgm:pt modelId="{23F2A3D8-D342-4334-A2F1-A65E1536DE14}" type="sibTrans" cxnId="{27FF7D2E-D88A-44D0-8C1A-72A16FBC14E4}">
      <dgm:prSet/>
      <dgm:spPr/>
      <dgm:t>
        <a:bodyPr/>
        <a:lstStyle/>
        <a:p>
          <a:pPr latinLnBrk="1"/>
          <a:endParaRPr lang="ko-KR" altLang="en-US"/>
        </a:p>
      </dgm:t>
    </dgm:pt>
    <dgm:pt modelId="{190E1F3A-A891-4B39-A98F-91F02956286A}">
      <dgm:prSet phldrT="[텍스트]" custT="1"/>
      <dgm:spPr/>
      <dgm:t>
        <a:bodyPr/>
        <a:lstStyle/>
        <a:p>
          <a:pPr latinLnBrk="1"/>
          <a:r>
            <a:rPr lang="en-US" altLang="ko-KR" sz="1400" b="0" dirty="0"/>
            <a:t>Courage</a:t>
          </a:r>
          <a:endParaRPr lang="ko-KR" altLang="en-US" sz="1400" b="0" dirty="0"/>
        </a:p>
      </dgm:t>
    </dgm:pt>
    <dgm:pt modelId="{EC884F7B-22BC-49F9-B189-20A2F0F45614}" type="parTrans" cxnId="{274F71B3-D95E-4C03-A058-EAE73FBCD0FA}">
      <dgm:prSet/>
      <dgm:spPr/>
      <dgm:t>
        <a:bodyPr/>
        <a:lstStyle/>
        <a:p>
          <a:pPr latinLnBrk="1"/>
          <a:endParaRPr lang="ko-KR" altLang="en-US"/>
        </a:p>
      </dgm:t>
    </dgm:pt>
    <dgm:pt modelId="{1D1313EB-70FF-42F6-99A6-71F42B0AF1E6}" type="sibTrans" cxnId="{274F71B3-D95E-4C03-A058-EAE73FBCD0FA}">
      <dgm:prSet/>
      <dgm:spPr/>
      <dgm:t>
        <a:bodyPr/>
        <a:lstStyle/>
        <a:p>
          <a:pPr latinLnBrk="1"/>
          <a:endParaRPr lang="ko-KR" altLang="en-US"/>
        </a:p>
      </dgm:t>
    </dgm:pt>
    <dgm:pt modelId="{E143140A-E245-4F56-84E0-F011FE18D992}" type="pres">
      <dgm:prSet presAssocID="{C49B5889-CA9D-4353-9455-3814174C60A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CE1968-4898-45D0-9570-612B3517C8F9}" type="pres">
      <dgm:prSet presAssocID="{30168154-FE3F-4774-94BA-AEA528B647C4}" presName="centerShape" presStyleLbl="node0" presStyleIdx="0" presStyleCnt="1"/>
      <dgm:spPr/>
    </dgm:pt>
    <dgm:pt modelId="{69C3D521-6DF6-4AD4-9A48-5018E57A6155}" type="pres">
      <dgm:prSet presAssocID="{1723F877-6931-49F9-B67E-3FB805A194EF}" presName="node" presStyleLbl="node1" presStyleIdx="0" presStyleCnt="4" custScaleX="119775">
        <dgm:presLayoutVars>
          <dgm:bulletEnabled val="1"/>
        </dgm:presLayoutVars>
      </dgm:prSet>
      <dgm:spPr/>
    </dgm:pt>
    <dgm:pt modelId="{3BAEFA6F-7379-424E-9C5F-D536460E1464}" type="pres">
      <dgm:prSet presAssocID="{1723F877-6931-49F9-B67E-3FB805A194EF}" presName="dummy" presStyleCnt="0"/>
      <dgm:spPr/>
    </dgm:pt>
    <dgm:pt modelId="{6EC3B94C-8D43-4A6A-9321-AA4C83EDF7B7}" type="pres">
      <dgm:prSet presAssocID="{01155699-EE1C-4170-BD8D-A25AAF614884}" presName="sibTrans" presStyleLbl="sibTrans2D1" presStyleIdx="0" presStyleCnt="4"/>
      <dgm:spPr/>
    </dgm:pt>
    <dgm:pt modelId="{FC91DFB1-3407-4419-90E6-1E18E5E8083C}" type="pres">
      <dgm:prSet presAssocID="{7F8E2733-36D9-42D4-AD7F-CE2E0CF81158}" presName="node" presStyleLbl="node1" presStyleIdx="1" presStyleCnt="4" custScaleX="119775">
        <dgm:presLayoutVars>
          <dgm:bulletEnabled val="1"/>
        </dgm:presLayoutVars>
      </dgm:prSet>
      <dgm:spPr/>
    </dgm:pt>
    <dgm:pt modelId="{AED81DF7-F4AF-4BA0-BD04-6C2B370E466D}" type="pres">
      <dgm:prSet presAssocID="{7F8E2733-36D9-42D4-AD7F-CE2E0CF81158}" presName="dummy" presStyleCnt="0"/>
      <dgm:spPr/>
    </dgm:pt>
    <dgm:pt modelId="{D3B92A31-036B-4AEB-9A98-342F6052C4F4}" type="pres">
      <dgm:prSet presAssocID="{C7957376-4CA4-4390-B7DD-0E7BC54530A0}" presName="sibTrans" presStyleLbl="sibTrans2D1" presStyleIdx="1" presStyleCnt="4"/>
      <dgm:spPr/>
    </dgm:pt>
    <dgm:pt modelId="{BE4947C1-253A-48B8-A1F6-8789DE1E39F2}" type="pres">
      <dgm:prSet presAssocID="{A03CC341-03B8-436F-8E28-6D4E30169E7D}" presName="node" presStyleLbl="node1" presStyleIdx="2" presStyleCnt="4" custScaleX="119775">
        <dgm:presLayoutVars>
          <dgm:bulletEnabled val="1"/>
        </dgm:presLayoutVars>
      </dgm:prSet>
      <dgm:spPr/>
    </dgm:pt>
    <dgm:pt modelId="{15ACBFBA-561F-4BAF-BD6C-0FA8866E8C8E}" type="pres">
      <dgm:prSet presAssocID="{A03CC341-03B8-436F-8E28-6D4E30169E7D}" presName="dummy" presStyleCnt="0"/>
      <dgm:spPr/>
    </dgm:pt>
    <dgm:pt modelId="{9C7B52AA-567E-4CEC-A0AD-A783CF9D8A05}" type="pres">
      <dgm:prSet presAssocID="{23F2A3D8-D342-4334-A2F1-A65E1536DE14}" presName="sibTrans" presStyleLbl="sibTrans2D1" presStyleIdx="2" presStyleCnt="4"/>
      <dgm:spPr/>
    </dgm:pt>
    <dgm:pt modelId="{5D052E7F-365D-4C89-8C81-6B99C7B01A78}" type="pres">
      <dgm:prSet presAssocID="{190E1F3A-A891-4B39-A98F-91F02956286A}" presName="node" presStyleLbl="node1" presStyleIdx="3" presStyleCnt="4" custScaleX="119775">
        <dgm:presLayoutVars>
          <dgm:bulletEnabled val="1"/>
        </dgm:presLayoutVars>
      </dgm:prSet>
      <dgm:spPr/>
    </dgm:pt>
    <dgm:pt modelId="{6352B9AF-2ECE-43AF-823C-1A309F44972F}" type="pres">
      <dgm:prSet presAssocID="{190E1F3A-A891-4B39-A98F-91F02956286A}" presName="dummy" presStyleCnt="0"/>
      <dgm:spPr/>
    </dgm:pt>
    <dgm:pt modelId="{7F923F58-6868-41C4-B0B0-95C6FFA6FAC8}" type="pres">
      <dgm:prSet presAssocID="{1D1313EB-70FF-42F6-99A6-71F42B0AF1E6}" presName="sibTrans" presStyleLbl="sibTrans2D1" presStyleIdx="3" presStyleCnt="4"/>
      <dgm:spPr/>
    </dgm:pt>
  </dgm:ptLst>
  <dgm:cxnLst>
    <dgm:cxn modelId="{01135A02-2EA3-44EF-8010-085B9489486F}" type="presOf" srcId="{7F8E2733-36D9-42D4-AD7F-CE2E0CF81158}" destId="{FC91DFB1-3407-4419-90E6-1E18E5E8083C}" srcOrd="0" destOrd="0" presId="urn:microsoft.com/office/officeart/2005/8/layout/radial6"/>
    <dgm:cxn modelId="{27FF7D2E-D88A-44D0-8C1A-72A16FBC14E4}" srcId="{30168154-FE3F-4774-94BA-AEA528B647C4}" destId="{A03CC341-03B8-436F-8E28-6D4E30169E7D}" srcOrd="2" destOrd="0" parTransId="{A42B805E-3603-4B90-91E5-64B8749A2DC7}" sibTransId="{23F2A3D8-D342-4334-A2F1-A65E1536DE14}"/>
    <dgm:cxn modelId="{B29BE741-A629-4CCD-8B2B-2176FA190C4F}" type="presOf" srcId="{23F2A3D8-D342-4334-A2F1-A65E1536DE14}" destId="{9C7B52AA-567E-4CEC-A0AD-A783CF9D8A05}" srcOrd="0" destOrd="0" presId="urn:microsoft.com/office/officeart/2005/8/layout/radial6"/>
    <dgm:cxn modelId="{F0478C69-BE8B-4C34-8BA7-963F953E7C2B}" type="presOf" srcId="{C49B5889-CA9D-4353-9455-3814174C60A7}" destId="{E143140A-E245-4F56-84E0-F011FE18D992}" srcOrd="0" destOrd="0" presId="urn:microsoft.com/office/officeart/2005/8/layout/radial6"/>
    <dgm:cxn modelId="{4E4DDD9B-EFC8-4D61-8A2F-EE88AA568A5B}" type="presOf" srcId="{1723F877-6931-49F9-B67E-3FB805A194EF}" destId="{69C3D521-6DF6-4AD4-9A48-5018E57A6155}" srcOrd="0" destOrd="0" presId="urn:microsoft.com/office/officeart/2005/8/layout/radial6"/>
    <dgm:cxn modelId="{5C5349AA-3E28-4F68-B088-2CE0C6F3BC0B}" type="presOf" srcId="{C7957376-4CA4-4390-B7DD-0E7BC54530A0}" destId="{D3B92A31-036B-4AEB-9A98-342F6052C4F4}" srcOrd="0" destOrd="0" presId="urn:microsoft.com/office/officeart/2005/8/layout/radial6"/>
    <dgm:cxn modelId="{274F71B3-D95E-4C03-A058-EAE73FBCD0FA}" srcId="{30168154-FE3F-4774-94BA-AEA528B647C4}" destId="{190E1F3A-A891-4B39-A98F-91F02956286A}" srcOrd="3" destOrd="0" parTransId="{EC884F7B-22BC-49F9-B189-20A2F0F45614}" sibTransId="{1D1313EB-70FF-42F6-99A6-71F42B0AF1E6}"/>
    <dgm:cxn modelId="{CE1F73CD-7DE7-409B-B819-528F0883E018}" type="presOf" srcId="{01155699-EE1C-4170-BD8D-A25AAF614884}" destId="{6EC3B94C-8D43-4A6A-9321-AA4C83EDF7B7}" srcOrd="0" destOrd="0" presId="urn:microsoft.com/office/officeart/2005/8/layout/radial6"/>
    <dgm:cxn modelId="{6FC1BAD1-A7D3-4EEC-894F-68F48F691963}" type="presOf" srcId="{190E1F3A-A891-4B39-A98F-91F02956286A}" destId="{5D052E7F-365D-4C89-8C81-6B99C7B01A78}" srcOrd="0" destOrd="0" presId="urn:microsoft.com/office/officeart/2005/8/layout/radial6"/>
    <dgm:cxn modelId="{C30E63D6-D489-45DA-BB18-370B688A88DE}" type="presOf" srcId="{30168154-FE3F-4774-94BA-AEA528B647C4}" destId="{4DCE1968-4898-45D0-9570-612B3517C8F9}" srcOrd="0" destOrd="0" presId="urn:microsoft.com/office/officeart/2005/8/layout/radial6"/>
    <dgm:cxn modelId="{DCAEC8DA-FD3C-4840-A72D-05CAF8461FC6}" srcId="{30168154-FE3F-4774-94BA-AEA528B647C4}" destId="{7F8E2733-36D9-42D4-AD7F-CE2E0CF81158}" srcOrd="1" destOrd="0" parTransId="{9C4E58FE-9A1F-498C-9171-746B91EF832A}" sibTransId="{C7957376-4CA4-4390-B7DD-0E7BC54530A0}"/>
    <dgm:cxn modelId="{7D44C7DC-3202-4620-B759-62CB63C8C15E}" type="presOf" srcId="{1D1313EB-70FF-42F6-99A6-71F42B0AF1E6}" destId="{7F923F58-6868-41C4-B0B0-95C6FFA6FAC8}" srcOrd="0" destOrd="0" presId="urn:microsoft.com/office/officeart/2005/8/layout/radial6"/>
    <dgm:cxn modelId="{A50486DF-1885-4CCD-AA53-F00DD50EE9A4}" srcId="{C49B5889-CA9D-4353-9455-3814174C60A7}" destId="{30168154-FE3F-4774-94BA-AEA528B647C4}" srcOrd="0" destOrd="0" parTransId="{4D0BC87C-8D36-4256-A65C-691568150700}" sibTransId="{2BA6A9AE-FBBA-444B-AF65-1AF5A97C6538}"/>
    <dgm:cxn modelId="{45CB30E4-4584-446A-8FC6-9F2D5980BC9D}" srcId="{30168154-FE3F-4774-94BA-AEA528B647C4}" destId="{1723F877-6931-49F9-B67E-3FB805A194EF}" srcOrd="0" destOrd="0" parTransId="{59502F9C-815E-497F-8DA5-A93609889400}" sibTransId="{01155699-EE1C-4170-BD8D-A25AAF614884}"/>
    <dgm:cxn modelId="{61DB42F1-A7A1-44DF-9B6A-F906936DAC38}" type="presOf" srcId="{A03CC341-03B8-436F-8E28-6D4E30169E7D}" destId="{BE4947C1-253A-48B8-A1F6-8789DE1E39F2}" srcOrd="0" destOrd="0" presId="urn:microsoft.com/office/officeart/2005/8/layout/radial6"/>
    <dgm:cxn modelId="{B98B2D3F-EC82-4A43-8300-C9429CF004BE}" type="presParOf" srcId="{E143140A-E245-4F56-84E0-F011FE18D992}" destId="{4DCE1968-4898-45D0-9570-612B3517C8F9}" srcOrd="0" destOrd="0" presId="urn:microsoft.com/office/officeart/2005/8/layout/radial6"/>
    <dgm:cxn modelId="{AEA9F4C9-AC86-4368-8087-4EC164CD0E06}" type="presParOf" srcId="{E143140A-E245-4F56-84E0-F011FE18D992}" destId="{69C3D521-6DF6-4AD4-9A48-5018E57A6155}" srcOrd="1" destOrd="0" presId="urn:microsoft.com/office/officeart/2005/8/layout/radial6"/>
    <dgm:cxn modelId="{53EECBCC-0BB4-4D0E-BF7E-910E64623A4E}" type="presParOf" srcId="{E143140A-E245-4F56-84E0-F011FE18D992}" destId="{3BAEFA6F-7379-424E-9C5F-D536460E1464}" srcOrd="2" destOrd="0" presId="urn:microsoft.com/office/officeart/2005/8/layout/radial6"/>
    <dgm:cxn modelId="{085D703E-5374-4A05-9F8E-07FC8C43FC30}" type="presParOf" srcId="{E143140A-E245-4F56-84E0-F011FE18D992}" destId="{6EC3B94C-8D43-4A6A-9321-AA4C83EDF7B7}" srcOrd="3" destOrd="0" presId="urn:microsoft.com/office/officeart/2005/8/layout/radial6"/>
    <dgm:cxn modelId="{50BEE948-F3E1-4D38-AF39-72D27DF43F11}" type="presParOf" srcId="{E143140A-E245-4F56-84E0-F011FE18D992}" destId="{FC91DFB1-3407-4419-90E6-1E18E5E8083C}" srcOrd="4" destOrd="0" presId="urn:microsoft.com/office/officeart/2005/8/layout/radial6"/>
    <dgm:cxn modelId="{4F759A81-2ACE-44E8-AB05-00CF2F21852A}" type="presParOf" srcId="{E143140A-E245-4F56-84E0-F011FE18D992}" destId="{AED81DF7-F4AF-4BA0-BD04-6C2B370E466D}" srcOrd="5" destOrd="0" presId="urn:microsoft.com/office/officeart/2005/8/layout/radial6"/>
    <dgm:cxn modelId="{EB3EEC6B-85AB-4B4E-882A-F14777D6F4BF}" type="presParOf" srcId="{E143140A-E245-4F56-84E0-F011FE18D992}" destId="{D3B92A31-036B-4AEB-9A98-342F6052C4F4}" srcOrd="6" destOrd="0" presId="urn:microsoft.com/office/officeart/2005/8/layout/radial6"/>
    <dgm:cxn modelId="{6456C245-C4AE-4FFE-8C31-7E1CEEA04688}" type="presParOf" srcId="{E143140A-E245-4F56-84E0-F011FE18D992}" destId="{BE4947C1-253A-48B8-A1F6-8789DE1E39F2}" srcOrd="7" destOrd="0" presId="urn:microsoft.com/office/officeart/2005/8/layout/radial6"/>
    <dgm:cxn modelId="{D3F3201F-D852-42BD-8993-D91AB68CE06B}" type="presParOf" srcId="{E143140A-E245-4F56-84E0-F011FE18D992}" destId="{15ACBFBA-561F-4BAF-BD6C-0FA8866E8C8E}" srcOrd="8" destOrd="0" presId="urn:microsoft.com/office/officeart/2005/8/layout/radial6"/>
    <dgm:cxn modelId="{3702A781-10FF-424E-8056-438BAFBB6649}" type="presParOf" srcId="{E143140A-E245-4F56-84E0-F011FE18D992}" destId="{9C7B52AA-567E-4CEC-A0AD-A783CF9D8A05}" srcOrd="9" destOrd="0" presId="urn:microsoft.com/office/officeart/2005/8/layout/radial6"/>
    <dgm:cxn modelId="{147FCB9B-B669-4EDD-A3AA-14AC69211B68}" type="presParOf" srcId="{E143140A-E245-4F56-84E0-F011FE18D992}" destId="{5D052E7F-365D-4C89-8C81-6B99C7B01A78}" srcOrd="10" destOrd="0" presId="urn:microsoft.com/office/officeart/2005/8/layout/radial6"/>
    <dgm:cxn modelId="{4FEDE0DD-2113-4CA0-847D-522415DB49B7}" type="presParOf" srcId="{E143140A-E245-4F56-84E0-F011FE18D992}" destId="{6352B9AF-2ECE-43AF-823C-1A309F44972F}" srcOrd="11" destOrd="0" presId="urn:microsoft.com/office/officeart/2005/8/layout/radial6"/>
    <dgm:cxn modelId="{F0319517-BAB7-4473-9100-077113E7780D}" type="presParOf" srcId="{E143140A-E245-4F56-84E0-F011FE18D992}" destId="{7F923F58-6868-41C4-B0B0-95C6FFA6FAC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23F58-6868-41C4-B0B0-95C6FFA6FAC8}">
      <dsp:nvSpPr>
        <dsp:cNvPr id="0" name=""/>
        <dsp:cNvSpPr/>
      </dsp:nvSpPr>
      <dsp:spPr>
        <a:xfrm>
          <a:off x="1747378" y="505641"/>
          <a:ext cx="3365469" cy="3365469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B52AA-567E-4CEC-A0AD-A783CF9D8A05}">
      <dsp:nvSpPr>
        <dsp:cNvPr id="0" name=""/>
        <dsp:cNvSpPr/>
      </dsp:nvSpPr>
      <dsp:spPr>
        <a:xfrm>
          <a:off x="1747378" y="505641"/>
          <a:ext cx="3365469" cy="3365469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92A31-036B-4AEB-9A98-342F6052C4F4}">
      <dsp:nvSpPr>
        <dsp:cNvPr id="0" name=""/>
        <dsp:cNvSpPr/>
      </dsp:nvSpPr>
      <dsp:spPr>
        <a:xfrm>
          <a:off x="1747378" y="505641"/>
          <a:ext cx="3365469" cy="3365469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3B94C-8D43-4A6A-9321-AA4C83EDF7B7}">
      <dsp:nvSpPr>
        <dsp:cNvPr id="0" name=""/>
        <dsp:cNvSpPr/>
      </dsp:nvSpPr>
      <dsp:spPr>
        <a:xfrm>
          <a:off x="1747378" y="505641"/>
          <a:ext cx="3365469" cy="3365469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1968-4898-45D0-9570-612B3517C8F9}">
      <dsp:nvSpPr>
        <dsp:cNvPr id="0" name=""/>
        <dsp:cNvSpPr/>
      </dsp:nvSpPr>
      <dsp:spPr>
        <a:xfrm>
          <a:off x="2655490" y="1413753"/>
          <a:ext cx="1549245" cy="1549245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dirty="0">
              <a:solidFill>
                <a:schemeClr val="bg2">
                  <a:lumMod val="25000"/>
                </a:schemeClr>
              </a:solidFill>
            </a:rPr>
            <a:t>XP Values</a:t>
          </a:r>
          <a:endParaRPr lang="ko-KR" altLang="en-US" sz="2000" b="1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2882372" y="1640635"/>
        <a:ext cx="1095481" cy="1095481"/>
      </dsp:txXfrm>
    </dsp:sp>
    <dsp:sp modelId="{69C3D521-6DF6-4AD4-9A48-5018E57A6155}">
      <dsp:nvSpPr>
        <dsp:cNvPr id="0" name=""/>
        <dsp:cNvSpPr/>
      </dsp:nvSpPr>
      <dsp:spPr>
        <a:xfrm>
          <a:off x="2780649" y="2447"/>
          <a:ext cx="1298926" cy="1084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0" kern="1200" dirty="0"/>
            <a:t>Communication</a:t>
          </a:r>
          <a:endParaRPr lang="ko-KR" altLang="en-US" sz="1400" b="0" kern="1200" dirty="0"/>
        </a:p>
      </dsp:txBody>
      <dsp:txXfrm>
        <a:off x="2970872" y="161264"/>
        <a:ext cx="918480" cy="766837"/>
      </dsp:txXfrm>
    </dsp:sp>
    <dsp:sp modelId="{FC91DFB1-3407-4419-90E6-1E18E5E8083C}">
      <dsp:nvSpPr>
        <dsp:cNvPr id="0" name=""/>
        <dsp:cNvSpPr/>
      </dsp:nvSpPr>
      <dsp:spPr>
        <a:xfrm>
          <a:off x="4424343" y="1646140"/>
          <a:ext cx="1298926" cy="1084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0" kern="1200" dirty="0"/>
            <a:t>Simplicity</a:t>
          </a:r>
          <a:endParaRPr lang="ko-KR" altLang="en-US" sz="1400" b="0" kern="1200" dirty="0"/>
        </a:p>
      </dsp:txBody>
      <dsp:txXfrm>
        <a:off x="4614566" y="1804957"/>
        <a:ext cx="918480" cy="766837"/>
      </dsp:txXfrm>
    </dsp:sp>
    <dsp:sp modelId="{BE4947C1-253A-48B8-A1F6-8789DE1E39F2}">
      <dsp:nvSpPr>
        <dsp:cNvPr id="0" name=""/>
        <dsp:cNvSpPr/>
      </dsp:nvSpPr>
      <dsp:spPr>
        <a:xfrm>
          <a:off x="2780649" y="3289834"/>
          <a:ext cx="1298926" cy="1084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Feedback</a:t>
          </a:r>
          <a:endParaRPr lang="ko-KR" altLang="en-US" sz="1400" kern="1200" dirty="0"/>
        </a:p>
      </dsp:txBody>
      <dsp:txXfrm>
        <a:off x="2970872" y="3448651"/>
        <a:ext cx="918480" cy="766837"/>
      </dsp:txXfrm>
    </dsp:sp>
    <dsp:sp modelId="{5D052E7F-365D-4C89-8C81-6B99C7B01A78}">
      <dsp:nvSpPr>
        <dsp:cNvPr id="0" name=""/>
        <dsp:cNvSpPr/>
      </dsp:nvSpPr>
      <dsp:spPr>
        <a:xfrm>
          <a:off x="1136956" y="1646140"/>
          <a:ext cx="1298926" cy="1084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0" kern="1200" dirty="0"/>
            <a:t>Courage</a:t>
          </a:r>
          <a:endParaRPr lang="ko-KR" altLang="en-US" sz="1400" b="0" kern="1200" dirty="0"/>
        </a:p>
      </dsp:txBody>
      <dsp:txXfrm>
        <a:off x="1327179" y="1804957"/>
        <a:ext cx="918480" cy="766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E4791-9A48-408F-B628-B1E1C032B767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C10B1-6A3F-417D-9614-EE979D198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28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15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9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16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77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11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29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85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09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09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44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0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39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03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4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9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1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6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707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22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10B1-6A3F-417D-9614-EE979D198C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4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microsoft.com/office/2007/relationships/hdphoto" Target="../media/hdphoto4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microsoft.com/office/2007/relationships/hdphoto" Target="../media/hdphoto4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43.png"/><Relationship Id="rId4" Type="http://schemas.openxmlformats.org/officeDocument/2006/relationships/image" Target="../media/image4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0B5171-A8F8-4367-B695-725FF5609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1267" y="2109960"/>
            <a:ext cx="8166755" cy="3349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오른쪽 대괄호 5"/>
          <p:cNvSpPr/>
          <p:nvPr/>
        </p:nvSpPr>
        <p:spPr>
          <a:xfrm rot="16200000">
            <a:off x="3705974" y="-2050012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7584000" y="1828014"/>
            <a:ext cx="460800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9202" y="73895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chemeClr val="accent1">
                    <a:lumMod val="75000"/>
                  </a:schemeClr>
                </a:solidFill>
                <a:latin typeface="+mj-lt"/>
                <a:ea typeface="맑은 고딕"/>
              </a:rPr>
              <a:t>확 </a:t>
            </a:r>
            <a:r>
              <a:rPr lang="ko-KR" altLang="en-US" sz="3200" b="1" kern="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맑은 고딕"/>
              </a:rPr>
              <a:t>찐자</a:t>
            </a:r>
            <a:r>
              <a:rPr lang="ko-KR" altLang="en-US" sz="3200" b="1" kern="0" dirty="0">
                <a:solidFill>
                  <a:schemeClr val="accent1">
                    <a:lumMod val="75000"/>
                  </a:schemeClr>
                </a:solidFill>
                <a:latin typeface="+mj-lt"/>
                <a:ea typeface="맑은 고딕"/>
              </a:rPr>
              <a:t> 운동관리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0CB465-6B0D-430A-83CA-33FFEEB6F384}"/>
              </a:ext>
            </a:extLst>
          </p:cNvPr>
          <p:cNvSpPr/>
          <p:nvPr/>
        </p:nvSpPr>
        <p:spPr>
          <a:xfrm>
            <a:off x="8097624" y="1474796"/>
            <a:ext cx="3910398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j-lt"/>
                <a:ea typeface="맑은 고딕"/>
              </a:rPr>
              <a:t>충북대학교 소프트웨어학과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j-lt"/>
                <a:ea typeface="맑은 고딕"/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j-lt"/>
                <a:ea typeface="맑은 고딕"/>
              </a:rPr>
              <a:t>산학프로젝트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j-lt"/>
                <a:ea typeface="맑은 고딕"/>
              </a:rPr>
              <a:t>2-05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j-lt"/>
                <a:ea typeface="맑은 고딕"/>
              </a:rPr>
              <a:t>팀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+mj-lt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설명선: 굽은 선(강조선) 33">
            <a:extLst>
              <a:ext uri="{FF2B5EF4-FFF2-40B4-BE49-F238E27FC236}">
                <a16:creationId xmlns:a16="http://schemas.microsoft.com/office/drawing/2014/main" id="{B89F335D-CF3E-4949-A22D-16CD40885B0F}"/>
              </a:ext>
            </a:extLst>
          </p:cNvPr>
          <p:cNvSpPr/>
          <p:nvPr/>
        </p:nvSpPr>
        <p:spPr>
          <a:xfrm>
            <a:off x="7186793" y="2117440"/>
            <a:ext cx="3895559" cy="844479"/>
          </a:xfrm>
          <a:prstGeom prst="accentCallout2">
            <a:avLst>
              <a:gd name="adj1" fmla="val 35884"/>
              <a:gd name="adj2" fmla="val 3040"/>
              <a:gd name="adj3" fmla="val 35884"/>
              <a:gd name="adj4" fmla="val -14489"/>
              <a:gd name="adj5" fmla="val 121859"/>
              <a:gd name="adj6" fmla="val -26582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545041" y="648900"/>
            <a:ext cx="1526380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2.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프로젝트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3" y="1528815"/>
            <a:ext cx="3789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앱 주요 기능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12F88C-8C3D-4466-AE6F-8737F4086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15" y="2959853"/>
            <a:ext cx="1785226" cy="18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ED342CC-6180-4A92-81B0-7357CE754763}"/>
              </a:ext>
            </a:extLst>
          </p:cNvPr>
          <p:cNvSpPr txBox="1"/>
          <p:nvPr/>
        </p:nvSpPr>
        <p:spPr>
          <a:xfrm>
            <a:off x="7336040" y="2066201"/>
            <a:ext cx="273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사용자 맞춤형 운동 추천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BFCA9E0-40E0-4D78-93EE-1587FB2B5974}"/>
              </a:ext>
            </a:extLst>
          </p:cNvPr>
          <p:cNvCxnSpPr>
            <a:cxnSpLocks/>
          </p:cNvCxnSpPr>
          <p:nvPr/>
        </p:nvCxnSpPr>
        <p:spPr>
          <a:xfrm>
            <a:off x="7297338" y="2410873"/>
            <a:ext cx="346906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3A6459E-6B2D-4127-9144-68435E9750CD}"/>
              </a:ext>
            </a:extLst>
          </p:cNvPr>
          <p:cNvSpPr txBox="1"/>
          <p:nvPr/>
        </p:nvSpPr>
        <p:spPr>
          <a:xfrm>
            <a:off x="7400040" y="2450924"/>
            <a:ext cx="336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사용자의 </a:t>
            </a:r>
            <a:r>
              <a:rPr lang="en-US" altLang="ko-KR" sz="1200" dirty="0"/>
              <a:t>BMI</a:t>
            </a:r>
            <a:r>
              <a:rPr lang="ko-KR" altLang="en-US" sz="1200" dirty="0"/>
              <a:t>수치를 입력 받은 후 </a:t>
            </a:r>
            <a:r>
              <a:rPr lang="en-US" altLang="ko-KR" sz="1200" dirty="0"/>
              <a:t>AI</a:t>
            </a:r>
            <a:r>
              <a:rPr lang="ko-KR" altLang="en-US" sz="1200" dirty="0"/>
              <a:t>가 축적된 데이터를 기반으로 적합한 운동의 종류와 운동량 추천</a:t>
            </a:r>
          </a:p>
        </p:txBody>
      </p:sp>
      <p:sp>
        <p:nvSpPr>
          <p:cNvPr id="35" name="설명선: 굽은 선(강조선) 34">
            <a:extLst>
              <a:ext uri="{FF2B5EF4-FFF2-40B4-BE49-F238E27FC236}">
                <a16:creationId xmlns:a16="http://schemas.microsoft.com/office/drawing/2014/main" id="{1FB5BE95-51B1-4214-BD51-959431CCC449}"/>
              </a:ext>
            </a:extLst>
          </p:cNvPr>
          <p:cNvSpPr/>
          <p:nvPr/>
        </p:nvSpPr>
        <p:spPr>
          <a:xfrm>
            <a:off x="7278485" y="4910557"/>
            <a:ext cx="3895559" cy="648112"/>
          </a:xfrm>
          <a:prstGeom prst="accentCallout2">
            <a:avLst>
              <a:gd name="adj1" fmla="val 35884"/>
              <a:gd name="adj2" fmla="val 3040"/>
              <a:gd name="adj3" fmla="val 35884"/>
              <a:gd name="adj4" fmla="val -14489"/>
              <a:gd name="adj5" fmla="val -23592"/>
              <a:gd name="adj6" fmla="val -23678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F8BAD4-2C56-4AD4-AD7B-FFB8A43B0512}"/>
              </a:ext>
            </a:extLst>
          </p:cNvPr>
          <p:cNvSpPr txBox="1"/>
          <p:nvPr/>
        </p:nvSpPr>
        <p:spPr>
          <a:xfrm>
            <a:off x="7427732" y="4793328"/>
            <a:ext cx="273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운동 일정 관리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F7917EC-4DC5-4D04-A314-7B46D2318804}"/>
              </a:ext>
            </a:extLst>
          </p:cNvPr>
          <p:cNvCxnSpPr>
            <a:cxnSpLocks/>
          </p:cNvCxnSpPr>
          <p:nvPr/>
        </p:nvCxnSpPr>
        <p:spPr>
          <a:xfrm>
            <a:off x="7389030" y="5138000"/>
            <a:ext cx="346906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ABB71AC-815F-48BA-84BC-1B82E6755354}"/>
              </a:ext>
            </a:extLst>
          </p:cNvPr>
          <p:cNvSpPr txBox="1"/>
          <p:nvPr/>
        </p:nvSpPr>
        <p:spPr>
          <a:xfrm>
            <a:off x="7491732" y="5178051"/>
            <a:ext cx="3469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운동할 날짜와 시간을 지정할 수 있는 캘린더 기능과 알람 기능 제공</a:t>
            </a:r>
          </a:p>
        </p:txBody>
      </p:sp>
      <p:sp>
        <p:nvSpPr>
          <p:cNvPr id="39" name="설명선: 굽은 선(강조선) 38">
            <a:extLst>
              <a:ext uri="{FF2B5EF4-FFF2-40B4-BE49-F238E27FC236}">
                <a16:creationId xmlns:a16="http://schemas.microsoft.com/office/drawing/2014/main" id="{40BC9947-11EB-4497-87DC-7245EF64C57E}"/>
              </a:ext>
            </a:extLst>
          </p:cNvPr>
          <p:cNvSpPr/>
          <p:nvPr/>
        </p:nvSpPr>
        <p:spPr>
          <a:xfrm>
            <a:off x="4031104" y="3113417"/>
            <a:ext cx="3895559" cy="648112"/>
          </a:xfrm>
          <a:prstGeom prst="accentCallout2">
            <a:avLst>
              <a:gd name="adj1" fmla="val 35884"/>
              <a:gd name="adj2" fmla="val 3040"/>
              <a:gd name="adj3" fmla="val 35883"/>
              <a:gd name="adj4" fmla="val 14065"/>
              <a:gd name="adj5" fmla="val 72406"/>
              <a:gd name="adj6" fmla="val 20605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9DC9DA-F91D-4EC4-B2C5-6A179EBC567D}"/>
              </a:ext>
            </a:extLst>
          </p:cNvPr>
          <p:cNvSpPr txBox="1"/>
          <p:nvPr/>
        </p:nvSpPr>
        <p:spPr>
          <a:xfrm>
            <a:off x="678368" y="2980773"/>
            <a:ext cx="273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사용자 캐릭터 표시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141270C-5EE9-46DD-B640-47F0B5294B3E}"/>
              </a:ext>
            </a:extLst>
          </p:cNvPr>
          <p:cNvCxnSpPr>
            <a:cxnSpLocks/>
          </p:cNvCxnSpPr>
          <p:nvPr/>
        </p:nvCxnSpPr>
        <p:spPr>
          <a:xfrm>
            <a:off x="754552" y="3325443"/>
            <a:ext cx="332861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673B158-28AA-4C00-B322-856963A39F4E}"/>
              </a:ext>
            </a:extLst>
          </p:cNvPr>
          <p:cNvSpPr txBox="1"/>
          <p:nvPr/>
        </p:nvSpPr>
        <p:spPr>
          <a:xfrm>
            <a:off x="716800" y="3365494"/>
            <a:ext cx="3469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사용자의 현재 신체 상태를 반영하여 변화하는 캐릭터 인터페이스 제공</a:t>
            </a:r>
          </a:p>
        </p:txBody>
      </p:sp>
      <p:sp>
        <p:nvSpPr>
          <p:cNvPr id="55" name="설명선: 굽은 선(강조선) 54">
            <a:extLst>
              <a:ext uri="{FF2B5EF4-FFF2-40B4-BE49-F238E27FC236}">
                <a16:creationId xmlns:a16="http://schemas.microsoft.com/office/drawing/2014/main" id="{03118DAA-BDDA-4EBB-9299-0881D520C5E0}"/>
              </a:ext>
            </a:extLst>
          </p:cNvPr>
          <p:cNvSpPr/>
          <p:nvPr/>
        </p:nvSpPr>
        <p:spPr>
          <a:xfrm>
            <a:off x="3992037" y="5422950"/>
            <a:ext cx="3895559" cy="648112"/>
          </a:xfrm>
          <a:prstGeom prst="accentCallout2">
            <a:avLst>
              <a:gd name="adj1" fmla="val 35884"/>
              <a:gd name="adj2" fmla="val 3040"/>
              <a:gd name="adj3" fmla="val 35883"/>
              <a:gd name="adj4" fmla="val 23745"/>
              <a:gd name="adj5" fmla="val -97771"/>
              <a:gd name="adj6" fmla="val 30527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AEA2BB-AE17-4D6F-9EAA-BC1F3C543BA3}"/>
              </a:ext>
            </a:extLst>
          </p:cNvPr>
          <p:cNvSpPr txBox="1"/>
          <p:nvPr/>
        </p:nvSpPr>
        <p:spPr>
          <a:xfrm>
            <a:off x="678368" y="5323177"/>
            <a:ext cx="273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목표 달성 보상 및 포인트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FF014C6-E4B2-4B27-80D8-1CE9962A1BAE}"/>
              </a:ext>
            </a:extLst>
          </p:cNvPr>
          <p:cNvCxnSpPr>
            <a:cxnSpLocks/>
          </p:cNvCxnSpPr>
          <p:nvPr/>
        </p:nvCxnSpPr>
        <p:spPr>
          <a:xfrm>
            <a:off x="754552" y="5667847"/>
            <a:ext cx="332861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8CEDA82-873B-49F5-9F14-32A40CAB9CED}"/>
              </a:ext>
            </a:extLst>
          </p:cNvPr>
          <p:cNvSpPr txBox="1"/>
          <p:nvPr/>
        </p:nvSpPr>
        <p:spPr>
          <a:xfrm>
            <a:off x="716800" y="5707898"/>
            <a:ext cx="3469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목표 체중 달성 등 사용자가 설정한 목표를 </a:t>
            </a:r>
            <a:endParaRPr lang="en-US" altLang="ko-KR" sz="1200" dirty="0"/>
          </a:p>
          <a:p>
            <a:r>
              <a:rPr lang="ko-KR" altLang="en-US" sz="1200" dirty="0"/>
              <a:t>달성하였을 때 상응하는 포인트 지급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B7BBC6-825B-426F-8B55-62C67B4F65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1" b="28335"/>
          <a:stretch/>
        </p:blipFill>
        <p:spPr>
          <a:xfrm>
            <a:off x="810346" y="2372564"/>
            <a:ext cx="1469390" cy="5471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89CDF1-762F-4396-BFAA-5B09EC0FFB8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47644" y="5103759"/>
            <a:ext cx="501464" cy="4616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E2C929-1E13-45C5-9C28-BBDFD4A8311F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0293170" y="5565194"/>
            <a:ext cx="667628" cy="61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545041" y="648900"/>
            <a:ext cx="1526380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2.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프로젝트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2" y="1528815"/>
            <a:ext cx="3581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핵심 키워드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D59CC9-BFE6-492F-AD2F-4D9E8EA0CC4F}"/>
              </a:ext>
            </a:extLst>
          </p:cNvPr>
          <p:cNvSpPr/>
          <p:nvPr/>
        </p:nvSpPr>
        <p:spPr>
          <a:xfrm>
            <a:off x="1179555" y="2633368"/>
            <a:ext cx="1428527" cy="14285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BMI</a:t>
            </a:r>
          </a:p>
          <a:p>
            <a:pPr algn="ct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체질량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지수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2FD7FA-5F1E-4799-BE91-8256497C8CC4}"/>
              </a:ext>
            </a:extLst>
          </p:cNvPr>
          <p:cNvSpPr/>
          <p:nvPr/>
        </p:nvSpPr>
        <p:spPr>
          <a:xfrm>
            <a:off x="1179554" y="4413473"/>
            <a:ext cx="1428527" cy="14285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홈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트레이닝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B0F4E66-6AB1-4D4B-93C1-B16FC95D4049}"/>
              </a:ext>
            </a:extLst>
          </p:cNvPr>
          <p:cNvSpPr/>
          <p:nvPr/>
        </p:nvSpPr>
        <p:spPr>
          <a:xfrm>
            <a:off x="6151150" y="4455005"/>
            <a:ext cx="1428527" cy="14285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크로스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플랫폼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039380B-1FCC-4E3D-BA66-17CDDE7EA04F}"/>
              </a:ext>
            </a:extLst>
          </p:cNvPr>
          <p:cNvSpPr/>
          <p:nvPr/>
        </p:nvSpPr>
        <p:spPr>
          <a:xfrm>
            <a:off x="6151151" y="2660591"/>
            <a:ext cx="1428527" cy="14285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협업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필터링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9171B-A586-4213-973D-23891A6CA2F8}"/>
              </a:ext>
            </a:extLst>
          </p:cNvPr>
          <p:cNvSpPr txBox="1"/>
          <p:nvPr/>
        </p:nvSpPr>
        <p:spPr>
          <a:xfrm>
            <a:off x="2608082" y="3209131"/>
            <a:ext cx="330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u="none" strike="noStrike" baseline="0" dirty="0"/>
              <a:t>자신의 몸무게</a:t>
            </a:r>
            <a:r>
              <a:rPr lang="en-US" altLang="ko-KR" sz="1200" b="0" i="0" u="none" strike="noStrike" baseline="0" dirty="0"/>
              <a:t>(kg)</a:t>
            </a:r>
            <a:r>
              <a:rPr lang="ko-KR" altLang="en-US" sz="1200" b="0" i="0" u="none" strike="noStrike" baseline="0" dirty="0"/>
              <a:t>를 키의 제곱</a:t>
            </a:r>
            <a:r>
              <a:rPr lang="en-US" altLang="ko-KR" sz="1200" b="0" i="0" u="none" strike="noStrike" baseline="0" dirty="0"/>
              <a:t>(m)</a:t>
            </a:r>
            <a:r>
              <a:rPr lang="ko-KR" altLang="en-US" sz="1200" b="0" i="0" u="none" strike="noStrike" baseline="0" dirty="0"/>
              <a:t>으로 나눈 값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D0A9E-640E-4790-BAA9-057CAFE760AE}"/>
              </a:ext>
            </a:extLst>
          </p:cNvPr>
          <p:cNvSpPr txBox="1"/>
          <p:nvPr/>
        </p:nvSpPr>
        <p:spPr>
          <a:xfrm>
            <a:off x="2608082" y="5025212"/>
            <a:ext cx="3308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4D5156"/>
                </a:solidFill>
                <a:effectLst/>
              </a:rPr>
              <a:t>도구 없이 집에서 할 수 있는 운동방식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D50187-2DB9-484E-87BF-1040B19165D3}"/>
              </a:ext>
            </a:extLst>
          </p:cNvPr>
          <p:cNvSpPr txBox="1"/>
          <p:nvPr/>
        </p:nvSpPr>
        <p:spPr>
          <a:xfrm>
            <a:off x="7579677" y="3051688"/>
            <a:ext cx="3489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인공지능 추천 시스템 구현을 위한 기법으로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,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사용자들로부터 얻은 기호정보에 따라 사용자의 관심사들을 자동적으로 예측하게 해주는 방법</a:t>
            </a:r>
            <a:endParaRPr lang="en-US" altLang="ko-KR" sz="1200" b="0" i="0" u="none" strike="noStrike" baseline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721FF-C7C0-4ED7-B890-60D852651929}"/>
              </a:ext>
            </a:extLst>
          </p:cNvPr>
          <p:cNvSpPr txBox="1"/>
          <p:nvPr/>
        </p:nvSpPr>
        <p:spPr>
          <a:xfrm>
            <a:off x="7579677" y="4932878"/>
            <a:ext cx="3582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컴퓨터 프로그램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,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운영 체제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,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프로그래밍 언어</a:t>
            </a:r>
            <a:r>
              <a:rPr lang="en-US" altLang="ko-KR" sz="1200" dirty="0">
                <a:solidFill>
                  <a:srgbClr val="222222"/>
                </a:solidFill>
              </a:rPr>
              <a:t>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등이 </a:t>
            </a:r>
            <a:endParaRPr lang="en-US" altLang="ko-KR" sz="1200" b="0" i="0" dirty="0">
              <a:solidFill>
                <a:srgbClr val="222222"/>
              </a:solidFill>
              <a:effectLst/>
            </a:endParaRPr>
          </a:p>
          <a:p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여러 종류의 컴퓨터</a:t>
            </a:r>
            <a:r>
              <a:rPr lang="ko-KR" altLang="en-US" sz="1200" i="0" dirty="0">
                <a:solidFill>
                  <a:srgbClr val="222222"/>
                </a:solidFill>
                <a:effectLst/>
              </a:rPr>
              <a:t> 플랫폼에서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동작할 수 있음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70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545041" y="648900"/>
            <a:ext cx="1526380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2.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프로젝트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3" y="1528815"/>
            <a:ext cx="2252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오픈소스 활용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87AD4A-9544-479C-8DCE-BAEA51A80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616" y="3837096"/>
            <a:ext cx="1689542" cy="5370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A5C5C4-7E52-44AA-BDE8-49A036076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482" y="4605933"/>
            <a:ext cx="695328" cy="7078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181630-CD78-419F-AE62-226C156A4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384" y="3163875"/>
            <a:ext cx="2414757" cy="5343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9F8C05-F18D-437C-A8ED-0DE668806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688" y="3045095"/>
            <a:ext cx="636333" cy="7087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50D67F-3ED2-47A2-A974-0FB5FE29E6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235"/>
          <a:stretch/>
        </p:blipFill>
        <p:spPr>
          <a:xfrm>
            <a:off x="4512575" y="3101078"/>
            <a:ext cx="2017076" cy="6061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5D07B6-CA6C-4A25-BB26-F8AD79D00B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0399" y="3101078"/>
            <a:ext cx="1438236" cy="6094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2907472-CC3E-46E6-8975-722E4BC1EC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3600" y="4605933"/>
            <a:ext cx="829694" cy="8194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7844839-BCCA-4E01-B55A-93C27E6C9C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2575" y="4718716"/>
            <a:ext cx="1731523" cy="7066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63BC182-37AB-43CE-9787-A7493BB247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9651" y="3101078"/>
            <a:ext cx="665144" cy="6622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303942-D60A-4981-B451-155D2F6B516D}"/>
              </a:ext>
            </a:extLst>
          </p:cNvPr>
          <p:cNvSpPr txBox="1"/>
          <p:nvPr/>
        </p:nvSpPr>
        <p:spPr>
          <a:xfrm>
            <a:off x="1324697" y="2616346"/>
            <a:ext cx="2336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설계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 관리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B0EE7-2AC7-4267-8C9C-0EFD502F7753}"/>
              </a:ext>
            </a:extLst>
          </p:cNvPr>
          <p:cNvSpPr txBox="1"/>
          <p:nvPr/>
        </p:nvSpPr>
        <p:spPr>
          <a:xfrm>
            <a:off x="4392134" y="4376083"/>
            <a:ext cx="21605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형상관리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코드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공유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A39954-8F6E-4869-A315-DCCC06DBC3B5}"/>
              </a:ext>
            </a:extLst>
          </p:cNvPr>
          <p:cNvSpPr txBox="1"/>
          <p:nvPr/>
        </p:nvSpPr>
        <p:spPr>
          <a:xfrm>
            <a:off x="4412571" y="2625727"/>
            <a:ext cx="21605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DB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관리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4F9D4F-59BF-4179-AF0E-F45DA8F1E035}"/>
              </a:ext>
            </a:extLst>
          </p:cNvPr>
          <p:cNvSpPr txBox="1"/>
          <p:nvPr/>
        </p:nvSpPr>
        <p:spPr>
          <a:xfrm>
            <a:off x="8276767" y="2625727"/>
            <a:ext cx="1993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프로그래밍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1A5A3B-546A-4E41-8CB7-3081F9A11E28}"/>
              </a:ext>
            </a:extLst>
          </p:cNvPr>
          <p:cNvCxnSpPr>
            <a:cxnSpLocks/>
          </p:cNvCxnSpPr>
          <p:nvPr/>
        </p:nvCxnSpPr>
        <p:spPr>
          <a:xfrm flipH="1">
            <a:off x="4412571" y="4068014"/>
            <a:ext cx="297931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2A27C9-05FF-444B-B391-EED1EE68ADDB}"/>
              </a:ext>
            </a:extLst>
          </p:cNvPr>
          <p:cNvCxnSpPr/>
          <p:nvPr/>
        </p:nvCxnSpPr>
        <p:spPr>
          <a:xfrm>
            <a:off x="7750888" y="2616346"/>
            <a:ext cx="0" cy="309398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E0536B4-0D2A-4288-B677-5DAD1BF5F981}"/>
              </a:ext>
            </a:extLst>
          </p:cNvPr>
          <p:cNvCxnSpPr/>
          <p:nvPr/>
        </p:nvCxnSpPr>
        <p:spPr>
          <a:xfrm>
            <a:off x="3975100" y="2768746"/>
            <a:ext cx="0" cy="309398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7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545041" y="648900"/>
            <a:ext cx="1526380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2.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프로젝트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4" y="1528815"/>
            <a:ext cx="171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프로젝트 목표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B92403-4EA8-4CB6-B1B6-D709B6787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3" t="850" r="4158" b="5000"/>
          <a:stretch/>
        </p:blipFill>
        <p:spPr>
          <a:xfrm>
            <a:off x="1888219" y="2363050"/>
            <a:ext cx="1328103" cy="13082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22136C-27BC-4566-9248-4FF4DB63B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19" y="5182662"/>
            <a:ext cx="569547" cy="56399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0A9889-955D-4B2B-85EA-0FE99B492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809" y="5182661"/>
            <a:ext cx="569547" cy="563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D2E41B-28EA-4020-BCE7-ED4F1CB0D842}"/>
              </a:ext>
            </a:extLst>
          </p:cNvPr>
          <p:cNvSpPr txBox="1"/>
          <p:nvPr/>
        </p:nvSpPr>
        <p:spPr>
          <a:xfrm>
            <a:off x="3587575" y="2316843"/>
            <a:ext cx="957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 목표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0E359F-CCF8-446C-A932-712116B9DBD0}"/>
              </a:ext>
            </a:extLst>
          </p:cNvPr>
          <p:cNvSpPr txBox="1"/>
          <p:nvPr/>
        </p:nvSpPr>
        <p:spPr>
          <a:xfrm>
            <a:off x="3822699" y="2686175"/>
            <a:ext cx="7470611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언택트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시대에 적합한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홈트레이닝을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제안하여 사용자 편의성 제공 및 사회적 가치 창출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재사용 가능한 컴포넌트를 공유하여 오픈소스 생태계에 기여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성공적인 협업 프로젝트 수행 경험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3ED66-F4CD-42DE-BC65-48E20AF1798E}"/>
              </a:ext>
            </a:extLst>
          </p:cNvPr>
          <p:cNvSpPr txBox="1"/>
          <p:nvPr/>
        </p:nvSpPr>
        <p:spPr>
          <a:xfrm>
            <a:off x="3405165" y="4437068"/>
            <a:ext cx="1530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개인 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E8E8B-7AFD-4D70-8C91-9A5B34C58ED5}"/>
              </a:ext>
            </a:extLst>
          </p:cNvPr>
          <p:cNvSpPr txBox="1"/>
          <p:nvPr/>
        </p:nvSpPr>
        <p:spPr>
          <a:xfrm>
            <a:off x="3741669" y="4806401"/>
            <a:ext cx="7916931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변유진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인공지능 모델 구현을 위한 데이터 학습 방법과 관련 개념 이해하기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전찬우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 데이터베이스와 서버 관리 능력 기르기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정민지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사용자 관점의 인터페이스 구현 능력과 인공지능 관련 지식 학습하기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2448647-FF1A-4BD0-A221-2BC15FA5C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204" y="4524404"/>
            <a:ext cx="569547" cy="56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4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E3850-7322-469D-AEBE-7919EC899C14}"/>
              </a:ext>
            </a:extLst>
          </p:cNvPr>
          <p:cNvSpPr txBox="1"/>
          <p:nvPr/>
        </p:nvSpPr>
        <p:spPr>
          <a:xfrm>
            <a:off x="8895328" y="2848429"/>
            <a:ext cx="2407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선행기술 조사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F2682B-B4F3-4F4D-BCD9-F51A0B346191}"/>
              </a:ext>
            </a:extLst>
          </p:cNvPr>
          <p:cNvSpPr/>
          <p:nvPr/>
        </p:nvSpPr>
        <p:spPr>
          <a:xfrm>
            <a:off x="8895329" y="3570402"/>
            <a:ext cx="2799760" cy="98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논문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특허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상용제품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4AA2BA5-B532-49F4-B0A5-2293053984C1}"/>
              </a:ext>
            </a:extLst>
          </p:cNvPr>
          <p:cNvSpPr/>
          <p:nvPr/>
        </p:nvSpPr>
        <p:spPr>
          <a:xfrm>
            <a:off x="7437169" y="2426423"/>
            <a:ext cx="1320333" cy="13056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bg2">
                    <a:lumMod val="50000"/>
                  </a:schemeClr>
                </a:solidFill>
              </a:rPr>
              <a:t>3.</a:t>
            </a:r>
            <a:endParaRPr lang="ko-KR" altLang="en-US" sz="5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02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B5760D3-7F23-4850-9FD3-260CA84B6373}"/>
              </a:ext>
            </a:extLst>
          </p:cNvPr>
          <p:cNvSpPr/>
          <p:nvPr/>
        </p:nvSpPr>
        <p:spPr>
          <a:xfrm>
            <a:off x="1297233" y="3174409"/>
            <a:ext cx="9515311" cy="5069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BC78682-98FC-4956-ABAA-6E76C1EE6F85}"/>
              </a:ext>
            </a:extLst>
          </p:cNvPr>
          <p:cNvSpPr/>
          <p:nvPr/>
        </p:nvSpPr>
        <p:spPr>
          <a:xfrm>
            <a:off x="1278378" y="2410961"/>
            <a:ext cx="7186892" cy="5069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545043" y="648900"/>
            <a:ext cx="1526380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3.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선행기술 조사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3" y="1528815"/>
            <a:ext cx="5731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논문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99BB5-E33B-41C1-A96A-826373C4BFFC}"/>
              </a:ext>
            </a:extLst>
          </p:cNvPr>
          <p:cNvSpPr txBox="1"/>
          <p:nvPr/>
        </p:nvSpPr>
        <p:spPr>
          <a:xfrm>
            <a:off x="1297232" y="2519991"/>
            <a:ext cx="84649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ea typeface="맑은 고딕" panose="020B0503020000020004" pitchFamily="50" charset="-127"/>
              </a:rPr>
              <a:t>「</a:t>
            </a:r>
            <a:r>
              <a:rPr lang="ko-KR" altLang="en-US" sz="1400" strike="noStrike" baseline="0" dirty="0">
                <a:solidFill>
                  <a:schemeClr val="tx2">
                    <a:lumMod val="75000"/>
                  </a:schemeClr>
                </a:solidFill>
                <a:ea typeface="맑은 고딕" panose="020B0503020000020004" pitchFamily="50" charset="-127"/>
              </a:rPr>
              <a:t>모바일 운동 앱과 증가된 여가 운동 활동 </a:t>
            </a:r>
            <a:r>
              <a:rPr lang="en-US" altLang="ko-KR" sz="1400" strike="noStrike" baseline="0" dirty="0">
                <a:solidFill>
                  <a:schemeClr val="tx2">
                    <a:lumMod val="75000"/>
                  </a:schemeClr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z="1400" strike="noStrike" baseline="0" dirty="0">
                <a:solidFill>
                  <a:schemeClr val="tx2">
                    <a:lumMod val="75000"/>
                  </a:schemeClr>
                </a:solidFill>
                <a:ea typeface="맑은 고딕" panose="020B0503020000020004" pitchFamily="50" charset="-127"/>
              </a:rPr>
              <a:t>자기 효능과 장벽의 역할에 대한 중재 분석」</a:t>
            </a:r>
            <a:endParaRPr lang="en-US" altLang="ko-KR" sz="1400" strike="noStrike" baseline="0" dirty="0">
              <a:solidFill>
                <a:schemeClr val="tx2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A3D18-1257-4779-8A2D-65B4A25E982C}"/>
              </a:ext>
            </a:extLst>
          </p:cNvPr>
          <p:cNvSpPr txBox="1"/>
          <p:nvPr/>
        </p:nvSpPr>
        <p:spPr>
          <a:xfrm>
            <a:off x="1633077" y="4479374"/>
            <a:ext cx="575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운동 앱 사용에 따른 사용자의 물리적</a:t>
            </a:r>
            <a:r>
              <a:rPr lang="en-US" altLang="ko-KR" sz="1400" dirty="0"/>
              <a:t>, </a:t>
            </a:r>
            <a:r>
              <a:rPr lang="ko-KR" altLang="en-US" sz="1400" dirty="0"/>
              <a:t>심리적 상태 변화 양상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6A43C0-4DE6-43D0-B753-B00EDCE9B855}"/>
              </a:ext>
            </a:extLst>
          </p:cNvPr>
          <p:cNvSpPr txBox="1"/>
          <p:nvPr/>
        </p:nvSpPr>
        <p:spPr>
          <a:xfrm>
            <a:off x="1297232" y="3287958"/>
            <a:ext cx="99839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ea typeface="맑은 고딕" panose="020B0503020000020004" pitchFamily="50" charset="-127"/>
              </a:rPr>
              <a:t>「</a:t>
            </a:r>
            <a:r>
              <a:rPr lang="ko-KR" altLang="en-US" sz="1400" i="0" u="none" strike="noStrike" baseline="0" dirty="0">
                <a:solidFill>
                  <a:srgbClr val="212121"/>
                </a:solidFill>
                <a:ea typeface="맑은 고딕" panose="020B0503020000020004" pitchFamily="50" charset="-127"/>
              </a:rPr>
              <a:t>강철 앱 </a:t>
            </a:r>
            <a:r>
              <a:rPr lang="en-US" altLang="ko-KR" sz="1400" i="0" u="none" strike="noStrike" baseline="0" dirty="0">
                <a:solidFill>
                  <a:srgbClr val="212121"/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z="1400" i="0" u="none" strike="noStrike" baseline="0" dirty="0">
                <a:solidFill>
                  <a:srgbClr val="212121"/>
                </a:solidFill>
                <a:ea typeface="맑은 고딕" panose="020B0503020000020004" pitchFamily="50" charset="-127"/>
              </a:rPr>
              <a:t>운동 앱은 소비자에게 현실적인 기대를 제공하는가</a:t>
            </a:r>
            <a:r>
              <a:rPr lang="en-US" altLang="ko-KR" sz="1400" i="0" u="none" strike="noStrike" baseline="0" dirty="0">
                <a:solidFill>
                  <a:srgbClr val="212121"/>
                </a:solidFill>
                <a:ea typeface="맑은 고딕" panose="020B0503020000020004" pitchFamily="50" charset="-127"/>
              </a:rPr>
              <a:t>? : </a:t>
            </a:r>
            <a:r>
              <a:rPr lang="ko-KR" altLang="en-US" sz="1400" i="0" u="none" strike="noStrike" baseline="0" dirty="0">
                <a:solidFill>
                  <a:srgbClr val="212121"/>
                </a:solidFill>
                <a:ea typeface="맑은 고딕" panose="020B0503020000020004" pitchFamily="50" charset="-127"/>
              </a:rPr>
              <a:t>행동 변화 이론의 존재를 위한 운동 앱 콘텐츠 분석</a:t>
            </a:r>
            <a:r>
              <a:rPr lang="ko-KR" altLang="en-US" sz="1400" strike="noStrike" baseline="0" dirty="0">
                <a:solidFill>
                  <a:schemeClr val="tx2">
                    <a:lumMod val="75000"/>
                  </a:schemeClr>
                </a:solidFill>
                <a:ea typeface="맑은 고딕" panose="020B0503020000020004" pitchFamily="50" charset="-127"/>
              </a:rPr>
              <a:t>」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55273-5ACD-44F8-99E8-0F8C8A012C16}"/>
              </a:ext>
            </a:extLst>
          </p:cNvPr>
          <p:cNvSpPr txBox="1"/>
          <p:nvPr/>
        </p:nvSpPr>
        <p:spPr>
          <a:xfrm>
            <a:off x="1331589" y="4172200"/>
            <a:ext cx="88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주제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D5CCDB-7D98-45BA-A0CD-17DD24E8ECB1}"/>
              </a:ext>
            </a:extLst>
          </p:cNvPr>
          <p:cNvSpPr txBox="1"/>
          <p:nvPr/>
        </p:nvSpPr>
        <p:spPr>
          <a:xfrm>
            <a:off x="1297232" y="5139429"/>
            <a:ext cx="121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연구내용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7AC9A3-EEB7-4693-AC30-4CF90129A3CD}"/>
              </a:ext>
            </a:extLst>
          </p:cNvPr>
          <p:cNvSpPr txBox="1"/>
          <p:nvPr/>
        </p:nvSpPr>
        <p:spPr>
          <a:xfrm>
            <a:off x="1545043" y="5447206"/>
            <a:ext cx="881611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앱 사용은 자기 효능감과 신체 활동을 증가시키고</a:t>
            </a:r>
            <a:r>
              <a:rPr lang="en-US" altLang="ko-KR" sz="1400" dirty="0"/>
              <a:t>, BMI(</a:t>
            </a:r>
            <a:r>
              <a:rPr lang="ko-KR" altLang="en-US" sz="1400" dirty="0" err="1"/>
              <a:t>체질량</a:t>
            </a:r>
            <a:r>
              <a:rPr lang="ko-KR" altLang="en-US" sz="1400" dirty="0"/>
              <a:t> 지수</a:t>
            </a:r>
            <a:r>
              <a:rPr lang="en-US" altLang="ko-KR" sz="1400" dirty="0"/>
              <a:t>)</a:t>
            </a:r>
            <a:r>
              <a:rPr lang="ko-KR" altLang="en-US" sz="1400" dirty="0"/>
              <a:t>와 같은 건강 결과 개선에 도움을 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제공하는 운동 종류의 수가 많을 수록 사용자의 만족도가 높음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63790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8632B95-7973-4D93-B841-F280FD5189AC}"/>
              </a:ext>
            </a:extLst>
          </p:cNvPr>
          <p:cNvSpPr/>
          <p:nvPr/>
        </p:nvSpPr>
        <p:spPr>
          <a:xfrm>
            <a:off x="3516198" y="4418014"/>
            <a:ext cx="6928701" cy="1405132"/>
          </a:xfrm>
          <a:prstGeom prst="roundRect">
            <a:avLst>
              <a:gd name="adj" fmla="val 76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545043" y="648900"/>
            <a:ext cx="1526380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3.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선행기술 조사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3" y="1528815"/>
            <a:ext cx="5731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논문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요구사항 도출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7EFB1F-8B1F-4A29-B01C-105FE5FFCCC6}"/>
              </a:ext>
            </a:extLst>
          </p:cNvPr>
          <p:cNvSpPr txBox="1"/>
          <p:nvPr/>
        </p:nvSpPr>
        <p:spPr>
          <a:xfrm>
            <a:off x="1306658" y="2467039"/>
            <a:ext cx="138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조사 의의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443094-5A1D-4468-A39A-E872C18E962E}"/>
              </a:ext>
            </a:extLst>
          </p:cNvPr>
          <p:cNvSpPr txBox="1"/>
          <p:nvPr/>
        </p:nvSpPr>
        <p:spPr>
          <a:xfrm>
            <a:off x="1545043" y="2774816"/>
            <a:ext cx="660125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운동 앱 사용자의 만족도를 높이기 위한 방향성 제시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운동 장벽 극복과 동기 부여를 위한 운동 관련 개인별 데이터 시각화 필요성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전문 지식을 토대로 다양한 종류의 운동 제공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A0C19-A8CE-4507-9DBD-F977A998CB4B}"/>
              </a:ext>
            </a:extLst>
          </p:cNvPr>
          <p:cNvSpPr txBox="1"/>
          <p:nvPr/>
        </p:nvSpPr>
        <p:spPr>
          <a:xfrm>
            <a:off x="3719005" y="4589225"/>
            <a:ext cx="192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요구사항 도출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DBC2F-4000-43C0-8C64-F2232016E0A8}"/>
              </a:ext>
            </a:extLst>
          </p:cNvPr>
          <p:cNvSpPr txBox="1"/>
          <p:nvPr/>
        </p:nvSpPr>
        <p:spPr>
          <a:xfrm>
            <a:off x="3938536" y="4897002"/>
            <a:ext cx="660125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사용자에게 운동량 및 관련 데이터를 시각 자료의 형태로 제공한다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사용자에게 추천 운동과 함께 추천의 타당한 이유를 제공한다</a:t>
            </a:r>
            <a:r>
              <a:rPr lang="en-US" altLang="ko-KR" sz="1400" dirty="0"/>
              <a:t>.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A881E7F-3D78-4D2E-81D8-7C05A4FAD7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2704432" y="4308814"/>
            <a:ext cx="1020216" cy="60331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3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3BE78E9-B0C9-4340-A8FB-55C70364892C}"/>
              </a:ext>
            </a:extLst>
          </p:cNvPr>
          <p:cNvSpPr/>
          <p:nvPr/>
        </p:nvSpPr>
        <p:spPr>
          <a:xfrm>
            <a:off x="6325661" y="2808417"/>
            <a:ext cx="3911963" cy="736340"/>
          </a:xfrm>
          <a:prstGeom prst="roundRect">
            <a:avLst>
              <a:gd name="adj" fmla="val 1077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7C9D8F-4043-4A71-8DDB-F2E87CCCE1A1}"/>
              </a:ext>
            </a:extLst>
          </p:cNvPr>
          <p:cNvSpPr/>
          <p:nvPr/>
        </p:nvSpPr>
        <p:spPr>
          <a:xfrm>
            <a:off x="1960510" y="2824691"/>
            <a:ext cx="3911963" cy="736339"/>
          </a:xfrm>
          <a:prstGeom prst="roundRect">
            <a:avLst>
              <a:gd name="adj" fmla="val 1077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3" y="1528815"/>
            <a:ext cx="573115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ea typeface="맑은 고딕"/>
              </a:rPr>
              <a:t>특허  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3DF2-645D-447A-9EC1-9264DE160A76}"/>
              </a:ext>
            </a:extLst>
          </p:cNvPr>
          <p:cNvSpPr/>
          <p:nvPr/>
        </p:nvSpPr>
        <p:spPr>
          <a:xfrm>
            <a:off x="1545043" y="648900"/>
            <a:ext cx="1526380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3.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선행기술 조사</a:t>
            </a:r>
          </a:p>
        </p:txBody>
      </p:sp>
      <p:pic>
        <p:nvPicPr>
          <p:cNvPr id="15" name="그래픽 15" descr="브이로그">
            <a:extLst>
              <a:ext uri="{FF2B5EF4-FFF2-40B4-BE49-F238E27FC236}">
                <a16:creationId xmlns:a16="http://schemas.microsoft.com/office/drawing/2014/main" id="{4725A060-662A-4501-A031-A2E757686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7925" y="2169001"/>
            <a:ext cx="583024" cy="620965"/>
          </a:xfrm>
          <a:prstGeom prst="rect">
            <a:avLst/>
          </a:prstGeom>
        </p:spPr>
      </p:pic>
      <p:pic>
        <p:nvPicPr>
          <p:cNvPr id="16" name="그래픽 16" descr="심장 박동">
            <a:extLst>
              <a:ext uri="{FF2B5EF4-FFF2-40B4-BE49-F238E27FC236}">
                <a16:creationId xmlns:a16="http://schemas.microsoft.com/office/drawing/2014/main" id="{7F087AE4-70C8-44E5-B71F-DF7BB1133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0654" y="2244374"/>
            <a:ext cx="576699" cy="405966"/>
          </a:xfrm>
          <a:prstGeom prst="rect">
            <a:avLst/>
          </a:prstGeom>
        </p:spPr>
      </p:pic>
      <p:pic>
        <p:nvPicPr>
          <p:cNvPr id="17" name="그래픽 17" descr="명상">
            <a:extLst>
              <a:ext uri="{FF2B5EF4-FFF2-40B4-BE49-F238E27FC236}">
                <a16:creationId xmlns:a16="http://schemas.microsoft.com/office/drawing/2014/main" id="{C564C0FE-C6CE-4CBC-BDA8-079E2F866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75011" y="2169654"/>
            <a:ext cx="576700" cy="576700"/>
          </a:xfrm>
          <a:prstGeom prst="rect">
            <a:avLst/>
          </a:prstGeom>
        </p:spPr>
      </p:pic>
      <p:pic>
        <p:nvPicPr>
          <p:cNvPr id="19" name="그래픽 19" descr="자물쇠">
            <a:extLst>
              <a:ext uri="{FF2B5EF4-FFF2-40B4-BE49-F238E27FC236}">
                <a16:creationId xmlns:a16="http://schemas.microsoft.com/office/drawing/2014/main" id="{4D4E6D5F-3BA5-48AE-B7FF-DD26A4FEC9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4750" y="2203726"/>
            <a:ext cx="481339" cy="481339"/>
          </a:xfrm>
          <a:prstGeom prst="rect">
            <a:avLst/>
          </a:prstGeom>
        </p:spPr>
      </p:pic>
      <p:pic>
        <p:nvPicPr>
          <p:cNvPr id="20" name="그래픽 20" descr="사원증">
            <a:extLst>
              <a:ext uri="{FF2B5EF4-FFF2-40B4-BE49-F238E27FC236}">
                <a16:creationId xmlns:a16="http://schemas.microsoft.com/office/drawing/2014/main" id="{C306782A-4270-448F-9D7E-841D4BB435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60059" y="2142049"/>
            <a:ext cx="604691" cy="6046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2CCA26-BDDB-4D01-AA92-092589C9315A}"/>
              </a:ext>
            </a:extLst>
          </p:cNvPr>
          <p:cNvSpPr txBox="1"/>
          <p:nvPr/>
        </p:nvSpPr>
        <p:spPr>
          <a:xfrm>
            <a:off x="2413696" y="2920705"/>
            <a:ext cx="30055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None/>
            </a:pPr>
            <a:r>
              <a:rPr lang="ko-KR" altLang="ko-KR" sz="1400" i="0" u="none" strike="noStrike" noProof="0" dirty="0">
                <a:ea typeface="맑은 고딕"/>
              </a:rPr>
              <a:t>오픈 </a:t>
            </a:r>
            <a:r>
              <a:rPr lang="ko-KR" altLang="ko-KR" sz="1400" i="0" u="none" strike="noStrike" noProof="0" dirty="0" err="1">
                <a:ea typeface="맑은 고딕"/>
              </a:rPr>
              <a:t>API를</a:t>
            </a:r>
            <a:r>
              <a:rPr lang="ko-KR" altLang="ko-KR" sz="1400" i="0" u="none" strike="noStrike" noProof="0" dirty="0">
                <a:ea typeface="맑은 고딕"/>
              </a:rPr>
              <a:t> 활용한 빅데이터 기반 헬스 케어 코칭 인공지능 시스템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914FD6-AE90-493A-B3E1-FC11FF30D5AB}"/>
              </a:ext>
            </a:extLst>
          </p:cNvPr>
          <p:cNvSpPr txBox="1"/>
          <p:nvPr/>
        </p:nvSpPr>
        <p:spPr>
          <a:xfrm>
            <a:off x="6921323" y="2909257"/>
            <a:ext cx="27206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None/>
            </a:pPr>
            <a:r>
              <a:rPr lang="ko-KR" altLang="ko-KR" sz="1400" i="0" u="none" strike="noStrike" noProof="0" dirty="0">
                <a:ea typeface="맑은 고딕"/>
              </a:rPr>
              <a:t>블록체인 및 인공지능 기반의 </a:t>
            </a:r>
            <a:endParaRPr lang="en-US" altLang="ko-KR" sz="1400" i="0" u="none" strike="noStrike" noProof="0" dirty="0">
              <a:ea typeface="맑은 고딕"/>
            </a:endParaRPr>
          </a:p>
          <a:p>
            <a:pPr lvl="0" algn="ctr">
              <a:buNone/>
            </a:pPr>
            <a:r>
              <a:rPr lang="ko-KR" altLang="ko-KR" sz="1400" i="0" u="none" strike="noStrike" noProof="0" dirty="0">
                <a:ea typeface="맑은 고딕"/>
              </a:rPr>
              <a:t>개인 맞춤형 건강 관리 시스템</a:t>
            </a:r>
            <a:endParaRPr lang="ko-KR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53BA5-E901-45F9-A1B4-8AA3647BF351}"/>
              </a:ext>
            </a:extLst>
          </p:cNvPr>
          <p:cNvSpPr txBox="1"/>
          <p:nvPr/>
        </p:nvSpPr>
        <p:spPr>
          <a:xfrm>
            <a:off x="1960510" y="3981769"/>
            <a:ext cx="138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공통점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5E30B-DC50-4040-A0B9-0DBED60FF17F}"/>
              </a:ext>
            </a:extLst>
          </p:cNvPr>
          <p:cNvSpPr txBox="1"/>
          <p:nvPr/>
        </p:nvSpPr>
        <p:spPr>
          <a:xfrm>
            <a:off x="2198895" y="4289546"/>
            <a:ext cx="660125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인공지능</a:t>
            </a:r>
            <a:r>
              <a:rPr lang="en-US" altLang="ko-KR" sz="1400" dirty="0"/>
              <a:t>, </a:t>
            </a:r>
            <a:r>
              <a:rPr lang="ko-KR" altLang="en-US" sz="1400" dirty="0"/>
              <a:t>빅데이터를 통해 사용자의 신체 상태를 분석하고 결과를 도출해 냄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FBE4F-47E8-47AE-BFA3-3A1EF93CC19C}"/>
              </a:ext>
            </a:extLst>
          </p:cNvPr>
          <p:cNvSpPr txBox="1"/>
          <p:nvPr/>
        </p:nvSpPr>
        <p:spPr>
          <a:xfrm>
            <a:off x="1960510" y="4971208"/>
            <a:ext cx="138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차이점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48B6F-95E8-42C3-8983-9823C071B564}"/>
              </a:ext>
            </a:extLst>
          </p:cNvPr>
          <p:cNvSpPr txBox="1"/>
          <p:nvPr/>
        </p:nvSpPr>
        <p:spPr>
          <a:xfrm>
            <a:off x="2198895" y="5278985"/>
            <a:ext cx="660125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질병 예방 방안 제시의 목적과 </a:t>
            </a:r>
            <a:r>
              <a:rPr lang="ko-KR" altLang="en-US" sz="1400" dirty="0" err="1"/>
              <a:t>홈트레이닝</a:t>
            </a:r>
            <a:r>
              <a:rPr lang="ko-KR" altLang="en-US" sz="1400" dirty="0"/>
              <a:t> 일상 운동 추천의 목적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인공지능 모델 적용 범위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 데이터 관리 방법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3544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D191B28-CBED-4700-BD47-055623EA3C38}"/>
              </a:ext>
            </a:extLst>
          </p:cNvPr>
          <p:cNvSpPr/>
          <p:nvPr/>
        </p:nvSpPr>
        <p:spPr>
          <a:xfrm>
            <a:off x="5054399" y="4637436"/>
            <a:ext cx="5728625" cy="1770689"/>
          </a:xfrm>
          <a:prstGeom prst="roundRect">
            <a:avLst>
              <a:gd name="adj" fmla="val 76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FC870927-0880-48A6-9A22-D81349D31BF6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4087131" y="4555513"/>
            <a:ext cx="1003778" cy="93075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545043" y="648900"/>
            <a:ext cx="1526380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3.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선행기술 조사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3" y="1528815"/>
            <a:ext cx="573115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ea typeface="맑은 고딕"/>
              </a:rPr>
              <a:t>특허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ea typeface="맑은 고딕"/>
              </a:rPr>
              <a:t>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ea typeface="맑은 고딕"/>
              </a:rPr>
              <a:t>요구사항 도출 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043FB-7422-41AA-9DAD-49CD8771073F}"/>
              </a:ext>
            </a:extLst>
          </p:cNvPr>
          <p:cNvSpPr txBox="1"/>
          <p:nvPr/>
        </p:nvSpPr>
        <p:spPr>
          <a:xfrm>
            <a:off x="1306659" y="2339641"/>
            <a:ext cx="90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한계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E7435-A647-444D-94BC-E02117B99907}"/>
              </a:ext>
            </a:extLst>
          </p:cNvPr>
          <p:cNvSpPr txBox="1"/>
          <p:nvPr/>
        </p:nvSpPr>
        <p:spPr>
          <a:xfrm>
            <a:off x="1545044" y="2647418"/>
            <a:ext cx="430017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사용자를 위한 운동 관리 및 동기부여 콘텐츠 부족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3F1CB1-A3BC-466A-ADF7-0107ADC2530C}"/>
              </a:ext>
            </a:extLst>
          </p:cNvPr>
          <p:cNvSpPr txBox="1"/>
          <p:nvPr/>
        </p:nvSpPr>
        <p:spPr>
          <a:xfrm>
            <a:off x="1306658" y="3329080"/>
            <a:ext cx="158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err="1">
                <a:solidFill>
                  <a:schemeClr val="accent1">
                    <a:lumMod val="75000"/>
                  </a:schemeClr>
                </a:solidFill>
              </a:rPr>
              <a:t>차별점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139F06-2CCE-448F-AB1A-18E52FADE767}"/>
              </a:ext>
            </a:extLst>
          </p:cNvPr>
          <p:cNvSpPr txBox="1"/>
          <p:nvPr/>
        </p:nvSpPr>
        <p:spPr>
          <a:xfrm>
            <a:off x="1545043" y="3636857"/>
            <a:ext cx="660125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적합한 </a:t>
            </a:r>
            <a:r>
              <a:rPr lang="ko-KR" altLang="en-US" sz="1400" dirty="0" err="1"/>
              <a:t>홈트레이닝</a:t>
            </a:r>
            <a:r>
              <a:rPr lang="ko-KR" altLang="en-US" sz="1400" dirty="0"/>
              <a:t> 운동과 함께 관련 가이드 제공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사용자가 스스로 운동을 계획하고 관리할 수 있는 기능 제공</a:t>
            </a:r>
            <a:endParaRPr lang="en-US" altLang="ko-K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95369-BCE7-4ABC-B995-DC67723DF24E}"/>
              </a:ext>
            </a:extLst>
          </p:cNvPr>
          <p:cNvSpPr txBox="1"/>
          <p:nvPr/>
        </p:nvSpPr>
        <p:spPr>
          <a:xfrm>
            <a:off x="5295343" y="4876859"/>
            <a:ext cx="1702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요구사항 도출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0E9B0-B452-4FF2-94A2-7668DD890654}"/>
              </a:ext>
            </a:extLst>
          </p:cNvPr>
          <p:cNvSpPr txBox="1"/>
          <p:nvPr/>
        </p:nvSpPr>
        <p:spPr>
          <a:xfrm>
            <a:off x="5533728" y="5184636"/>
            <a:ext cx="524929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적합한 운동과 함께 운동 방법과 운동량을 제시한다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운동 일정 관리 기능과 알림 기능을 제공한다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사용자가 목표 운동량을 달성할 경우 포인트를 제공한다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21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3" y="1528815"/>
            <a:ext cx="5731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상용제품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(1)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B62898-119B-4020-BAF3-AB25D262E4E6}"/>
              </a:ext>
            </a:extLst>
          </p:cNvPr>
          <p:cNvSpPr/>
          <p:nvPr/>
        </p:nvSpPr>
        <p:spPr>
          <a:xfrm>
            <a:off x="1545043" y="648900"/>
            <a:ext cx="1526380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3.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선행기술 조사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A2C563-2852-469C-B8E4-63ACC9B7E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12" t="6349" r="9293" b="4433"/>
          <a:stretch/>
        </p:blipFill>
        <p:spPr>
          <a:xfrm>
            <a:off x="1190920" y="2347386"/>
            <a:ext cx="1498862" cy="15365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E2802E-4AA2-4DCA-B93C-7CA6E60BCCFA}"/>
              </a:ext>
            </a:extLst>
          </p:cNvPr>
          <p:cNvSpPr txBox="1"/>
          <p:nvPr/>
        </p:nvSpPr>
        <p:spPr>
          <a:xfrm>
            <a:off x="1371066" y="4028956"/>
            <a:ext cx="113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라이크핏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4030A-0A66-4828-8613-A699174D9B7A}"/>
              </a:ext>
            </a:extLst>
          </p:cNvPr>
          <p:cNvSpPr txBox="1"/>
          <p:nvPr/>
        </p:nvSpPr>
        <p:spPr>
          <a:xfrm>
            <a:off x="6341097" y="2410961"/>
            <a:ext cx="118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모바일 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ADAFEB-4F2E-4974-808E-8A7F3EA43E28}"/>
              </a:ext>
            </a:extLst>
          </p:cNvPr>
          <p:cNvSpPr txBox="1"/>
          <p:nvPr/>
        </p:nvSpPr>
        <p:spPr>
          <a:xfrm>
            <a:off x="4559601" y="2420388"/>
            <a:ext cx="14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서비스 형태 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E4A4C1-A3E3-458C-AF4C-9D68225C5A39}"/>
              </a:ext>
            </a:extLst>
          </p:cNvPr>
          <p:cNvSpPr txBox="1"/>
          <p:nvPr/>
        </p:nvSpPr>
        <p:spPr>
          <a:xfrm>
            <a:off x="6341097" y="2863739"/>
            <a:ext cx="465998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AI</a:t>
            </a:r>
            <a:r>
              <a:rPr lang="ko-KR" altLang="en-US" sz="1400" dirty="0"/>
              <a:t>가 모션 인식을 통해 사용자의 운동 자세 코칭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매일 운동 미션 제공</a:t>
            </a:r>
            <a:r>
              <a:rPr lang="en-US" altLang="ko-KR" sz="1400" dirty="0"/>
              <a:t>, </a:t>
            </a:r>
            <a:r>
              <a:rPr lang="ko-KR" altLang="en-US" sz="1400" dirty="0"/>
              <a:t>수행 시 포인트 지급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FCFD1F-EFDE-4C81-A602-87B82FBA77F2}"/>
              </a:ext>
            </a:extLst>
          </p:cNvPr>
          <p:cNvSpPr txBox="1"/>
          <p:nvPr/>
        </p:nvSpPr>
        <p:spPr>
          <a:xfrm>
            <a:off x="4559601" y="2946393"/>
            <a:ext cx="14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특징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C66AA2-BF90-4B0C-9B24-819680054F51}"/>
              </a:ext>
            </a:extLst>
          </p:cNvPr>
          <p:cNvSpPr txBox="1"/>
          <p:nvPr/>
        </p:nvSpPr>
        <p:spPr>
          <a:xfrm>
            <a:off x="6341097" y="3783861"/>
            <a:ext cx="465998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지급된 포인트로 실제 상품 구매 가능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개인별 운동 내역이 자동으로 입력되어 확인 가능</a:t>
            </a:r>
            <a:endParaRPr lang="en-US" altLang="ko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A64381-27DB-4826-88DE-891EA9D7C5AF}"/>
              </a:ext>
            </a:extLst>
          </p:cNvPr>
          <p:cNvSpPr txBox="1"/>
          <p:nvPr/>
        </p:nvSpPr>
        <p:spPr>
          <a:xfrm>
            <a:off x="4559601" y="3866515"/>
            <a:ext cx="14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장점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A06B49-31FE-4589-957F-449705D38E61}"/>
              </a:ext>
            </a:extLst>
          </p:cNvPr>
          <p:cNvSpPr txBox="1"/>
          <p:nvPr/>
        </p:nvSpPr>
        <p:spPr>
          <a:xfrm>
            <a:off x="6341097" y="4683207"/>
            <a:ext cx="469769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20</a:t>
            </a:r>
            <a:r>
              <a:rPr lang="ko-KR" altLang="en-US" sz="1400" dirty="0"/>
              <a:t>개 가량의 기본 운동 목록 중 사용자가 직접 운동을 선택해야 함</a:t>
            </a:r>
            <a:endParaRPr lang="en-US" altLang="ko-KR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B4E5D9-5FB8-49AE-89DE-F432A369099C}"/>
              </a:ext>
            </a:extLst>
          </p:cNvPr>
          <p:cNvSpPr txBox="1"/>
          <p:nvPr/>
        </p:nvSpPr>
        <p:spPr>
          <a:xfrm>
            <a:off x="4559601" y="4765861"/>
            <a:ext cx="14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단점 </a:t>
            </a:r>
          </a:p>
        </p:txBody>
      </p:sp>
    </p:spTree>
    <p:extLst>
      <p:ext uri="{BB962C8B-B14F-4D97-AF65-F5344CB8AC3E}">
        <p14:creationId xmlns:p14="http://schemas.microsoft.com/office/powerpoint/2010/main" val="133661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036359" y="648900"/>
            <a:ext cx="543739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400" kern="0" dirty="0">
                <a:solidFill>
                  <a:srgbClr val="0070C0"/>
                </a:solidFill>
                <a:ea typeface="맑은 고딕"/>
              </a:rPr>
              <a:t>목차</a:t>
            </a:r>
            <a:endParaRPr lang="ko-KR" altLang="en-US" sz="14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7835" y="1216338"/>
            <a:ext cx="2095882" cy="6553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70C0"/>
                </a:solidFill>
                <a:ea typeface="맑은 고딕"/>
              </a:rPr>
              <a:t>CONTENTS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F2D193-C0D8-4BB4-977D-2CE922E888C7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A1F251-1C60-4B38-AF87-4975E411009D}"/>
              </a:ext>
            </a:extLst>
          </p:cNvPr>
          <p:cNvSpPr txBox="1"/>
          <p:nvPr/>
        </p:nvSpPr>
        <p:spPr>
          <a:xfrm>
            <a:off x="4284438" y="2366918"/>
            <a:ext cx="2426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프로젝트 소개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F753E1-B6AB-451B-BA68-677EF87A2D66}"/>
              </a:ext>
            </a:extLst>
          </p:cNvPr>
          <p:cNvSpPr txBox="1"/>
          <p:nvPr/>
        </p:nvSpPr>
        <p:spPr>
          <a:xfrm>
            <a:off x="6514777" y="4474864"/>
            <a:ext cx="2426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선행기술 조사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13D271-46AB-43F2-ADCB-530BDDEB9E11}"/>
              </a:ext>
            </a:extLst>
          </p:cNvPr>
          <p:cNvSpPr txBox="1"/>
          <p:nvPr/>
        </p:nvSpPr>
        <p:spPr>
          <a:xfrm>
            <a:off x="2158384" y="2385772"/>
            <a:ext cx="2426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팀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소개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099F7E-BCF0-4707-941F-253B56BADFAC}"/>
              </a:ext>
            </a:extLst>
          </p:cNvPr>
          <p:cNvSpPr/>
          <p:nvPr/>
        </p:nvSpPr>
        <p:spPr>
          <a:xfrm>
            <a:off x="2011129" y="2919207"/>
            <a:ext cx="1542775" cy="602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 명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멤버 및 역할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07A5C58-0C94-411F-B633-121F31009E15}"/>
              </a:ext>
            </a:extLst>
          </p:cNvPr>
          <p:cNvSpPr/>
          <p:nvPr/>
        </p:nvSpPr>
        <p:spPr>
          <a:xfrm>
            <a:off x="4137182" y="2919207"/>
            <a:ext cx="2665859" cy="1680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선정 이유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앱 주요 기능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핵심 키워드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오픈소스 활용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D2A3DB7-11BD-463A-9CA9-BEB9F6DAB15C}"/>
              </a:ext>
            </a:extLst>
          </p:cNvPr>
          <p:cNvSpPr/>
          <p:nvPr/>
        </p:nvSpPr>
        <p:spPr>
          <a:xfrm>
            <a:off x="6367521" y="5074288"/>
            <a:ext cx="2244179" cy="872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논문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특허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상용제품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3AD3803-408D-4139-97C9-274645FF3C88}"/>
              </a:ext>
            </a:extLst>
          </p:cNvPr>
          <p:cNvSpPr/>
          <p:nvPr/>
        </p:nvSpPr>
        <p:spPr>
          <a:xfrm>
            <a:off x="1668739" y="2361348"/>
            <a:ext cx="415821" cy="41120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1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A7251F5-9C22-4629-9AD8-B3ECCD1913C4}"/>
              </a:ext>
            </a:extLst>
          </p:cNvPr>
          <p:cNvSpPr/>
          <p:nvPr/>
        </p:nvSpPr>
        <p:spPr>
          <a:xfrm>
            <a:off x="3799408" y="2361348"/>
            <a:ext cx="415821" cy="4112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2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37D64EB-8E27-4BEB-AAB1-6577FC2BB41A}"/>
              </a:ext>
            </a:extLst>
          </p:cNvPr>
          <p:cNvSpPr/>
          <p:nvPr/>
        </p:nvSpPr>
        <p:spPr>
          <a:xfrm>
            <a:off x="6029618" y="4469294"/>
            <a:ext cx="415821" cy="41120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3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9EDED-5748-487E-ACCD-B1DE647E8AF8}"/>
              </a:ext>
            </a:extLst>
          </p:cNvPr>
          <p:cNvSpPr txBox="1"/>
          <p:nvPr/>
        </p:nvSpPr>
        <p:spPr>
          <a:xfrm>
            <a:off x="9309060" y="4505620"/>
            <a:ext cx="2426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개발 계획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2A156D-84B2-4142-8843-D56C55B66063}"/>
              </a:ext>
            </a:extLst>
          </p:cNvPr>
          <p:cNvSpPr/>
          <p:nvPr/>
        </p:nvSpPr>
        <p:spPr>
          <a:xfrm>
            <a:off x="9067534" y="5074288"/>
            <a:ext cx="2244179" cy="872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프로세스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E3F3C0F-4153-4A9C-8B10-F5F67CADD3CE}"/>
              </a:ext>
            </a:extLst>
          </p:cNvPr>
          <p:cNvSpPr/>
          <p:nvPr/>
        </p:nvSpPr>
        <p:spPr>
          <a:xfrm>
            <a:off x="8729631" y="4469294"/>
            <a:ext cx="415821" cy="4112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4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3" y="1528815"/>
            <a:ext cx="5731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상용제품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(2)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B62898-119B-4020-BAF3-AB25D262E4E6}"/>
              </a:ext>
            </a:extLst>
          </p:cNvPr>
          <p:cNvSpPr/>
          <p:nvPr/>
        </p:nvSpPr>
        <p:spPr>
          <a:xfrm>
            <a:off x="1545043" y="648900"/>
            <a:ext cx="1526380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3.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선행기술 조사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E2802E-4AA2-4DCA-B93C-7CA6E60BCCFA}"/>
              </a:ext>
            </a:extLst>
          </p:cNvPr>
          <p:cNvSpPr txBox="1"/>
          <p:nvPr/>
        </p:nvSpPr>
        <p:spPr>
          <a:xfrm>
            <a:off x="1371066" y="4028956"/>
            <a:ext cx="245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홈 트레이닝 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가구가 필요 없습니다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4030A-0A66-4828-8613-A699174D9B7A}"/>
              </a:ext>
            </a:extLst>
          </p:cNvPr>
          <p:cNvSpPr txBox="1"/>
          <p:nvPr/>
        </p:nvSpPr>
        <p:spPr>
          <a:xfrm>
            <a:off x="6341097" y="2410961"/>
            <a:ext cx="118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모바일 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ADAFEB-4F2E-4974-808E-8A7F3EA43E28}"/>
              </a:ext>
            </a:extLst>
          </p:cNvPr>
          <p:cNvSpPr txBox="1"/>
          <p:nvPr/>
        </p:nvSpPr>
        <p:spPr>
          <a:xfrm>
            <a:off x="4559601" y="2420388"/>
            <a:ext cx="14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서비스 형태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E4A4C1-A3E3-458C-AF4C-9D68225C5A39}"/>
              </a:ext>
            </a:extLst>
          </p:cNvPr>
          <p:cNvSpPr txBox="1"/>
          <p:nvPr/>
        </p:nvSpPr>
        <p:spPr>
          <a:xfrm>
            <a:off x="6341097" y="2863739"/>
            <a:ext cx="465998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맨몸 운동 위주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각 운동법에 대한 애니메이션</a:t>
            </a:r>
            <a:r>
              <a:rPr lang="en-US" altLang="ko-KR" sz="1400" dirty="0"/>
              <a:t> </a:t>
            </a:r>
            <a:r>
              <a:rPr lang="ko-KR" altLang="en-US" sz="1400" dirty="0"/>
              <a:t>및 동영상 가이드 제공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FCFD1F-EFDE-4C81-A602-87B82FBA77F2}"/>
              </a:ext>
            </a:extLst>
          </p:cNvPr>
          <p:cNvSpPr txBox="1"/>
          <p:nvPr/>
        </p:nvSpPr>
        <p:spPr>
          <a:xfrm>
            <a:off x="4559601" y="2946393"/>
            <a:ext cx="14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특징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C66AA2-BF90-4B0C-9B24-819680054F51}"/>
              </a:ext>
            </a:extLst>
          </p:cNvPr>
          <p:cNvSpPr txBox="1"/>
          <p:nvPr/>
        </p:nvSpPr>
        <p:spPr>
          <a:xfrm>
            <a:off x="6341097" y="3783855"/>
            <a:ext cx="465998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신체 부위별</a:t>
            </a:r>
            <a:r>
              <a:rPr lang="en-US" altLang="ko-KR" sz="1400" dirty="0"/>
              <a:t>, </a:t>
            </a:r>
            <a:r>
              <a:rPr lang="ko-KR" altLang="en-US" sz="1400" dirty="0"/>
              <a:t>난이도별로 다양한 종류의 운동 제시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적정 운동 시간</a:t>
            </a:r>
            <a:r>
              <a:rPr lang="en-US" altLang="ko-KR" sz="1400" dirty="0"/>
              <a:t>, </a:t>
            </a:r>
            <a:r>
              <a:rPr lang="ko-KR" altLang="en-US" sz="1400" dirty="0"/>
              <a:t>횟수 제공</a:t>
            </a:r>
            <a:endParaRPr lang="en-US" altLang="ko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A64381-27DB-4826-88DE-891EA9D7C5AF}"/>
              </a:ext>
            </a:extLst>
          </p:cNvPr>
          <p:cNvSpPr txBox="1"/>
          <p:nvPr/>
        </p:nvSpPr>
        <p:spPr>
          <a:xfrm>
            <a:off x="4559601" y="3866509"/>
            <a:ext cx="14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장점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A06B49-31FE-4589-957F-449705D38E61}"/>
              </a:ext>
            </a:extLst>
          </p:cNvPr>
          <p:cNvSpPr txBox="1"/>
          <p:nvPr/>
        </p:nvSpPr>
        <p:spPr>
          <a:xfrm>
            <a:off x="6341097" y="4683201"/>
            <a:ext cx="469769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표기된 운동 난이도와 실제 난이도의 미스매치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해외 앱 </a:t>
            </a:r>
            <a:r>
              <a:rPr lang="en-US" altLang="ko-KR" sz="1400" dirty="0"/>
              <a:t>– </a:t>
            </a:r>
            <a:r>
              <a:rPr lang="ko-KR" altLang="en-US" sz="1400" dirty="0"/>
              <a:t>자세한 설명 부족</a:t>
            </a:r>
            <a:r>
              <a:rPr lang="en-US" altLang="ko-KR" sz="1400" dirty="0"/>
              <a:t>, </a:t>
            </a:r>
            <a:r>
              <a:rPr lang="ko-KR" altLang="en-US" sz="1400" dirty="0"/>
              <a:t>번역 오류</a:t>
            </a:r>
            <a:endParaRPr lang="en-US" altLang="ko-KR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B4E5D9-5FB8-49AE-89DE-F432A369099C}"/>
              </a:ext>
            </a:extLst>
          </p:cNvPr>
          <p:cNvSpPr txBox="1"/>
          <p:nvPr/>
        </p:nvSpPr>
        <p:spPr>
          <a:xfrm>
            <a:off x="4559601" y="4765855"/>
            <a:ext cx="14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단점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B14C14-3CA0-44CB-B482-CD17D6AE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20" y="2341736"/>
            <a:ext cx="1460902" cy="15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24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BE423BC-AEF5-4BF1-888C-BB3B8EE182CA}"/>
              </a:ext>
            </a:extLst>
          </p:cNvPr>
          <p:cNvSpPr/>
          <p:nvPr/>
        </p:nvSpPr>
        <p:spPr>
          <a:xfrm>
            <a:off x="8190213" y="2273800"/>
            <a:ext cx="2716599" cy="3797061"/>
          </a:xfrm>
          <a:prstGeom prst="roundRect">
            <a:avLst>
              <a:gd name="adj" fmla="val 38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3" y="1528815"/>
            <a:ext cx="5731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상용제품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요구사항 도출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B62898-119B-4020-BAF3-AB25D262E4E6}"/>
              </a:ext>
            </a:extLst>
          </p:cNvPr>
          <p:cNvSpPr/>
          <p:nvPr/>
        </p:nvSpPr>
        <p:spPr>
          <a:xfrm>
            <a:off x="1545043" y="648900"/>
            <a:ext cx="1526380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3.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선행기술 조사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B14C14-3CA0-44CB-B482-CD17D6AE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03" y="4995879"/>
            <a:ext cx="788951" cy="8192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190FB5C-8983-481F-80B3-836B4D4C8E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12" t="6349" r="9293" b="4433"/>
          <a:stretch/>
        </p:blipFill>
        <p:spPr>
          <a:xfrm>
            <a:off x="971303" y="3011773"/>
            <a:ext cx="885915" cy="9082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FA07EC-DD72-402F-ABB0-A3BC76B1DF39}"/>
              </a:ext>
            </a:extLst>
          </p:cNvPr>
          <p:cNvSpPr txBox="1"/>
          <p:nvPr/>
        </p:nvSpPr>
        <p:spPr>
          <a:xfrm>
            <a:off x="5878332" y="2373828"/>
            <a:ext cx="1780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개선방안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b="1" dirty="0" err="1">
                <a:solidFill>
                  <a:schemeClr val="accent1">
                    <a:lumMod val="75000"/>
                  </a:schemeClr>
                </a:solidFill>
              </a:rPr>
              <a:t>차별점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D9A92-CE10-4985-955F-F57EFC7ADD61}"/>
              </a:ext>
            </a:extLst>
          </p:cNvPr>
          <p:cNvSpPr txBox="1"/>
          <p:nvPr/>
        </p:nvSpPr>
        <p:spPr>
          <a:xfrm>
            <a:off x="8836464" y="2373828"/>
            <a:ext cx="164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요구사항 도출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901883-319F-4403-A9D2-1E5B87EF3BE5}"/>
              </a:ext>
            </a:extLst>
          </p:cNvPr>
          <p:cNvSpPr txBox="1"/>
          <p:nvPr/>
        </p:nvSpPr>
        <p:spPr>
          <a:xfrm>
            <a:off x="3348303" y="2373829"/>
            <a:ext cx="98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불편사항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DB1CB-0B46-4F12-81D7-FF83C7C549C4}"/>
              </a:ext>
            </a:extLst>
          </p:cNvPr>
          <p:cNvSpPr txBox="1"/>
          <p:nvPr/>
        </p:nvSpPr>
        <p:spPr>
          <a:xfrm>
            <a:off x="2445776" y="4252680"/>
            <a:ext cx="263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사용자가 직접 운동 선택 </a:t>
            </a:r>
            <a:endParaRPr lang="en-US" altLang="ko-KR" sz="1200" dirty="0"/>
          </a:p>
          <a:p>
            <a:pPr algn="ctr"/>
            <a:r>
              <a:rPr lang="en-US" altLang="ko-KR" sz="1200" dirty="0"/>
              <a:t>– </a:t>
            </a:r>
            <a:r>
              <a:rPr lang="ko-KR" altLang="en-US" sz="1200" dirty="0"/>
              <a:t>진입 장벽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D8825-A4A2-4AD0-923B-9316F03BC5A5}"/>
              </a:ext>
            </a:extLst>
          </p:cNvPr>
          <p:cNvSpPr txBox="1"/>
          <p:nvPr/>
        </p:nvSpPr>
        <p:spPr>
          <a:xfrm>
            <a:off x="2398127" y="3275111"/>
            <a:ext cx="2465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운동 종류 수가 적음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174903-0B97-47A8-9E75-50B668DDF579}"/>
              </a:ext>
            </a:extLst>
          </p:cNvPr>
          <p:cNvSpPr txBox="1"/>
          <p:nvPr/>
        </p:nvSpPr>
        <p:spPr>
          <a:xfrm>
            <a:off x="2398127" y="5260313"/>
            <a:ext cx="2465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표기된 운동 난이도의 </a:t>
            </a:r>
            <a:endParaRPr lang="en-US" altLang="ko-KR" sz="1200" dirty="0"/>
          </a:p>
          <a:p>
            <a:pPr algn="ctr"/>
            <a:r>
              <a:rPr lang="ko-KR" altLang="en-US" sz="1200" dirty="0"/>
              <a:t>미스매치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D091ACE-490E-44AD-AED7-44C0EB33EB48}"/>
              </a:ext>
            </a:extLst>
          </p:cNvPr>
          <p:cNvCxnSpPr>
            <a:cxnSpLocks/>
          </p:cNvCxnSpPr>
          <p:nvPr/>
        </p:nvCxnSpPr>
        <p:spPr>
          <a:xfrm flipV="1">
            <a:off x="1884087" y="3413610"/>
            <a:ext cx="925101" cy="1538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4CA4D7-DC70-419B-B085-489D6482AB1F}"/>
              </a:ext>
            </a:extLst>
          </p:cNvPr>
          <p:cNvCxnSpPr>
            <a:cxnSpLocks/>
          </p:cNvCxnSpPr>
          <p:nvPr/>
        </p:nvCxnSpPr>
        <p:spPr>
          <a:xfrm>
            <a:off x="1857218" y="3494228"/>
            <a:ext cx="951970" cy="88779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3BEE62-9D91-45CF-8319-160857F48CFD}"/>
              </a:ext>
            </a:extLst>
          </p:cNvPr>
          <p:cNvCxnSpPr>
            <a:cxnSpLocks/>
          </p:cNvCxnSpPr>
          <p:nvPr/>
        </p:nvCxnSpPr>
        <p:spPr>
          <a:xfrm flipV="1">
            <a:off x="1884087" y="4378029"/>
            <a:ext cx="925101" cy="102749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1DB7D39-70B5-4365-8AD0-5627767D8DC9}"/>
              </a:ext>
            </a:extLst>
          </p:cNvPr>
          <p:cNvCxnSpPr>
            <a:cxnSpLocks/>
          </p:cNvCxnSpPr>
          <p:nvPr/>
        </p:nvCxnSpPr>
        <p:spPr>
          <a:xfrm>
            <a:off x="1884087" y="5405526"/>
            <a:ext cx="84968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9538B6D-3B58-4C26-84E4-FA57FC99BB01}"/>
              </a:ext>
            </a:extLst>
          </p:cNvPr>
          <p:cNvSpPr txBox="1"/>
          <p:nvPr/>
        </p:nvSpPr>
        <p:spPr>
          <a:xfrm>
            <a:off x="5410398" y="4273777"/>
            <a:ext cx="263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다량의 데이터를 학습한 </a:t>
            </a:r>
            <a:r>
              <a:rPr lang="en-US" altLang="ko-KR" sz="1200" dirty="0"/>
              <a:t>AI</a:t>
            </a:r>
            <a:r>
              <a:rPr lang="ko-KR" altLang="en-US" sz="1200" dirty="0"/>
              <a:t>가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사용자에게 적합한 운동 추천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C6D6979-31B1-4B8E-B23C-606F50487218}"/>
              </a:ext>
            </a:extLst>
          </p:cNvPr>
          <p:cNvCxnSpPr>
            <a:cxnSpLocks/>
          </p:cNvCxnSpPr>
          <p:nvPr/>
        </p:nvCxnSpPr>
        <p:spPr>
          <a:xfrm>
            <a:off x="4528067" y="3421304"/>
            <a:ext cx="1043174" cy="95596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11212B4-A335-447B-8006-2DA47867DE4E}"/>
              </a:ext>
            </a:extLst>
          </p:cNvPr>
          <p:cNvCxnSpPr>
            <a:cxnSpLocks/>
          </p:cNvCxnSpPr>
          <p:nvPr/>
        </p:nvCxnSpPr>
        <p:spPr>
          <a:xfrm flipV="1">
            <a:off x="4848107" y="4399533"/>
            <a:ext cx="723134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4C70F35-C01F-449A-B399-F507BB5D375D}"/>
              </a:ext>
            </a:extLst>
          </p:cNvPr>
          <p:cNvCxnSpPr>
            <a:cxnSpLocks/>
          </p:cNvCxnSpPr>
          <p:nvPr/>
        </p:nvCxnSpPr>
        <p:spPr>
          <a:xfrm flipV="1">
            <a:off x="4695471" y="4387417"/>
            <a:ext cx="925101" cy="102749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D97A6D5-FA0F-4E49-B6CC-E3F8EA13EF22}"/>
              </a:ext>
            </a:extLst>
          </p:cNvPr>
          <p:cNvSpPr txBox="1"/>
          <p:nvPr/>
        </p:nvSpPr>
        <p:spPr>
          <a:xfrm>
            <a:off x="8258786" y="4312009"/>
            <a:ext cx="244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AI</a:t>
            </a:r>
            <a:r>
              <a:rPr lang="ko-KR" altLang="en-US" sz="1200" dirty="0"/>
              <a:t>는 운동의 종류와 함께  난이도와 운동량을 추천한다</a:t>
            </a:r>
            <a:r>
              <a:rPr lang="en-US" altLang="ko-KR" sz="1200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177E6F-7101-43A1-90EE-4340D079A5F8}"/>
              </a:ext>
            </a:extLst>
          </p:cNvPr>
          <p:cNvSpPr txBox="1"/>
          <p:nvPr/>
        </p:nvSpPr>
        <p:spPr>
          <a:xfrm>
            <a:off x="8258845" y="3381391"/>
            <a:ext cx="233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다양한 운동 종류와 정보를 학습시킨다</a:t>
            </a:r>
            <a:r>
              <a:rPr lang="en-US" altLang="ko-KR" sz="1200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5500C1-A175-4348-ABA7-CBA680B88CBA}"/>
              </a:ext>
            </a:extLst>
          </p:cNvPr>
          <p:cNvSpPr txBox="1"/>
          <p:nvPr/>
        </p:nvSpPr>
        <p:spPr>
          <a:xfrm>
            <a:off x="8249165" y="5260425"/>
            <a:ext cx="246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사용자에게 운동의 난이도</a:t>
            </a:r>
            <a:r>
              <a:rPr lang="en-US" altLang="ko-KR" sz="1200" dirty="0"/>
              <a:t>, </a:t>
            </a:r>
            <a:r>
              <a:rPr lang="ko-KR" altLang="en-US" sz="1200" dirty="0"/>
              <a:t>적정 운동량을 알아보기 쉽게 제시한다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656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E3850-7322-469D-AEBE-7919EC899C14}"/>
              </a:ext>
            </a:extLst>
          </p:cNvPr>
          <p:cNvSpPr txBox="1"/>
          <p:nvPr/>
        </p:nvSpPr>
        <p:spPr>
          <a:xfrm>
            <a:off x="8895328" y="2848429"/>
            <a:ext cx="2407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개발 계획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F2682B-B4F3-4F4D-BCD9-F51A0B346191}"/>
              </a:ext>
            </a:extLst>
          </p:cNvPr>
          <p:cNvSpPr/>
          <p:nvPr/>
        </p:nvSpPr>
        <p:spPr>
          <a:xfrm>
            <a:off x="8895329" y="3570402"/>
            <a:ext cx="2799760" cy="98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프로세스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4AA2BA5-B532-49F4-B0A5-2293053984C1}"/>
              </a:ext>
            </a:extLst>
          </p:cNvPr>
          <p:cNvSpPr/>
          <p:nvPr/>
        </p:nvSpPr>
        <p:spPr>
          <a:xfrm>
            <a:off x="7437169" y="2426423"/>
            <a:ext cx="1320333" cy="13056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bg2">
                    <a:lumMod val="50000"/>
                  </a:schemeClr>
                </a:solidFill>
              </a:rPr>
              <a:t>4.</a:t>
            </a:r>
            <a:endParaRPr lang="ko-KR" altLang="en-US" sz="5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8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ECA1CB9E-BDA1-4C9E-89E7-AF95CFE55D68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838227" y="2675306"/>
            <a:ext cx="8120545" cy="3245494"/>
          </a:xfrm>
          <a:prstGeom prst="rect">
            <a:avLst/>
          </a:prstGeom>
        </p:spPr>
      </p:pic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724577" y="648900"/>
            <a:ext cx="1167307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3.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개발 계획</a:t>
            </a:r>
            <a:endParaRPr lang="en-US" altLang="ko-KR" sz="14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2" y="1528815"/>
            <a:ext cx="8191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개발 프로세스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D2BF2A-452B-4FA1-920D-24063D8D0C66}"/>
              </a:ext>
            </a:extLst>
          </p:cNvPr>
          <p:cNvSpPr txBox="1"/>
          <p:nvPr/>
        </p:nvSpPr>
        <p:spPr>
          <a:xfrm>
            <a:off x="971302" y="2153143"/>
            <a:ext cx="3350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XP(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eXtream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Programming)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F66AB8-3259-4CB5-A684-953940482589}"/>
              </a:ext>
            </a:extLst>
          </p:cNvPr>
          <p:cNvSpPr txBox="1"/>
          <p:nvPr/>
        </p:nvSpPr>
        <p:spPr>
          <a:xfrm>
            <a:off x="971302" y="2585204"/>
            <a:ext cx="10717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애자일</a:t>
            </a:r>
            <a:r>
              <a:rPr lang="en-US" altLang="ko-KR" sz="1400" dirty="0"/>
              <a:t>(Agile) </a:t>
            </a:r>
            <a:r>
              <a:rPr lang="ko-KR" altLang="en-US" sz="1400" dirty="0"/>
              <a:t>방법론 중 하나로</a:t>
            </a:r>
            <a:r>
              <a:rPr lang="en-US" altLang="ko-KR" sz="1400" dirty="0"/>
              <a:t>, </a:t>
            </a:r>
            <a:r>
              <a:rPr lang="ko-KR" altLang="en-US" sz="1400" dirty="0"/>
              <a:t>여러 개의 구체적인 실천 방법을 정의하여 반복적으로 프로토타입을 제작해 피드백 수렴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0D0517E-F64A-4A79-988C-60008871ED58}"/>
              </a:ext>
            </a:extLst>
          </p:cNvPr>
          <p:cNvSpPr/>
          <p:nvPr/>
        </p:nvSpPr>
        <p:spPr>
          <a:xfrm>
            <a:off x="1762285" y="5939234"/>
            <a:ext cx="2442071" cy="4337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요구사항의 변동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6722AD8-8C52-406D-B2E6-484CF6E5A090}"/>
              </a:ext>
            </a:extLst>
          </p:cNvPr>
          <p:cNvSpPr/>
          <p:nvPr/>
        </p:nvSpPr>
        <p:spPr>
          <a:xfrm>
            <a:off x="4658347" y="5939234"/>
            <a:ext cx="2442071" cy="4337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빠른 개발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8649EC6-4AA4-492B-8D1C-F1EDA0715AF3}"/>
              </a:ext>
            </a:extLst>
          </p:cNvPr>
          <p:cNvSpPr/>
          <p:nvPr/>
        </p:nvSpPr>
        <p:spPr>
          <a:xfrm>
            <a:off x="7554409" y="5950282"/>
            <a:ext cx="2442071" cy="4337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반복적인 테스팅과 피드백</a:t>
            </a:r>
          </a:p>
        </p:txBody>
      </p:sp>
    </p:spTree>
    <p:extLst>
      <p:ext uri="{BB962C8B-B14F-4D97-AF65-F5344CB8AC3E}">
        <p14:creationId xmlns:p14="http://schemas.microsoft.com/office/powerpoint/2010/main" val="68942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62232A1-B897-4A56-A432-43B6D8E01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032600"/>
              </p:ext>
            </p:extLst>
          </p:nvPr>
        </p:nvGraphicFramePr>
        <p:xfrm>
          <a:off x="5067078" y="1913648"/>
          <a:ext cx="6860226" cy="4376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724577" y="648900"/>
            <a:ext cx="1167307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3.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개발 계획</a:t>
            </a:r>
            <a:endParaRPr lang="en-US" altLang="ko-KR" sz="14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2" y="1528815"/>
            <a:ext cx="8191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개발 프로세스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A92AC-114F-43D2-AC29-193E1A1F22D7}"/>
              </a:ext>
            </a:extLst>
          </p:cNvPr>
          <p:cNvSpPr txBox="1"/>
          <p:nvPr/>
        </p:nvSpPr>
        <p:spPr>
          <a:xfrm>
            <a:off x="971302" y="3373868"/>
            <a:ext cx="5124698" cy="1673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</a:rPr>
              <a:t>팀원간 상호 존중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</a:rPr>
              <a:t>코딩 표준 준수 </a:t>
            </a:r>
            <a:r>
              <a:rPr lang="en-US" altLang="ko-KR" sz="1400" dirty="0">
                <a:solidFill>
                  <a:srgbClr val="000000"/>
                </a:solidFill>
              </a:rPr>
              <a:t>- </a:t>
            </a:r>
            <a:r>
              <a:rPr lang="ko-KR" altLang="en-US" sz="1400" dirty="0">
                <a:solidFill>
                  <a:srgbClr val="000000"/>
                </a:solidFill>
              </a:rPr>
              <a:t>이해하기 쉽고 </a:t>
            </a:r>
            <a:r>
              <a:rPr lang="ko-KR" altLang="en-US" sz="1400" dirty="0" err="1">
                <a:solidFill>
                  <a:srgbClr val="000000"/>
                </a:solidFill>
              </a:rPr>
              <a:t>클린한</a:t>
            </a:r>
            <a:r>
              <a:rPr lang="ko-KR" altLang="en-US" sz="1400" dirty="0">
                <a:solidFill>
                  <a:srgbClr val="000000"/>
                </a:solidFill>
              </a:rPr>
              <a:t> 코드 작성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</a:rPr>
              <a:t>잦은 주기로 정해진 시간에 회의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</a:rPr>
              <a:t>각종 산출물과 진행 상황 투명화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</a:rPr>
              <a:t>주당 지정시간 이내 근무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6EB66-342B-465C-8A95-0129343C04EE}"/>
              </a:ext>
            </a:extLst>
          </p:cNvPr>
          <p:cNvSpPr txBox="1"/>
          <p:nvPr/>
        </p:nvSpPr>
        <p:spPr>
          <a:xfrm>
            <a:off x="971302" y="2153143"/>
            <a:ext cx="4911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Team Practices &amp; Rules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for Values of XP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45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724577" y="648900"/>
            <a:ext cx="1167307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3.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개발 계획</a:t>
            </a:r>
            <a:endParaRPr lang="en-US" altLang="ko-KR" sz="14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2" y="1528815"/>
            <a:ext cx="5124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개발 일정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CF0622F-3CE9-46C2-94B7-731D2AEE0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15042"/>
              </p:ext>
            </p:extLst>
          </p:nvPr>
        </p:nvGraphicFramePr>
        <p:xfrm>
          <a:off x="4559064" y="1528815"/>
          <a:ext cx="6165140" cy="4808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78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6">
                  <a:extLst>
                    <a:ext uri="{9D8B030D-6E8A-4147-A177-3AD203B41FA5}">
                      <a16:colId xmlns:a16="http://schemas.microsoft.com/office/drawing/2014/main" val="457912783"/>
                    </a:ext>
                  </a:extLst>
                </a:gridCol>
                <a:gridCol w="281336">
                  <a:extLst>
                    <a:ext uri="{9D8B030D-6E8A-4147-A177-3AD203B41FA5}">
                      <a16:colId xmlns:a16="http://schemas.microsoft.com/office/drawing/2014/main" val="2454516752"/>
                    </a:ext>
                  </a:extLst>
                </a:gridCol>
                <a:gridCol w="281336">
                  <a:extLst>
                    <a:ext uri="{9D8B030D-6E8A-4147-A177-3AD203B41FA5}">
                      <a16:colId xmlns:a16="http://schemas.microsoft.com/office/drawing/2014/main" val="2370514771"/>
                    </a:ext>
                  </a:extLst>
                </a:gridCol>
                <a:gridCol w="281336">
                  <a:extLst>
                    <a:ext uri="{9D8B030D-6E8A-4147-A177-3AD203B41FA5}">
                      <a16:colId xmlns:a16="http://schemas.microsoft.com/office/drawing/2014/main" val="593282325"/>
                    </a:ext>
                  </a:extLst>
                </a:gridCol>
                <a:gridCol w="281336">
                  <a:extLst>
                    <a:ext uri="{9D8B030D-6E8A-4147-A177-3AD203B41FA5}">
                      <a16:colId xmlns:a16="http://schemas.microsoft.com/office/drawing/2014/main" val="1245876773"/>
                    </a:ext>
                  </a:extLst>
                </a:gridCol>
                <a:gridCol w="281336">
                  <a:extLst>
                    <a:ext uri="{9D8B030D-6E8A-4147-A177-3AD203B41FA5}">
                      <a16:colId xmlns:a16="http://schemas.microsoft.com/office/drawing/2014/main" val="2433645813"/>
                    </a:ext>
                  </a:extLst>
                </a:gridCol>
                <a:gridCol w="281336">
                  <a:extLst>
                    <a:ext uri="{9D8B030D-6E8A-4147-A177-3AD203B41FA5}">
                      <a16:colId xmlns:a16="http://schemas.microsoft.com/office/drawing/2014/main" val="1041704385"/>
                    </a:ext>
                  </a:extLst>
                </a:gridCol>
                <a:gridCol w="281336">
                  <a:extLst>
                    <a:ext uri="{9D8B030D-6E8A-4147-A177-3AD203B41FA5}">
                      <a16:colId xmlns:a16="http://schemas.microsoft.com/office/drawing/2014/main" val="63333983"/>
                    </a:ext>
                  </a:extLst>
                </a:gridCol>
                <a:gridCol w="281336">
                  <a:extLst>
                    <a:ext uri="{9D8B030D-6E8A-4147-A177-3AD203B41FA5}">
                      <a16:colId xmlns:a16="http://schemas.microsoft.com/office/drawing/2014/main" val="2535194976"/>
                    </a:ext>
                  </a:extLst>
                </a:gridCol>
                <a:gridCol w="281336">
                  <a:extLst>
                    <a:ext uri="{9D8B030D-6E8A-4147-A177-3AD203B41FA5}">
                      <a16:colId xmlns:a16="http://schemas.microsoft.com/office/drawing/2014/main" val="2404985070"/>
                    </a:ext>
                  </a:extLst>
                </a:gridCol>
                <a:gridCol w="281336">
                  <a:extLst>
                    <a:ext uri="{9D8B030D-6E8A-4147-A177-3AD203B41FA5}">
                      <a16:colId xmlns:a16="http://schemas.microsoft.com/office/drawing/2014/main" val="2944518155"/>
                    </a:ext>
                  </a:extLst>
                </a:gridCol>
              </a:tblGrid>
              <a:tr h="199511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</a:t>
                      </a:r>
                    </a:p>
                  </a:txBody>
                  <a:tcPr marL="74458" marR="74458" marT="37229" marB="37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 내용</a:t>
                      </a:r>
                    </a:p>
                  </a:txBody>
                  <a:tcPr marL="74458" marR="74458" marT="37229" marB="3722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기간</a:t>
                      </a:r>
                    </a:p>
                  </a:txBody>
                  <a:tcPr marL="74458" marR="74458" marT="37229" marB="3722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67">
                <a:tc rowSpan="1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endParaRPr lang="en-US" altLang="ko-KR" sz="7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458" marR="74458" marT="37229" marB="37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요약서 작성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8773816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관리계획서 작성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2670733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요구사항 정의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요구사항 명세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과업 도출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6647775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Use case Diagram </a:t>
                      </a:r>
                      <a:r>
                        <a:rPr lang="ko-KR" altLang="en-US" sz="7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  <a:endParaRPr lang="ko-KR" altLang="en-US" sz="7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61675437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Class Diagram </a:t>
                      </a:r>
                      <a:r>
                        <a:rPr lang="ko-KR" altLang="en-US" sz="7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  <a:endParaRPr lang="ko-KR" altLang="en-US" sz="7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2878950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Diagram </a:t>
                      </a:r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265023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설계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5664471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ER</a:t>
                      </a:r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Diagram </a:t>
                      </a:r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21311455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 </a:t>
                      </a:r>
                      <a:r>
                        <a:rPr lang="en-US" altLang="ko-KR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UI/UX </a:t>
                      </a:r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5039423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스토리보드 작성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3844920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코딩 표준 정의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01694094"/>
                  </a:ext>
                </a:extLst>
              </a:tr>
              <a:tr h="193267">
                <a:tc rowSpan="6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  <a:endParaRPr lang="en-US" altLang="ko-KR" sz="7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458" marR="74458" marT="37229" marB="37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기계학습 데이터 수집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기계학습 데이터 가공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기계학습 진행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6329924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모델 테스팅 및 구현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73186523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모바일 앱 개발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2403228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기능 테스팅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4028033"/>
                  </a:ext>
                </a:extLst>
              </a:tr>
              <a:tr h="193267"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배포</a:t>
                      </a:r>
                      <a:r>
                        <a:rPr lang="en-US" altLang="ko-KR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endParaRPr lang="en-US" altLang="ko-KR" sz="7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마무리</a:t>
                      </a:r>
                    </a:p>
                  </a:txBody>
                  <a:tcPr marL="74458" marR="74458" marT="37229" marB="37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 설명서 작성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소프트웨어 배포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267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보고서 작성</a:t>
                      </a:r>
                    </a:p>
                  </a:txBody>
                  <a:tcPr marL="56756" marR="56756" marT="28379" marB="2837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6756" marR="56756" marT="28379" marB="28379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6291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0B757E-752F-4779-A078-9A2812BFD313}"/>
              </a:ext>
            </a:extLst>
          </p:cNvPr>
          <p:cNvSpPr txBox="1"/>
          <p:nvPr/>
        </p:nvSpPr>
        <p:spPr>
          <a:xfrm>
            <a:off x="971302" y="2317336"/>
            <a:ext cx="3222069" cy="2642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전체 예상 기간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2020.09. ~ 2021.11 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약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15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개월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</a:rPr>
              <a:t>설계 </a:t>
            </a:r>
            <a:r>
              <a:rPr lang="en-US" altLang="ko-KR" sz="1400" dirty="0">
                <a:solidFill>
                  <a:srgbClr val="000000"/>
                </a:solidFill>
              </a:rPr>
              <a:t>: 2020.09. ~ 2021.01.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</a:rPr>
              <a:t>개발 </a:t>
            </a:r>
            <a:r>
              <a:rPr lang="en-US" altLang="ko-KR" sz="1400" dirty="0">
                <a:solidFill>
                  <a:srgbClr val="000000"/>
                </a:solidFill>
              </a:rPr>
              <a:t>: 2021.01 ~ 2021.10.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</a:rPr>
              <a:t>배포 및 마무리 </a:t>
            </a:r>
            <a:r>
              <a:rPr lang="en-US" altLang="ko-KR" sz="1400" dirty="0">
                <a:solidFill>
                  <a:srgbClr val="000000"/>
                </a:solidFill>
              </a:rPr>
              <a:t>: 2021.11</a:t>
            </a:r>
          </a:p>
        </p:txBody>
      </p:sp>
    </p:spTree>
    <p:extLst>
      <p:ext uri="{BB962C8B-B14F-4D97-AF65-F5344CB8AC3E}">
        <p14:creationId xmlns:p14="http://schemas.microsoft.com/office/powerpoint/2010/main" val="2857156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724577" y="648900"/>
            <a:ext cx="1167307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3.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개발 계획</a:t>
            </a:r>
            <a:endParaRPr lang="en-US" altLang="ko-KR" sz="14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2" y="1528815"/>
            <a:ext cx="5124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개발 일정 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A9D0E05-C88D-42EA-93BE-EDB7769BA756}"/>
              </a:ext>
            </a:extLst>
          </p:cNvPr>
          <p:cNvSpPr/>
          <p:nvPr/>
        </p:nvSpPr>
        <p:spPr>
          <a:xfrm>
            <a:off x="8804400" y="2575002"/>
            <a:ext cx="2239520" cy="3634098"/>
          </a:xfrm>
          <a:prstGeom prst="roundRect">
            <a:avLst>
              <a:gd name="adj" fmla="val 55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7F3F71-C179-4894-AC5B-54C7D390F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8905" y="3328890"/>
            <a:ext cx="326853" cy="41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3ADE82-FAFD-485A-AD38-283E16A814C4}"/>
              </a:ext>
            </a:extLst>
          </p:cNvPr>
          <p:cNvSpPr txBox="1"/>
          <p:nvPr/>
        </p:nvSpPr>
        <p:spPr>
          <a:xfrm>
            <a:off x="9038105" y="3947010"/>
            <a:ext cx="2005815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요약서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관리계획서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과업리스트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소프트웨어 설계서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스토리보드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코딩 표준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83166C5-7B14-4ED8-BC14-2DA4F7A92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52331" y="3429000"/>
            <a:ext cx="326853" cy="417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68F66CB-2AEF-4503-B529-20D364A784A1}"/>
              </a:ext>
            </a:extLst>
          </p:cNvPr>
          <p:cNvSpPr txBox="1"/>
          <p:nvPr/>
        </p:nvSpPr>
        <p:spPr>
          <a:xfrm>
            <a:off x="971302" y="1948334"/>
            <a:ext cx="3463003" cy="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</a:rPr>
              <a:t>설계 </a:t>
            </a:r>
            <a:r>
              <a:rPr lang="en-US" altLang="ko-KR" sz="1400" dirty="0">
                <a:solidFill>
                  <a:srgbClr val="000000"/>
                </a:solidFill>
              </a:rPr>
              <a:t>: 2020.09. ~ 2021.01.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F74270-6010-42F2-9AAC-9651561CF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302" y="2579565"/>
            <a:ext cx="7300788" cy="36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17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724577" y="648900"/>
            <a:ext cx="1167307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3.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개발 계획</a:t>
            </a:r>
            <a:endParaRPr lang="en-US" altLang="ko-KR" sz="14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2" y="1528815"/>
            <a:ext cx="5124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개발 일정 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A9D0E05-C88D-42EA-93BE-EDB7769BA756}"/>
              </a:ext>
            </a:extLst>
          </p:cNvPr>
          <p:cNvSpPr/>
          <p:nvPr/>
        </p:nvSpPr>
        <p:spPr>
          <a:xfrm>
            <a:off x="8804400" y="2575002"/>
            <a:ext cx="2239520" cy="3634098"/>
          </a:xfrm>
          <a:prstGeom prst="roundRect">
            <a:avLst>
              <a:gd name="adj" fmla="val 55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ADE82-FAFD-485A-AD38-283E16A814C4}"/>
              </a:ext>
            </a:extLst>
          </p:cNvPr>
          <p:cNvSpPr txBox="1"/>
          <p:nvPr/>
        </p:nvSpPr>
        <p:spPr>
          <a:xfrm>
            <a:off x="9038105" y="5343231"/>
            <a:ext cx="1875470" cy="6106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맑은 고딕"/>
              </a:rPr>
              <a:t>테스팅 계획서</a:t>
            </a:r>
            <a:endParaRPr lang="en-US" altLang="ko-KR" sz="1200" dirty="0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맑은 고딕"/>
              </a:rPr>
              <a:t>테스팅 보고서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8F66CB-2AEF-4503-B529-20D364A784A1}"/>
              </a:ext>
            </a:extLst>
          </p:cNvPr>
          <p:cNvSpPr txBox="1"/>
          <p:nvPr/>
        </p:nvSpPr>
        <p:spPr>
          <a:xfrm>
            <a:off x="971302" y="1948334"/>
            <a:ext cx="3463003" cy="3803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ea typeface="맑은 고딕"/>
              </a:rPr>
              <a:t>개발 </a:t>
            </a:r>
            <a:r>
              <a:rPr lang="en-US" altLang="ko-KR" sz="1400" dirty="0">
                <a:solidFill>
                  <a:srgbClr val="000000"/>
                </a:solidFill>
                <a:ea typeface="맑은 고딕"/>
              </a:rPr>
              <a:t>: 2021.01. ~ 2021.10.</a:t>
            </a:r>
          </a:p>
        </p:txBody>
      </p:sp>
      <p:pic>
        <p:nvPicPr>
          <p:cNvPr id="10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99006E4-D939-484F-B9FA-F2E4E742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" y="3353172"/>
            <a:ext cx="7414260" cy="1386097"/>
          </a:xfrm>
          <a:prstGeom prst="rect">
            <a:avLst/>
          </a:prstGeom>
        </p:spPr>
      </p:pic>
      <p:pic>
        <p:nvPicPr>
          <p:cNvPr id="17" name="그림 9">
            <a:extLst>
              <a:ext uri="{FF2B5EF4-FFF2-40B4-BE49-F238E27FC236}">
                <a16:creationId xmlns:a16="http://schemas.microsoft.com/office/drawing/2014/main" id="{9858FBB9-E0B7-4C6C-9325-189994479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88" y="2727030"/>
            <a:ext cx="7413858" cy="70289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5C82F4-F177-4043-B05F-D67EB290C16E}"/>
              </a:ext>
            </a:extLst>
          </p:cNvPr>
          <p:cNvCxnSpPr/>
          <p:nvPr/>
        </p:nvCxnSpPr>
        <p:spPr>
          <a:xfrm flipV="1">
            <a:off x="1026695" y="4736431"/>
            <a:ext cx="7259051" cy="10027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85E051-418B-4626-9E65-DFAD5A9289E1}"/>
              </a:ext>
            </a:extLst>
          </p:cNvPr>
          <p:cNvSpPr txBox="1"/>
          <p:nvPr/>
        </p:nvSpPr>
        <p:spPr>
          <a:xfrm>
            <a:off x="8974017" y="3564786"/>
            <a:ext cx="1900286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맑은 고딕"/>
              </a:rPr>
              <a:t>프로토타입</a:t>
            </a:r>
            <a:endParaRPr lang="en-US" altLang="ko-KR" sz="1200" dirty="0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맑은 고딕"/>
              </a:rPr>
              <a:t>완제품</a:t>
            </a:r>
            <a:endParaRPr lang="en-US" altLang="ko-KR" sz="1200" dirty="0">
              <a:ea typeface="맑은 고딕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4DA7B22-8B33-4D26-A5BE-F2281AD9A3F3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8804400" y="4392051"/>
            <a:ext cx="2239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58CA90C9-22A7-46F8-8393-D3EA009EB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034" y="3036706"/>
            <a:ext cx="391663" cy="44406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FAD6870-EADF-44D1-B9F2-FFD9237FB7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8905" y="4741210"/>
            <a:ext cx="326853" cy="417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2D8CDA7-3820-4CE5-8082-66D8C8FB1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52331" y="4841320"/>
            <a:ext cx="326853" cy="4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65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724577" y="648900"/>
            <a:ext cx="1167307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3.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개발 계획</a:t>
            </a:r>
            <a:endParaRPr lang="en-US" altLang="ko-KR" sz="14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2" y="1528815"/>
            <a:ext cx="5124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개발 일정 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A9D0E05-C88D-42EA-93BE-EDB7769BA756}"/>
              </a:ext>
            </a:extLst>
          </p:cNvPr>
          <p:cNvSpPr/>
          <p:nvPr/>
        </p:nvSpPr>
        <p:spPr>
          <a:xfrm>
            <a:off x="8804400" y="2575002"/>
            <a:ext cx="2239520" cy="3634098"/>
          </a:xfrm>
          <a:prstGeom prst="roundRect">
            <a:avLst>
              <a:gd name="adj" fmla="val 55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ADE82-FAFD-485A-AD38-283E16A814C4}"/>
              </a:ext>
            </a:extLst>
          </p:cNvPr>
          <p:cNvSpPr txBox="1"/>
          <p:nvPr/>
        </p:nvSpPr>
        <p:spPr>
          <a:xfrm>
            <a:off x="9038105" y="4105446"/>
            <a:ext cx="1727305" cy="11646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맑은 고딕"/>
              </a:rPr>
              <a:t>기능 설명서</a:t>
            </a:r>
            <a:endParaRPr lang="en-US" altLang="ko-KR" sz="12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ea typeface="맑은 고딕"/>
              </a:rPr>
              <a:t>   (</a:t>
            </a:r>
            <a:r>
              <a:rPr lang="ko-KR" altLang="en-US" sz="1200" dirty="0">
                <a:ea typeface="맑은 고딕"/>
              </a:rPr>
              <a:t>사용자 매뉴얼</a:t>
            </a:r>
            <a:r>
              <a:rPr lang="en-US" altLang="ko-KR" sz="1200" dirty="0">
                <a:ea typeface="맑은 고딕"/>
              </a:rPr>
              <a:t>)</a:t>
            </a:r>
            <a:endParaRPr lang="ko-KR" altLang="en-US" sz="1200" dirty="0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맑은 고딕"/>
              </a:rPr>
              <a:t>요구사항 </a:t>
            </a:r>
            <a:r>
              <a:rPr lang="ko-KR" altLang="en-US" sz="1200" dirty="0" err="1">
                <a:ea typeface="맑은 고딕"/>
              </a:rPr>
              <a:t>점검표</a:t>
            </a:r>
            <a:endParaRPr lang="en-US" altLang="ko-KR" sz="1200" dirty="0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맑은 고딕"/>
              </a:rPr>
              <a:t>프로젝트 보고서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8F66CB-2AEF-4503-B529-20D364A784A1}"/>
              </a:ext>
            </a:extLst>
          </p:cNvPr>
          <p:cNvSpPr txBox="1"/>
          <p:nvPr/>
        </p:nvSpPr>
        <p:spPr>
          <a:xfrm>
            <a:off x="971302" y="1948334"/>
            <a:ext cx="4355345" cy="3803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ea typeface="맑은 고딕"/>
              </a:rPr>
              <a:t>배포 및 마무리 </a:t>
            </a:r>
            <a:r>
              <a:rPr lang="en-US" altLang="ko-KR" sz="1400" dirty="0">
                <a:solidFill>
                  <a:srgbClr val="000000"/>
                </a:solidFill>
                <a:ea typeface="맑은 고딕"/>
              </a:rPr>
              <a:t>: 2021.11.</a:t>
            </a:r>
          </a:p>
        </p:txBody>
      </p:sp>
      <p:pic>
        <p:nvPicPr>
          <p:cNvPr id="13" name="그림 14">
            <a:extLst>
              <a:ext uri="{FF2B5EF4-FFF2-40B4-BE49-F238E27FC236}">
                <a16:creationId xmlns:a16="http://schemas.microsoft.com/office/drawing/2014/main" id="{C54B2F8F-C840-4923-AE3C-75EE8E127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7" y="3433325"/>
            <a:ext cx="7375357" cy="763380"/>
          </a:xfrm>
          <a:prstGeom prst="rect">
            <a:avLst/>
          </a:prstGeom>
        </p:spPr>
      </p:pic>
      <p:pic>
        <p:nvPicPr>
          <p:cNvPr id="15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id="{96223970-0DFC-4B78-B8BE-58DDAEE1C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57" y="2836824"/>
            <a:ext cx="7375357" cy="66298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F3827C-444A-4845-9229-9FF149C2D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8905" y="3498575"/>
            <a:ext cx="326853" cy="417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E7920C-54B6-43F5-B1A1-ABE77576C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52331" y="3598685"/>
            <a:ext cx="326853" cy="4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20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724577" y="648900"/>
            <a:ext cx="1167307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3.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개발 계획</a:t>
            </a:r>
            <a:endParaRPr lang="en-US" altLang="ko-KR" sz="14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2" y="1528815"/>
            <a:ext cx="5124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개발 환경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(1)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하드웨어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37591C-7484-45E1-8143-70CB7C65E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7" r="7859" b="2814"/>
          <a:stretch/>
        </p:blipFill>
        <p:spPr>
          <a:xfrm>
            <a:off x="2175998" y="2862296"/>
            <a:ext cx="589506" cy="438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64DC55-E032-4E62-A041-2FE238C4D87A}"/>
              </a:ext>
            </a:extLst>
          </p:cNvPr>
          <p:cNvSpPr txBox="1"/>
          <p:nvPr/>
        </p:nvSpPr>
        <p:spPr>
          <a:xfrm>
            <a:off x="2623396" y="2934357"/>
            <a:ext cx="1329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기본 작업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397745E-B88D-4224-A19D-A1B40D689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68599"/>
              </p:ext>
            </p:extLst>
          </p:nvPr>
        </p:nvGraphicFramePr>
        <p:xfrm>
          <a:off x="793750" y="3989926"/>
          <a:ext cx="4183604" cy="1491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802">
                  <a:extLst>
                    <a:ext uri="{9D8B030D-6E8A-4147-A177-3AD203B41FA5}">
                      <a16:colId xmlns:a16="http://schemas.microsoft.com/office/drawing/2014/main" val="4098120787"/>
                    </a:ext>
                  </a:extLst>
                </a:gridCol>
                <a:gridCol w="2091802">
                  <a:extLst>
                    <a:ext uri="{9D8B030D-6E8A-4147-A177-3AD203B41FA5}">
                      <a16:colId xmlns:a16="http://schemas.microsoft.com/office/drawing/2014/main" val="3676798452"/>
                    </a:ext>
                  </a:extLst>
                </a:gridCol>
              </a:tblGrid>
              <a:tr h="321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CPU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i5 – 1035G1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42615"/>
                  </a:ext>
                </a:extLst>
              </a:tr>
              <a:tr h="321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RAM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8GB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8854301"/>
                  </a:ext>
                </a:extLst>
              </a:tr>
              <a:tr h="321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GPU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UHD Graphics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414050"/>
                  </a:ext>
                </a:extLst>
              </a:tr>
              <a:tr h="526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hynix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BC511 </a:t>
                      </a:r>
                    </a:p>
                    <a:p>
                      <a:pPr algn="ctr" fontAlgn="base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HFM256GDJTNI-82A0A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7883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DC13436-FFF2-4210-8155-D474FA76BC5A}"/>
              </a:ext>
            </a:extLst>
          </p:cNvPr>
          <p:cNvSpPr txBox="1"/>
          <p:nvPr/>
        </p:nvSpPr>
        <p:spPr>
          <a:xfrm>
            <a:off x="8037723" y="2962276"/>
            <a:ext cx="1978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실행 및 테스팅</a:t>
            </a:r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CFDE91E1-07F6-4CCE-823E-D055A404C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68791"/>
              </p:ext>
            </p:extLst>
          </p:nvPr>
        </p:nvGraphicFramePr>
        <p:xfrm>
          <a:off x="5845353" y="3655580"/>
          <a:ext cx="5124698" cy="1995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451">
                  <a:extLst>
                    <a:ext uri="{9D8B030D-6E8A-4147-A177-3AD203B41FA5}">
                      <a16:colId xmlns:a16="http://schemas.microsoft.com/office/drawing/2014/main" val="4098120787"/>
                    </a:ext>
                  </a:extLst>
                </a:gridCol>
                <a:gridCol w="1778451">
                  <a:extLst>
                    <a:ext uri="{9D8B030D-6E8A-4147-A177-3AD203B41FA5}">
                      <a16:colId xmlns:a16="http://schemas.microsoft.com/office/drawing/2014/main" val="3676798452"/>
                    </a:ext>
                  </a:extLst>
                </a:gridCol>
                <a:gridCol w="1567796">
                  <a:extLst>
                    <a:ext uri="{9D8B030D-6E8A-4147-A177-3AD203B41FA5}">
                      <a16:colId xmlns:a16="http://schemas.microsoft.com/office/drawing/2014/main" val="174236982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Android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iOS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36731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CPU(AP)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삼성 </a:t>
                      </a:r>
                      <a:r>
                        <a:rPr lang="ko-KR" altLang="en-US" sz="1400" dirty="0" err="1"/>
                        <a:t>엑시노스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 A13 Bionic APL1W85 Soc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42615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RAM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4GB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4G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8854301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Display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5.8" (14.73 cm)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75.7 x 150.9 x 8.3mm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414050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B9A15591-FF93-4A30-BC5B-037F8AE1FD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13" r="6840" b="-1348"/>
          <a:stretch/>
        </p:blipFill>
        <p:spPr>
          <a:xfrm rot="5400000">
            <a:off x="7711823" y="2762319"/>
            <a:ext cx="368995" cy="7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4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E3850-7322-469D-AEBE-7919EC899C14}"/>
              </a:ext>
            </a:extLst>
          </p:cNvPr>
          <p:cNvSpPr txBox="1"/>
          <p:nvPr/>
        </p:nvSpPr>
        <p:spPr>
          <a:xfrm>
            <a:off x="8895329" y="2848429"/>
            <a:ext cx="159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+mj-lt"/>
                <a:cs typeface="Aharoni" panose="02010803020104030203" pitchFamily="2" charset="-79"/>
              </a:rPr>
              <a:t>팀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+mj-lt"/>
                <a:cs typeface="Aharoni" panose="02010803020104030203" pitchFamily="2" charset="-79"/>
              </a:rPr>
              <a:t>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+mj-lt"/>
                <a:cs typeface="Aharoni" panose="02010803020104030203" pitchFamily="2" charset="-79"/>
              </a:rPr>
              <a:t>소개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F2682B-B4F3-4F4D-BCD9-F51A0B346191}"/>
              </a:ext>
            </a:extLst>
          </p:cNvPr>
          <p:cNvSpPr/>
          <p:nvPr/>
        </p:nvSpPr>
        <p:spPr>
          <a:xfrm>
            <a:off x="8895329" y="3570402"/>
            <a:ext cx="2799760" cy="675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팀 명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멤버 및 역할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4AA2BA5-B532-49F4-B0A5-2293053984C1}"/>
              </a:ext>
            </a:extLst>
          </p:cNvPr>
          <p:cNvSpPr/>
          <p:nvPr/>
        </p:nvSpPr>
        <p:spPr>
          <a:xfrm>
            <a:off x="7437169" y="2426423"/>
            <a:ext cx="1320333" cy="13056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1.</a:t>
            </a:r>
            <a:endParaRPr lang="ko-KR" altLang="en-US" sz="5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7766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2" y="1528815"/>
            <a:ext cx="5124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개발 환경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(2)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소프트웨어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397745E-B88D-4224-A19D-A1B40D689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83410"/>
              </p:ext>
            </p:extLst>
          </p:nvPr>
        </p:nvGraphicFramePr>
        <p:xfrm>
          <a:off x="793750" y="4028442"/>
          <a:ext cx="4183604" cy="211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802">
                  <a:extLst>
                    <a:ext uri="{9D8B030D-6E8A-4147-A177-3AD203B41FA5}">
                      <a16:colId xmlns:a16="http://schemas.microsoft.com/office/drawing/2014/main" val="4098120787"/>
                    </a:ext>
                  </a:extLst>
                </a:gridCol>
                <a:gridCol w="2091802">
                  <a:extLst>
                    <a:ext uri="{9D8B030D-6E8A-4147-A177-3AD203B41FA5}">
                      <a16:colId xmlns:a16="http://schemas.microsoft.com/office/drawing/2014/main" val="3676798452"/>
                    </a:ext>
                  </a:extLst>
                </a:gridCol>
              </a:tblGrid>
              <a:tr h="321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Window 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42615"/>
                  </a:ext>
                </a:extLst>
              </a:tr>
              <a:tr h="490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개발도구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Visual Studio Code 1.50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Anaconda 4.8.5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Flutter 1.22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etc.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8854301"/>
                  </a:ext>
                </a:extLst>
              </a:tr>
              <a:tr h="321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DBMS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DB 10.5.5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414050"/>
                  </a:ext>
                </a:extLst>
              </a:tr>
              <a:tr h="526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개발언어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Dart 2.10.2.</a:t>
                      </a:r>
                    </a:p>
                    <a:p>
                      <a:pPr algn="ctr" fontAlgn="base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3.7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7883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DC13436-FFF2-4210-8155-D474FA76BC5A}"/>
              </a:ext>
            </a:extLst>
          </p:cNvPr>
          <p:cNvSpPr txBox="1"/>
          <p:nvPr/>
        </p:nvSpPr>
        <p:spPr>
          <a:xfrm>
            <a:off x="8037723" y="2962276"/>
            <a:ext cx="1978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실행 및 테스팅</a:t>
            </a:r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CFDE91E1-07F6-4CCE-823E-D055A404C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23069"/>
              </p:ext>
            </p:extLst>
          </p:nvPr>
        </p:nvGraphicFramePr>
        <p:xfrm>
          <a:off x="5845353" y="3655580"/>
          <a:ext cx="5124698" cy="745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451">
                  <a:extLst>
                    <a:ext uri="{9D8B030D-6E8A-4147-A177-3AD203B41FA5}">
                      <a16:colId xmlns:a16="http://schemas.microsoft.com/office/drawing/2014/main" val="4098120787"/>
                    </a:ext>
                  </a:extLst>
                </a:gridCol>
                <a:gridCol w="1778451">
                  <a:extLst>
                    <a:ext uri="{9D8B030D-6E8A-4147-A177-3AD203B41FA5}">
                      <a16:colId xmlns:a16="http://schemas.microsoft.com/office/drawing/2014/main" val="3676798452"/>
                    </a:ext>
                  </a:extLst>
                </a:gridCol>
                <a:gridCol w="1567796">
                  <a:extLst>
                    <a:ext uri="{9D8B030D-6E8A-4147-A177-3AD203B41FA5}">
                      <a16:colId xmlns:a16="http://schemas.microsoft.com/office/drawing/2014/main" val="174236982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Android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iOS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36731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Android 9.0(Pie)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iOS 14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4261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B9A15591-FF93-4A30-BC5B-037F8AE1F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3" r="6840" b="-1348"/>
          <a:stretch/>
        </p:blipFill>
        <p:spPr>
          <a:xfrm rot="5400000">
            <a:off x="7711823" y="2762319"/>
            <a:ext cx="368995" cy="7076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3E3183-94AF-4360-B686-6B73DAEB9F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7" r="7859" b="2814"/>
          <a:stretch/>
        </p:blipFill>
        <p:spPr>
          <a:xfrm>
            <a:off x="2175998" y="2862296"/>
            <a:ext cx="589506" cy="438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F7E441-8806-4C79-961A-526CA6C91DD8}"/>
              </a:ext>
            </a:extLst>
          </p:cNvPr>
          <p:cNvSpPr txBox="1"/>
          <p:nvPr/>
        </p:nvSpPr>
        <p:spPr>
          <a:xfrm>
            <a:off x="2623396" y="2934357"/>
            <a:ext cx="1329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기본 작업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902E-B971-49C7-B842-FFE75B595E62}"/>
              </a:ext>
            </a:extLst>
          </p:cNvPr>
          <p:cNvSpPr/>
          <p:nvPr/>
        </p:nvSpPr>
        <p:spPr>
          <a:xfrm>
            <a:off x="1724577" y="648900"/>
            <a:ext cx="1167307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3.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개발 계획</a:t>
            </a:r>
            <a:endParaRPr lang="en-US" altLang="ko-KR" sz="1400" dirty="0">
              <a:solidFill>
                <a:srgbClr val="0070C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7838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2930839"/>
            <a:ext cx="423684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457EED-DE8F-4290-A1C1-F209E3AE250E}"/>
              </a:ext>
            </a:extLst>
          </p:cNvPr>
          <p:cNvSpPr/>
          <p:nvPr/>
        </p:nvSpPr>
        <p:spPr>
          <a:xfrm>
            <a:off x="1814344" y="648900"/>
            <a:ext cx="987771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+mj-lt"/>
                <a:ea typeface="맑은 고딕"/>
              </a:rPr>
              <a:t>1. </a:t>
            </a:r>
            <a:r>
              <a:rPr lang="ko-KR" altLang="en-US" sz="1400" dirty="0">
                <a:solidFill>
                  <a:srgbClr val="0070C0"/>
                </a:solidFill>
                <a:latin typeface="+mj-lt"/>
                <a:ea typeface="맑은 고딕"/>
              </a:rPr>
              <a:t>팀 소개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5C9B86-49A4-41C0-957D-C152FBB40233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latin typeface="+mj-lt"/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latin typeface="+mj-lt"/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latin typeface="+mj-lt"/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latin typeface="+mj-lt"/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51FCE-133B-4FB6-9AAD-7B0AC5C032F8}"/>
              </a:ext>
            </a:extLst>
          </p:cNvPr>
          <p:cNvSpPr txBox="1"/>
          <p:nvPr/>
        </p:nvSpPr>
        <p:spPr>
          <a:xfrm>
            <a:off x="5190102" y="3057142"/>
            <a:ext cx="1811796" cy="7358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+mj-lt"/>
                <a:ea typeface="맑은 고딕"/>
              </a:rPr>
              <a:t>“RELIFE”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5E258-3BD7-4552-B56A-EBA1A73A13FB}"/>
              </a:ext>
            </a:extLst>
          </p:cNvPr>
          <p:cNvSpPr txBox="1"/>
          <p:nvPr/>
        </p:nvSpPr>
        <p:spPr>
          <a:xfrm>
            <a:off x="1177771" y="4155280"/>
            <a:ext cx="9836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for your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REsilient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LIFE 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당신의 탄력적인 삶을 위하여</a:t>
            </a:r>
          </a:p>
        </p:txBody>
      </p:sp>
    </p:spTree>
    <p:extLst>
      <p:ext uri="{BB962C8B-B14F-4D97-AF65-F5344CB8AC3E}">
        <p14:creationId xmlns:p14="http://schemas.microsoft.com/office/powerpoint/2010/main" val="229103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CAA632-71F8-4977-A863-D34562139D51}"/>
              </a:ext>
            </a:extLst>
          </p:cNvPr>
          <p:cNvSpPr/>
          <p:nvPr/>
        </p:nvSpPr>
        <p:spPr>
          <a:xfrm>
            <a:off x="1814344" y="648900"/>
            <a:ext cx="987771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1.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팀 소개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D13975-305B-4237-8C17-B2CD4EA2BFD3}"/>
              </a:ext>
            </a:extLst>
          </p:cNvPr>
          <p:cNvSpPr txBox="1"/>
          <p:nvPr/>
        </p:nvSpPr>
        <p:spPr>
          <a:xfrm>
            <a:off x="1814344" y="4945325"/>
            <a:ext cx="1588732" cy="15961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팀장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맑은 고딕"/>
              </a:rPr>
              <a:t>변유진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프로젝트 진행 관리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문서 산출물 관리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데이터 수집 및 학습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AI 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추천 시스템 구현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C4DDC43-2E9A-4459-B7F1-2E6494146D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36128" y="1100220"/>
            <a:ext cx="976588" cy="3495674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2BFAE55-F177-4876-871B-CD29DE9946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75902" y="2839993"/>
            <a:ext cx="992717" cy="1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D135234A-7A50-4D74-8121-DF5AAEE609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74653" y="1157369"/>
            <a:ext cx="976588" cy="3381376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1121E11-667F-43FB-9B82-00D9F80359FF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pic>
        <p:nvPicPr>
          <p:cNvPr id="2" name="그림 1" descr="사람, 의류, 실내, 여자이(가) 표시된 사진&#10;&#10;자동 생성된 설명">
            <a:extLst>
              <a:ext uri="{FF2B5EF4-FFF2-40B4-BE49-F238E27FC236}">
                <a16:creationId xmlns:a16="http://schemas.microsoft.com/office/drawing/2014/main" id="{2D5B658C-7993-408E-82BF-22F97DA6F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04" y="3336351"/>
            <a:ext cx="1019753" cy="1361111"/>
          </a:xfrm>
          <a:prstGeom prst="rect">
            <a:avLst/>
          </a:prstGeom>
        </p:spPr>
      </p:pic>
      <p:pic>
        <p:nvPicPr>
          <p:cNvPr id="4" name="그림 3" descr="사람, 의류, 여자, 보는이(가) 표시된 사진&#10;&#10;자동 생성된 설명">
            <a:extLst>
              <a:ext uri="{FF2B5EF4-FFF2-40B4-BE49-F238E27FC236}">
                <a16:creationId xmlns:a16="http://schemas.microsoft.com/office/drawing/2014/main" id="{498DE1F6-1621-4AF9-87EC-FEDA96E3C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23" y="3332511"/>
            <a:ext cx="1022630" cy="1364951"/>
          </a:xfrm>
          <a:prstGeom prst="rect">
            <a:avLst/>
          </a:prstGeom>
        </p:spPr>
      </p:pic>
      <p:pic>
        <p:nvPicPr>
          <p:cNvPr id="5" name="그림 4" descr="사람, 실내, 남자, 쥐고있는이(가) 표시된 사진&#10;&#10;자동 생성된 설명">
            <a:extLst>
              <a:ext uri="{FF2B5EF4-FFF2-40B4-BE49-F238E27FC236}">
                <a16:creationId xmlns:a16="http://schemas.microsoft.com/office/drawing/2014/main" id="{A6F819AF-1B6D-45D9-8424-4865F1431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42" y="3352479"/>
            <a:ext cx="1022634" cy="136111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826506F-0BE7-4D49-969F-B2AEAC8C3717}"/>
              </a:ext>
            </a:extLst>
          </p:cNvPr>
          <p:cNvSpPr/>
          <p:nvPr/>
        </p:nvSpPr>
        <p:spPr>
          <a:xfrm>
            <a:off x="4760111" y="1473202"/>
            <a:ext cx="2394408" cy="8865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3C7E9-3C71-43B5-8DFB-2784C7E54A67}"/>
              </a:ext>
            </a:extLst>
          </p:cNvPr>
          <p:cNvSpPr txBox="1"/>
          <p:nvPr/>
        </p:nvSpPr>
        <p:spPr>
          <a:xfrm>
            <a:off x="5294940" y="1525796"/>
            <a:ext cx="1354637" cy="6553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70C0"/>
                </a:solidFill>
                <a:ea typeface="맑은 고딕"/>
              </a:rPr>
              <a:t>RELIFE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07AFD1-F072-4AC7-B6A4-CC6DC6513E63}"/>
              </a:ext>
            </a:extLst>
          </p:cNvPr>
          <p:cNvSpPr txBox="1"/>
          <p:nvPr/>
        </p:nvSpPr>
        <p:spPr>
          <a:xfrm>
            <a:off x="5385527" y="4945325"/>
            <a:ext cx="1768991" cy="15961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팀원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400" b="1" dirty="0" err="1">
                <a:solidFill>
                  <a:schemeClr val="tx2">
                    <a:lumMod val="75000"/>
                  </a:schemeClr>
                </a:solidFill>
                <a:ea typeface="맑은 고딕"/>
                <a:cs typeface="Aharoni" panose="02010803020104030203" pitchFamily="2" charset="-79"/>
              </a:rPr>
              <a:t>전찬우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요구사항 점검 관리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학습용 데이터 가공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데이터베이스 구축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API 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서버 연동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205F5-46D2-414C-81DA-3397E138A76C}"/>
              </a:ext>
            </a:extLst>
          </p:cNvPr>
          <p:cNvSpPr txBox="1"/>
          <p:nvPr/>
        </p:nvSpPr>
        <p:spPr>
          <a:xfrm>
            <a:off x="8744035" y="4945325"/>
            <a:ext cx="1588732" cy="15961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팀원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ea typeface="맑은 고딕"/>
                <a:cs typeface="Aharoni" panose="02010803020104030203" pitchFamily="2" charset="-79"/>
              </a:rPr>
              <a:t>정민지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코드 산출물 관리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데이터 수집 및 학습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UI/UX 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프론트엔드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cs typeface="Aharoni" panose="02010803020104030203" pitchFamily="2" charset="-79"/>
              </a:rPr>
              <a:t> 개발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987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E3850-7322-469D-AEBE-7919EC899C14}"/>
              </a:ext>
            </a:extLst>
          </p:cNvPr>
          <p:cNvSpPr txBox="1"/>
          <p:nvPr/>
        </p:nvSpPr>
        <p:spPr>
          <a:xfrm>
            <a:off x="8895328" y="2848429"/>
            <a:ext cx="2407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프로젝트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소개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F2682B-B4F3-4F4D-BCD9-F51A0B346191}"/>
              </a:ext>
            </a:extLst>
          </p:cNvPr>
          <p:cNvSpPr/>
          <p:nvPr/>
        </p:nvSpPr>
        <p:spPr>
          <a:xfrm>
            <a:off x="8895329" y="3570402"/>
            <a:ext cx="2799760" cy="190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선정 이유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앱 주요 기능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핵심 키워드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오픈소스 활용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4AA2BA5-B532-49F4-B0A5-2293053984C1}"/>
              </a:ext>
            </a:extLst>
          </p:cNvPr>
          <p:cNvSpPr/>
          <p:nvPr/>
        </p:nvSpPr>
        <p:spPr>
          <a:xfrm>
            <a:off x="7437169" y="2426423"/>
            <a:ext cx="1320333" cy="13056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bg2">
                    <a:lumMod val="50000"/>
                  </a:schemeClr>
                </a:solidFill>
              </a:rPr>
              <a:t>2.</a:t>
            </a:r>
            <a:endParaRPr lang="ko-KR" altLang="en-US" sz="5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F4058C6-92F6-4A73-BE4B-32E31ABD0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08" y="2860798"/>
            <a:ext cx="3291481" cy="3205053"/>
          </a:xfrm>
          <a:prstGeom prst="rect">
            <a:avLst/>
          </a:prstGeom>
        </p:spPr>
      </p:pic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545041" y="648900"/>
            <a:ext cx="1526380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2.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프로젝트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4" y="1528815"/>
            <a:ext cx="171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프로젝트 주제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B3493-4A40-43F4-AF0C-5E4A38ED1AC8}"/>
              </a:ext>
            </a:extLst>
          </p:cNvPr>
          <p:cNvSpPr txBox="1"/>
          <p:nvPr/>
        </p:nvSpPr>
        <p:spPr>
          <a:xfrm>
            <a:off x="4694293" y="2164993"/>
            <a:ext cx="2153105" cy="4944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2000" b="1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2000" b="1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en-US" altLang="ko-KR" sz="2000" b="1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AE86110-956C-4D7E-8036-D8C675AD9C60}"/>
              </a:ext>
            </a:extLst>
          </p:cNvPr>
          <p:cNvSpPr/>
          <p:nvPr/>
        </p:nvSpPr>
        <p:spPr>
          <a:xfrm>
            <a:off x="6053662" y="5137535"/>
            <a:ext cx="1234093" cy="1278554"/>
          </a:xfrm>
          <a:prstGeom prst="ellipse">
            <a:avLst/>
          </a:prstGeom>
          <a:solidFill>
            <a:srgbClr val="E8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BD18013-2452-4825-A33D-F6795839E2D0}"/>
              </a:ext>
            </a:extLst>
          </p:cNvPr>
          <p:cNvSpPr/>
          <p:nvPr/>
        </p:nvSpPr>
        <p:spPr>
          <a:xfrm>
            <a:off x="3146283" y="3858579"/>
            <a:ext cx="1234093" cy="1234093"/>
          </a:xfrm>
          <a:prstGeom prst="ellipse">
            <a:avLst/>
          </a:prstGeom>
          <a:solidFill>
            <a:srgbClr val="E8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4A85556-EA5E-4395-B673-80503B0C4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57" y="5470444"/>
            <a:ext cx="831930" cy="709827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09BD0122-F51F-4E85-AD27-5C1D11A78F4F}"/>
              </a:ext>
            </a:extLst>
          </p:cNvPr>
          <p:cNvSpPr/>
          <p:nvPr/>
        </p:nvSpPr>
        <p:spPr>
          <a:xfrm>
            <a:off x="6807974" y="3034775"/>
            <a:ext cx="1498489" cy="1498489"/>
          </a:xfrm>
          <a:prstGeom prst="ellipse">
            <a:avLst/>
          </a:prstGeom>
          <a:solidFill>
            <a:srgbClr val="E8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3216DCC-701F-45E1-BB4C-7629B3C12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973" y="3116880"/>
            <a:ext cx="1498489" cy="12785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44B887-4CC2-475A-A7C1-7BBDF8ED2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01" y="4001425"/>
            <a:ext cx="870502" cy="87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4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545041" y="648900"/>
            <a:ext cx="1526380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2.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프로젝트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4" y="1528815"/>
            <a:ext cx="171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주제 선정 이유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28EBD9-7C4C-4211-A6CF-70F99B25E231}"/>
              </a:ext>
            </a:extLst>
          </p:cNvPr>
          <p:cNvSpPr/>
          <p:nvPr/>
        </p:nvSpPr>
        <p:spPr>
          <a:xfrm>
            <a:off x="10068419" y="6367599"/>
            <a:ext cx="1250663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chemeClr val="bg2">
                    <a:lumMod val="25000"/>
                  </a:schemeClr>
                </a:solidFill>
                <a:ea typeface="맑은 고딕"/>
              </a:rPr>
              <a:t>출처 </a:t>
            </a:r>
            <a:r>
              <a:rPr lang="en-US" altLang="ko-KR" sz="1200" kern="0" dirty="0">
                <a:solidFill>
                  <a:schemeClr val="bg2">
                    <a:lumMod val="25000"/>
                  </a:schemeClr>
                </a:solidFill>
                <a:ea typeface="맑은 고딕"/>
              </a:rPr>
              <a:t>: </a:t>
            </a:r>
            <a:r>
              <a:rPr lang="ko-KR" altLang="en-US" sz="1200" kern="0" dirty="0">
                <a:solidFill>
                  <a:schemeClr val="bg2">
                    <a:lumMod val="25000"/>
                  </a:schemeClr>
                </a:solidFill>
                <a:ea typeface="맑은 고딕"/>
              </a:rPr>
              <a:t>알바천국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510E0-4405-4CAA-8E82-F0E18D91D7B3}"/>
              </a:ext>
            </a:extLst>
          </p:cNvPr>
          <p:cNvSpPr txBox="1"/>
          <p:nvPr/>
        </p:nvSpPr>
        <p:spPr>
          <a:xfrm>
            <a:off x="971304" y="5720423"/>
            <a:ext cx="9836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응답자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절반 이상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 올해 초보다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체중 평균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4.9 kg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증가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코로나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19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이후 늘어난 체중의 관리 방법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위는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셀프 </a:t>
            </a:r>
            <a:r>
              <a:rPr lang="ko-KR" altLang="en-US" sz="1400" b="1" dirty="0" err="1">
                <a:solidFill>
                  <a:schemeClr val="accent1">
                    <a:lumMod val="75000"/>
                  </a:schemeClr>
                </a:solidFill>
              </a:rPr>
              <a:t>홈트레이닝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＇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EC1047-CE3A-46DE-BAB6-F0DBA7C62A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17037" y="2193083"/>
            <a:ext cx="3562130" cy="32324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DF59F0-07F7-4444-9FEC-F19610E88A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3268" y="2193083"/>
            <a:ext cx="3794259" cy="32324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AA97E1-FC8E-4D61-8C6C-A1B3EBBE7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12" y="2193083"/>
            <a:ext cx="1019050" cy="10126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E0AE8A-4E56-4E41-BC2B-AE0350D71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50" b="52973"/>
          <a:stretch/>
        </p:blipFill>
        <p:spPr>
          <a:xfrm rot="513095">
            <a:off x="9364807" y="4759814"/>
            <a:ext cx="524800" cy="61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1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4F57B-AC0B-4AB6-9276-E3D14206FB7F}"/>
              </a:ext>
            </a:extLst>
          </p:cNvPr>
          <p:cNvSpPr/>
          <p:nvPr/>
        </p:nvSpPr>
        <p:spPr>
          <a:xfrm>
            <a:off x="1545041" y="648900"/>
            <a:ext cx="1526380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ea typeface="맑은 고딕"/>
              </a:rPr>
              <a:t>2. </a:t>
            </a:r>
            <a:r>
              <a:rPr lang="ko-KR" altLang="en-US" sz="1400" dirty="0">
                <a:solidFill>
                  <a:srgbClr val="0070C0"/>
                </a:solidFill>
                <a:ea typeface="맑은 고딕"/>
              </a:rPr>
              <a:t>프로젝트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3ACE5-7E04-4242-AB37-3DB4310C3640}"/>
              </a:ext>
            </a:extLst>
          </p:cNvPr>
          <p:cNvSpPr/>
          <p:nvPr/>
        </p:nvSpPr>
        <p:spPr>
          <a:xfrm>
            <a:off x="9695490" y="648900"/>
            <a:ext cx="142539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확 </a:t>
            </a:r>
            <a:r>
              <a:rPr lang="ko-KR" altLang="en-US" sz="1200" kern="0" dirty="0" err="1">
                <a:solidFill>
                  <a:srgbClr val="0070C0"/>
                </a:solidFill>
                <a:ea typeface="맑은 고딕"/>
              </a:rPr>
              <a:t>찐자</a:t>
            </a:r>
            <a:r>
              <a:rPr lang="ko-KR" altLang="en-US" sz="1200" kern="0" dirty="0">
                <a:solidFill>
                  <a:srgbClr val="0070C0"/>
                </a:solidFill>
                <a:ea typeface="맑은 고딕"/>
              </a:rPr>
              <a:t> 운동관리</a:t>
            </a:r>
            <a:endParaRPr lang="ko-KR" altLang="en-US" sz="1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EBDE-C781-49F8-AF62-6BB2F313CB8C}"/>
              </a:ext>
            </a:extLst>
          </p:cNvPr>
          <p:cNvSpPr txBox="1"/>
          <p:nvPr/>
        </p:nvSpPr>
        <p:spPr>
          <a:xfrm>
            <a:off x="971304" y="1528815"/>
            <a:ext cx="171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주제 선정 이유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14E86D7-0863-41AA-BBBE-9506F0397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47" y="2764073"/>
            <a:ext cx="1821339" cy="176899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09A04D5-7293-4067-A1A7-C195474A7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2718" y="2764073"/>
            <a:ext cx="1821338" cy="17603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00BDC82-A561-4D4C-A568-B59741BE4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788" y="2824915"/>
            <a:ext cx="1821340" cy="16995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4D1040-B7C8-492D-90A2-717D3863BEE2}"/>
              </a:ext>
            </a:extLst>
          </p:cNvPr>
          <p:cNvSpPr txBox="1"/>
          <p:nvPr/>
        </p:nvSpPr>
        <p:spPr>
          <a:xfrm>
            <a:off x="2729127" y="2335417"/>
            <a:ext cx="1440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19971F-4364-4722-8959-E1F552A3EBAF}"/>
              </a:ext>
            </a:extLst>
          </p:cNvPr>
          <p:cNvSpPr txBox="1"/>
          <p:nvPr/>
        </p:nvSpPr>
        <p:spPr>
          <a:xfrm>
            <a:off x="5335756" y="2334716"/>
            <a:ext cx="1440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지속가능성</a:t>
            </a:r>
            <a:endParaRPr lang="en-US" altLang="ko-KR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54B873-49D2-4661-BEF4-7E29238EAD4A}"/>
              </a:ext>
            </a:extLst>
          </p:cNvPr>
          <p:cNvSpPr txBox="1"/>
          <p:nvPr/>
        </p:nvSpPr>
        <p:spPr>
          <a:xfrm>
            <a:off x="7525150" y="2334716"/>
            <a:ext cx="216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</a:rPr>
              <a:t>비즈니스모델 확장</a:t>
            </a:r>
            <a:endParaRPr lang="en-US" altLang="ko-KR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2134D1-F135-47E3-8E11-11337D808E95}"/>
              </a:ext>
            </a:extLst>
          </p:cNvPr>
          <p:cNvSpPr txBox="1"/>
          <p:nvPr/>
        </p:nvSpPr>
        <p:spPr>
          <a:xfrm>
            <a:off x="7633788" y="4688041"/>
            <a:ext cx="1973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보상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포인트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기능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1:1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PT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5589BB-7E3D-483C-920E-0F82F780C991}"/>
              </a:ext>
            </a:extLst>
          </p:cNvPr>
          <p:cNvSpPr txBox="1"/>
          <p:nvPr/>
        </p:nvSpPr>
        <p:spPr>
          <a:xfrm>
            <a:off x="2462717" y="4688041"/>
            <a:ext cx="21332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언택트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Untact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홈트레이닝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수요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8A8D89-40B2-4119-86CE-1CB3FD49BCA5}"/>
              </a:ext>
            </a:extLst>
          </p:cNvPr>
          <p:cNvSpPr txBox="1"/>
          <p:nvPr/>
        </p:nvSpPr>
        <p:spPr>
          <a:xfrm>
            <a:off x="5069347" y="4688041"/>
            <a:ext cx="1973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일상적 주제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지속적인 수요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459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1380</Words>
  <Application>Microsoft Office PowerPoint</Application>
  <PresentationFormat>와이드스크린</PresentationFormat>
  <Paragraphs>405</Paragraphs>
  <Slides>31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Wingdings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변유진;전찬우;정민지</dc:creator>
  <cp:lastModifiedBy>Byeon Yujin</cp:lastModifiedBy>
  <cp:revision>508</cp:revision>
  <dcterms:created xsi:type="dcterms:W3CDTF">2020-02-14T03:17:50Z</dcterms:created>
  <dcterms:modified xsi:type="dcterms:W3CDTF">2020-10-21T02:36:14Z</dcterms:modified>
</cp:coreProperties>
</file>