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4" r:id="rId7"/>
    <p:sldId id="269" r:id="rId8"/>
    <p:sldId id="258" r:id="rId9"/>
    <p:sldId id="268" r:id="rId10"/>
    <p:sldId id="266" r:id="rId11"/>
    <p:sldId id="262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4:5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24575,'870'0'0,"-822"3"-1365,-29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24.0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1,'877'0,"-834"0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48.1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1,'2918'0,"-2869"0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53.6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0,'2176'0,"-2137"0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30.3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1,'16'0,"4"0,8 0,14 0,8 0,4 0,7 0,-5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07.5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1,'0'3345,"0"-3357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12.9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1,'0'1395,"0"-1345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44.67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1,'0'3680,"0"-3699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46.8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0,'0'2818,"0"-2778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5:50.8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1,'0'3094,"0"-3053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6:10.7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1,'1689'0,"-1647"0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0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104 302 24575,'9'0'0,"0"1"0,0 1 0,-1-1 0,1 1 0,0 1 0,-1-1 0,1 2 0,-1-1 0,12 8 0,8 5 0,32 28 0,-22-16 0,-36-27 0,0 0 0,-1 0 0,1 0 0,-1 1 0,1-1 0,-1 1 0,0-1 0,0 1 0,1-1 0,-1 1 0,1 1 0,-6 1 0,-11-9 0,-48-26 0,-92-39 0,151 69 0,-59-28 0,60 27 0,0 1 0,0-1 0,0 0 0,0 0 0,1 0 0,-1 0 0,1-1 0,-1 1 0,1-1 0,0 1 0,0-1 0,0 0 0,0 0 0,0 0 0,1 0 0,0 0 0,-2-4 0,3 5 0,0 1 0,0-1 0,0 1 0,0-1 0,1 1 0,-1 0 0,0-1 0,1 1 0,-1-1 0,1 1 0,0-1 0,-1 1 0,1 0 0,0 0 0,0-1 0,0 1 0,0 0 0,0 0 0,0 0 0,0 0 0,0 0 0,0 0 0,0 0 0,1 0 0,1-1 0,40-17 0,-34 16 0,30-15 0,0-1 0,-2-2 0,46-34 0,14-8 0,-65 46-1365,-19 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9:00.7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1,'875'15,"-839"-14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9:19.1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1,'0'792,"0"-757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1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24575,'0'30'0,"-1"-1"0,-6 35 0,5-52 0,-1-1 0,0 0 0,0 0 0,-1-1 0,-1 1 0,0-1 0,0 0 0,-13 17 0,-59 85-1365,68-98-5461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2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24575,'1'2'0,"0"0"0,0 0 0,1 0 0,-1 0 0,1 0 0,-1 0 0,1-1 0,-1 1 0,1 0 0,0-1 0,0 1 0,0-1 0,0 0 0,0 1 0,0-1 0,0 0 0,4 1 0,0 1 0,20 11 0,2-2 0,39 13 0,-21-9 0,-32-10 0,0 1 0,-1 1 0,0 0 0,0 0 0,0 1 0,-1 1 0,-1 0 0,11 12 0,-12-8-1365,-3-1-5461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2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24575,'0'51'0,"-1"14"0,2 1 0,19 115 0,2-6 0,-17-115 0,2-10-1365,-1-30-5461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2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13 24575,'-14'9'0,"0"0"0,1 2 0,0-1 0,1 2 0,0-1 0,1 2 0,-11 15 0,-14 14 0,4-13 0,-10 13 0,39-39 0,1 0 0,-1 1 0,1-1 0,0 1 0,0 0 0,0 0 0,1 0 0,-1 0 0,1 0 0,0 0 0,-1 6 0,44-54 0,0 10 0,-33 28 0,0-1 0,0 0 0,0 0 0,-1-1 0,0 0 0,-1-1 0,0 0 0,0 0 0,9-16 0,-11 13 0,1 0 0,1 1 0,0 0 0,1 0 0,0 0 0,0 1 0,18-16 0,-25 25 0,1 1 0,-1 0 0,0-1 0,0 1 0,0 0 0,1 0 0,-1 0 0,0 0 0,0 0 0,0 0 0,1 0 0,-1 0 0,0 0 0,0 0 0,0 1 0,1-1 0,-1 0 0,0 1 0,0-1 0,0 1 0,0 0 0,0-1 0,0 1 0,0 0 0,0-1 0,0 1 0,0 0 0,0 0 0,1 2 0,24 30 0,64 140 0,-88-167 0,1-1-195,0-1 0,-1 0 0,1 1 0,1-1 0,-1 0 0,7 6 0,0-1-6631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2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12:05:3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9T11:44:20.1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1,'899'0,"-851"0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3D4-7828-40CA-A06C-BF2C376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FDB03-EF7C-470B-8A88-9C7D1024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F8A9-173B-40F2-9319-55BD5F0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DD5C-FA83-497D-BE89-54BAAEF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D08A-87CD-4F42-B724-191CA4A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22E-BC5A-49D8-92F1-A648D4A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F612-C37D-450A-8579-EDC9942F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5A00-3B77-48D5-8F6E-67C7A2A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3275-3422-4407-8638-A4C8671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217D-9B0C-45E0-9BEE-B93CF66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A875-9752-4ECF-B8FB-C9087803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DEAB-458B-4653-86DA-CC742969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AA4A-0C12-46A3-B4CD-27C3C47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9DCF-66A7-4785-B84A-8D76894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ACD2-248E-4E08-8BCC-6EA28DC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C7E-CC8E-44CA-802C-2789030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57DF-BA01-4E22-A0EF-C4C0A5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95A-8A9C-4E00-ABA7-4A0AC65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30A0-6C55-4517-8E8F-1142439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BCD-7430-4CAF-9B2E-87510CC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385-8A39-46C3-8D3E-E365841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B742-0DD5-489C-90FA-2DAC44BC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9395-3331-4253-A367-2A66565D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883B-680F-449C-9CEC-800D8B7A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E229-278B-483A-A448-955ADCD5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C53-88D1-4ED9-AC41-395879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ECB-40FD-4EBE-8EBF-26B768C2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2DFC-EC71-4C12-8356-F098E806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1C-6764-4B66-8C43-F8B33C5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EF23-26F1-4468-8544-1E22C77F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7C3B-8B82-4608-A812-7457AC68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1D2-A99F-41CE-B404-EF60BE9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9884-93B3-4AC9-9EEB-94B3CEF4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7F03-9839-4F51-8C53-297EB75F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628ED-C2B4-4073-A33E-C9F312FF5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80B6-AA3C-4254-9C94-86D80A642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25D35-5E93-4607-A347-003DE01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56F0-1A7C-4E25-A22B-01CBF31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F0F2C-9EBC-4C8E-91F7-C3456DA4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38-5911-4663-BFDB-E297BCCD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8FAC-5F1F-47C5-834F-6EFA4122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2E95-0537-430F-9B3E-42B50CB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7367-A274-4C64-922E-37FA60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33BA-1875-4288-8349-8BEF0DF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7A5F7-B812-482D-88F8-E554DD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EC9D-CD3B-420A-B677-0488AD3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299-AA5A-4AD3-8444-B2220120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B8A2-86EC-438B-8C8E-143883DB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148F-6AAA-4679-AF24-20B848A5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1A70-6466-4439-9769-8DB3C22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409D-E898-40E4-9EB0-0C252B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EDF8-E548-46F5-ACB3-00ECBDC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214-291C-4B81-8E65-A5C7E2A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EECAA-CDF3-434B-89C6-6788F18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7E786-D434-4B2B-9B26-FE06D442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3291-00D2-49FC-93F8-EF3C363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019D-CECF-416F-988A-FB234BC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307F-F41F-478A-B07A-22CE5586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1E728-CE0F-4138-AF73-13B517C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2C2DC-BEE3-43BE-9353-1496D9C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BB45-6DC1-4BEF-AAA3-36748056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D6A0-F1E4-4999-9ECE-1D1F2C4D4E42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7EDF-8285-4E6F-BB51-9515ABB0D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BCC9-025E-4082-A64C-4A6D2BBB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14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60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18.png"/><Relationship Id="rId16" Type="http://schemas.openxmlformats.org/officeDocument/2006/relationships/image" Target="../media/image18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customXml" Target="../ink/ink13.xml"/><Relationship Id="rId24" Type="http://schemas.openxmlformats.org/officeDocument/2006/relationships/image" Target="../media/image22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4.png"/><Relationship Id="rId10" Type="http://schemas.openxmlformats.org/officeDocument/2006/relationships/image" Target="../media/image150.png"/><Relationship Id="rId19" Type="http://schemas.openxmlformats.org/officeDocument/2006/relationships/customXml" Target="../ink/ink17.xml"/><Relationship Id="rId4" Type="http://schemas.openxmlformats.org/officeDocument/2006/relationships/image" Target="../media/image120.png"/><Relationship Id="rId9" Type="http://schemas.openxmlformats.org/officeDocument/2006/relationships/customXml" Target="../ink/ink12.xml"/><Relationship Id="rId14" Type="http://schemas.openxmlformats.org/officeDocument/2006/relationships/image" Target="../media/image170.png"/><Relationship Id="rId22" Type="http://schemas.openxmlformats.org/officeDocument/2006/relationships/image" Target="../media/image21.png"/><Relationship Id="rId27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c-robotics.com/shop/bridge-rectifier-50a-1000v" TargetMode="External"/><Relationship Id="rId3" Type="http://schemas.openxmlformats.org/officeDocument/2006/relationships/image" Target="../media/image20.jpg"/><Relationship Id="rId7" Type="http://schemas.openxmlformats.org/officeDocument/2006/relationships/hyperlink" Target="https://datasheetspdf.com/pdffile/994603/TaiwanSemiconductor/BZX79C15/1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semi.com/pdf/datasheet/2n3903-d.pdf" TargetMode="External"/><Relationship Id="rId5" Type="http://schemas.openxmlformats.org/officeDocument/2006/relationships/hyperlink" Target="https://www.onsemi.com/pdf/datasheet/tip140-d.pdf" TargetMode="Externa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1D61A-7EA3-490B-9BC4-F2A4D60B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Linear Power Supply</a:t>
            </a: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BF55-79FB-4602-88D1-2E08D819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783" y="1791133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Team </a:t>
            </a:r>
            <a:r>
              <a:rPr lang="en-US" i="1" dirty="0">
                <a:solidFill>
                  <a:schemeClr val="bg1"/>
                </a:solidFill>
              </a:rPr>
              <a:t>Sagittarius 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Progress Review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2021 DEC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3915DF-8BE3-47A4-BD98-0F6DA756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89494"/>
              </p:ext>
            </p:extLst>
          </p:nvPr>
        </p:nvGraphicFramePr>
        <p:xfrm>
          <a:off x="7155450" y="3753082"/>
          <a:ext cx="48339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4656">
                  <a:extLst>
                    <a:ext uri="{9D8B030D-6E8A-4147-A177-3AD203B41FA5}">
                      <a16:colId xmlns:a16="http://schemas.microsoft.com/office/drawing/2014/main" val="653378194"/>
                    </a:ext>
                  </a:extLst>
                </a:gridCol>
                <a:gridCol w="3209246">
                  <a:extLst>
                    <a:ext uri="{9D8B030D-6E8A-4147-A177-3AD203B41FA5}">
                      <a16:colId xmlns:a16="http://schemas.microsoft.com/office/drawing/2014/main" val="289301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4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190285J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Kahawalage A.P.P.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9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190280N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Jegakumaran</a:t>
                      </a:r>
                      <a:r>
                        <a:rPr lang="en-US" dirty="0"/>
                        <a:t> 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4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190286M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Kajhanan</a:t>
                      </a:r>
                      <a:r>
                        <a:rPr lang="en-US" dirty="0"/>
                        <a:t> 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190301H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Karunanayaka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Y.S.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0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25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4394F-9D7B-44C1-B5BB-321BD3DA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Power supply for the OP-AMP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A3CD-5BAD-4EED-94B8-DB4576D0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As we are using an op amp separate power should be given to it.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47D879-8B25-41D3-8F7A-939BEEF0001E}"/>
              </a:ext>
            </a:extLst>
          </p:cNvPr>
          <p:cNvGrpSpPr/>
          <p:nvPr/>
        </p:nvGrpSpPr>
        <p:grpSpPr>
          <a:xfrm>
            <a:off x="5681627" y="643469"/>
            <a:ext cx="5473037" cy="5571062"/>
            <a:chOff x="5681627" y="643469"/>
            <a:chExt cx="5473037" cy="5571062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5BD6CD60-1992-4EDC-8C6A-1E53A4F49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1627" y="643469"/>
              <a:ext cx="5473037" cy="557106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50CEB0-E1DB-411C-B3A7-079B82C410AE}"/>
                    </a:ext>
                  </a:extLst>
                </p14:cNvPr>
                <p14:cNvContentPartPr/>
                <p14:nvPr/>
              </p14:nvContentPartPr>
              <p14:xfrm>
                <a:off x="6696714" y="4708335"/>
                <a:ext cx="341127" cy="386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50CEB0-E1DB-411C-B3A7-079B82C410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60730" y="4669735"/>
                  <a:ext cx="412735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0A488E-C59C-457D-9E0B-9A3BE78C9CF1}"/>
                    </a:ext>
                  </a:extLst>
                </p14:cNvPr>
                <p14:cNvContentPartPr/>
                <p14:nvPr/>
              </p14:nvContentPartPr>
              <p14:xfrm>
                <a:off x="6713307" y="4143392"/>
                <a:ext cx="331480" cy="386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0A488E-C59C-457D-9E0B-9A3BE78C9C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77316" y="4104792"/>
                  <a:ext cx="403103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9BFF8B-032C-4222-A259-4C3CD008BE64}"/>
                    </a:ext>
                  </a:extLst>
                </p14:cNvPr>
                <p14:cNvContentPartPr/>
                <p14:nvPr/>
              </p14:nvContentPartPr>
              <p14:xfrm>
                <a:off x="8557475" y="2432355"/>
                <a:ext cx="1068529" cy="386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9BFF8B-032C-4222-A259-4C3CD008BE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21473" y="2393755"/>
                  <a:ext cx="1140172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D2963B-7B5B-436D-84A9-7AB08C199DA9}"/>
                    </a:ext>
                  </a:extLst>
                </p14:cNvPr>
                <p14:cNvContentPartPr/>
                <p14:nvPr/>
              </p14:nvContentPartPr>
              <p14:xfrm>
                <a:off x="9686975" y="3960866"/>
                <a:ext cx="797635" cy="386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D2963B-7B5B-436D-84A9-7AB08C199D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50981" y="3922266"/>
                  <a:ext cx="869264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9187D3-552F-4C3A-BA3C-4478773F9276}"/>
                    </a:ext>
                  </a:extLst>
                </p14:cNvPr>
                <p14:cNvContentPartPr/>
                <p14:nvPr/>
              </p14:nvContentPartPr>
              <p14:xfrm>
                <a:off x="6696714" y="2847573"/>
                <a:ext cx="117696" cy="386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9187D3-552F-4C3A-BA3C-4478773F92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0831" y="2808973"/>
                  <a:ext cx="189103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C67ABB-7407-4165-890E-B041EED64E8B}"/>
                    </a:ext>
                  </a:extLst>
                </p14:cNvPr>
                <p14:cNvContentPartPr/>
                <p14:nvPr/>
              </p14:nvContentPartPr>
              <p14:xfrm>
                <a:off x="6668544" y="2875357"/>
                <a:ext cx="386" cy="1204749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C67ABB-7407-4165-890E-B041EED64E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29944" y="2839351"/>
                  <a:ext cx="77200" cy="12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EBFE15-0310-48B0-A1E5-BF0D36B4ED50}"/>
                    </a:ext>
                  </a:extLst>
                </p14:cNvPr>
                <p14:cNvContentPartPr/>
                <p14:nvPr/>
              </p14:nvContentPartPr>
              <p14:xfrm>
                <a:off x="7033982" y="4171176"/>
                <a:ext cx="386" cy="520566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EBFE15-0310-48B0-A1E5-BF0D36B4ED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95382" y="4135176"/>
                  <a:ext cx="77200" cy="59220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98F784E-5E0A-448C-8B33-E0CB4916872D}"/>
                </a:ext>
              </a:extLst>
            </p:cNvPr>
            <p:cNvGrpSpPr/>
            <p:nvPr/>
          </p:nvGrpSpPr>
          <p:grpSpPr>
            <a:xfrm>
              <a:off x="9642212" y="2459368"/>
              <a:ext cx="386" cy="2524107"/>
              <a:chOff x="9256747" y="2339555"/>
              <a:chExt cx="360" cy="23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EAD846F-5FBB-434C-B13D-5CC532132A58}"/>
                      </a:ext>
                    </a:extLst>
                  </p14:cNvPr>
                  <p14:cNvContentPartPr/>
                  <p14:nvPr/>
                </p14:nvContentPartPr>
                <p14:xfrm>
                  <a:off x="9256747" y="2339555"/>
                  <a:ext cx="360" cy="12362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EAD846F-5FBB-434C-B13D-5CC532132A5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220747" y="2305971"/>
                    <a:ext cx="72000" cy="13030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FD303C6-E791-4AC0-BDD9-88D8B60326DC}"/>
                      </a:ext>
                    </a:extLst>
                  </p14:cNvPr>
                  <p14:cNvContentPartPr/>
                  <p14:nvPr/>
                </p14:nvContentPartPr>
                <p14:xfrm>
                  <a:off x="9256747" y="3734555"/>
                  <a:ext cx="360" cy="95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FD303C6-E791-4AC0-BDD9-88D8B60326D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9220747" y="3700985"/>
                    <a:ext cx="72000" cy="102656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B6AF07-61CF-4EC0-9E47-38CB5710C2BC}"/>
                    </a:ext>
                  </a:extLst>
                </p14:cNvPr>
                <p14:cNvContentPartPr/>
                <p14:nvPr/>
              </p14:nvContentPartPr>
              <p14:xfrm>
                <a:off x="10489241" y="3971671"/>
                <a:ext cx="386" cy="112911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B6AF07-61CF-4EC0-9E47-38CB5710C2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0641" y="3935666"/>
                  <a:ext cx="77200" cy="120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8C7155-B281-4A06-BFF6-ED3A1704B18B}"/>
                    </a:ext>
                  </a:extLst>
                </p14:cNvPr>
                <p14:cNvContentPartPr/>
                <p14:nvPr/>
              </p14:nvContentPartPr>
              <p14:xfrm>
                <a:off x="7427589" y="2443546"/>
                <a:ext cx="623598" cy="386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8C7155-B281-4A06-BFF6-ED3A1704B1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91584" y="2404946"/>
                  <a:ext cx="695247" cy="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38F7EE-0E51-4131-AE16-1C4FFC4AB833}"/>
                    </a:ext>
                  </a:extLst>
                </p14:cNvPr>
                <p14:cNvContentPartPr/>
                <p14:nvPr/>
              </p14:nvContentPartPr>
              <p14:xfrm>
                <a:off x="7007128" y="2826022"/>
                <a:ext cx="328320" cy="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38F7EE-0E51-4131-AE16-1C4FFC4AB8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71128" y="2790382"/>
                  <a:ext cx="399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77E57D-76E0-4047-BBF8-7938FA945C55}"/>
                    </a:ext>
                  </a:extLst>
                </p14:cNvPr>
                <p14:cNvContentPartPr/>
                <p14:nvPr/>
              </p14:nvContentPartPr>
              <p14:xfrm>
                <a:off x="7356328" y="2463142"/>
                <a:ext cx="360" cy="298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77E57D-76E0-4047-BBF8-7938FA945C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0688" y="2427502"/>
                  <a:ext cx="7200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68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6BA-A36C-450B-8996-3E87B15D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44" y="0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Selected Parts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AA28C7AD-5298-4B4D-8EF5-5131A3AA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Picture 8" descr="A close-up of a screwdriver&#10;&#10;Description automatically generated with medium confidence">
            <a:extLst>
              <a:ext uri="{FF2B5EF4-FFF2-40B4-BE49-F238E27FC236}">
                <a16:creationId xmlns:a16="http://schemas.microsoft.com/office/drawing/2014/main" id="{D34C4207-3C08-4B36-B467-18C4C51F8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9" r="15310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FFCACCA-A97E-4609-A323-48D08C836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0" b="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BA-3297-4266-B1F6-46CB3DF0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59" y="1337231"/>
            <a:ext cx="4691483" cy="5146552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Darlington pair : TIP141 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https://www.onsemi.com/pdf/datasheet/tip140-d.pdf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NPN BJT transistor : 2N3904 </a:t>
            </a:r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https://www.onsemi.com/pdf/datasheet/2n3903-d.pdf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Zener Diode : BZX79C15 </a:t>
            </a:r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https://datasheetspdf.com/pdffile/994603/TaiwanSemiconductor/BZX79C15/1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High power bridge rectifier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https://www.bc-robotics.com/shop/bridge-rectifier-50a-1000v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7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2AA1-79B2-4CDB-8AD9-1C79DC8B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Aspects to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7359-6722-4C41-8F81-8A46834D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7325"/>
            <a:ext cx="10515598" cy="52101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Overcurrent protection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Mechanism to limit the current at 10A, even when user short circuited.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Undervoltage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stop functioning and will indicate its low power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Overvoltage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switch off, in a case of high power as a protective measure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Inrush current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At the beginning, when capacitors are charging higher currents will be through diodes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Reverse voltage from user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Protect LPS from users accidentally, connecting power supplies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Automatic cooling fan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MOSFETS will be cooled down when needed, with temperature sensors</a:t>
            </a:r>
          </a:p>
        </p:txBody>
      </p:sp>
    </p:spTree>
    <p:extLst>
      <p:ext uri="{BB962C8B-B14F-4D97-AF65-F5344CB8AC3E}">
        <p14:creationId xmlns:p14="http://schemas.microsoft.com/office/powerpoint/2010/main" val="44419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9137-7365-45E8-B369-E64219A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24" y="3063406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93D42ED-833E-42CC-89A8-5BF922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9" y="181719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BB5A0-4494-4860-BFD0-14B8945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breakdown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03B4-A7BF-4D34-AAFB-2FEF0BCA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1026"/>
            <a:ext cx="10914060" cy="210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531E-40A9-49CD-9837-A3D39AA345A7}"/>
              </a:ext>
            </a:extLst>
          </p:cNvPr>
          <p:cNvSpPr txBox="1"/>
          <p:nvPr/>
        </p:nvSpPr>
        <p:spPr>
          <a:xfrm>
            <a:off x="4019550" y="4767660"/>
            <a:ext cx="8166626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 recognized 4 main requirements to complete the Linear Power Supply.  </a:t>
            </a:r>
          </a:p>
        </p:txBody>
      </p:sp>
    </p:spTree>
    <p:extLst>
      <p:ext uri="{BB962C8B-B14F-4D97-AF65-F5344CB8AC3E}">
        <p14:creationId xmlns:p14="http://schemas.microsoft.com/office/powerpoint/2010/main" val="350902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D0076-7C90-430D-87FB-47B5CB1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611" y="4741685"/>
            <a:ext cx="6083300" cy="177782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/>
              <a:t>Conversion stage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E583-4C8E-448E-BF54-D744EEE17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9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CDA76817-3A2D-4BC9-865C-6CEEE752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6" y="5255937"/>
            <a:ext cx="5173613" cy="1770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3200" i="1" dirty="0"/>
              <a:t>Our First solution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9326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78221-3CCA-444A-96F6-2E81057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2" y="128016"/>
            <a:ext cx="5445045" cy="1289304"/>
          </a:xfrm>
        </p:spPr>
        <p:txBody>
          <a:bodyPr anchor="b">
            <a:normAutofit/>
          </a:bodyPr>
          <a:lstStyle/>
          <a:p>
            <a:r>
              <a:rPr lang="en-US" sz="3200" dirty="0"/>
              <a:t>Calculation of required values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0D2F829-981D-4361-B4A5-BAFB6898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4" y="1782147"/>
            <a:ext cx="5455531" cy="47784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1. Reducing the AC 230 V to a suitable value</a:t>
            </a:r>
          </a:p>
          <a:p>
            <a:pPr marL="0" indent="0">
              <a:buNone/>
            </a:pPr>
            <a:r>
              <a:rPr lang="en-US" sz="1600" dirty="0"/>
              <a:t>2. Use a high-power full bridge rectifier to rectify</a:t>
            </a:r>
          </a:p>
          <a:p>
            <a:pPr marL="0" indent="0">
              <a:buNone/>
            </a:pPr>
            <a:r>
              <a:rPr lang="en-US" sz="1600" dirty="0"/>
              <a:t>3. Use LC low pass filter to filter out the AC component</a:t>
            </a:r>
          </a:p>
          <a:p>
            <a:pPr marL="0" indent="0">
              <a:buNone/>
            </a:pPr>
            <a:r>
              <a:rPr lang="en-US" sz="1600" dirty="0"/>
              <a:t>4. Filtered current is the base current for the 2N3904 transistor then it will provide a base current for the TIP141 Darlington transistor</a:t>
            </a:r>
          </a:p>
          <a:p>
            <a:pPr marL="0" indent="0">
              <a:buNone/>
            </a:pPr>
            <a:r>
              <a:rPr lang="en-US" sz="1600" dirty="0"/>
              <a:t>5. Datasheets of these transistors show 10A collector current is possible</a:t>
            </a:r>
          </a:p>
          <a:p>
            <a:pPr marL="0" indent="0">
              <a:buNone/>
            </a:pPr>
            <a:r>
              <a:rPr lang="en-US" sz="1600" dirty="0"/>
              <a:t>6. We have a very stable base current, a stable collector current also can be expected</a:t>
            </a:r>
          </a:p>
          <a:p>
            <a:pPr marL="0" indent="0">
              <a:buNone/>
            </a:pPr>
            <a:r>
              <a:rPr lang="en-US" sz="1600" dirty="0"/>
              <a:t>7. Zener diode used to regulate to 13.8V because there will be a 2V drop at the BE. </a:t>
            </a:r>
          </a:p>
          <a:p>
            <a:pPr marL="0" indent="0">
              <a:buNone/>
            </a:pPr>
            <a:r>
              <a:rPr lang="en-US" sz="1600" dirty="0"/>
              <a:t>8. Protection circuits  needs this 11.8 minimum voltage is required to supply 10V after protection circuits.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3A4AEB-6ACD-4451-BB61-37B67D51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>
          <a:xfrm rot="16200000">
            <a:off x="7153308" y="407627"/>
            <a:ext cx="3859218" cy="502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FA1041-E502-4E24-82C1-C3D58B5DAF19}"/>
              </a:ext>
            </a:extLst>
          </p:cNvPr>
          <p:cNvSpPr txBox="1"/>
          <p:nvPr/>
        </p:nvSpPr>
        <p:spPr>
          <a:xfrm>
            <a:off x="6570153" y="5072373"/>
            <a:ext cx="545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voltage we can have in the input is 19.2V </a:t>
            </a:r>
          </a:p>
          <a:p>
            <a:r>
              <a:rPr lang="en-US" dirty="0"/>
              <a:t>(after rectifying)</a:t>
            </a:r>
          </a:p>
        </p:txBody>
      </p:sp>
    </p:spTree>
    <p:extLst>
      <p:ext uri="{BB962C8B-B14F-4D97-AF65-F5344CB8AC3E}">
        <p14:creationId xmlns:p14="http://schemas.microsoft.com/office/powerpoint/2010/main" val="187674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162E-1C49-4383-8878-5441F6F0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BJT,  MOSFET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-up of a sword&#10;&#10;Description automatically generated with low confidence">
            <a:extLst>
              <a:ext uri="{FF2B5EF4-FFF2-40B4-BE49-F238E27FC236}">
                <a16:creationId xmlns:a16="http://schemas.microsoft.com/office/drawing/2014/main" id="{F1E6549B-9637-4F9A-86F7-504566C0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494193"/>
            <a:ext cx="3588640" cy="25359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19B8A29-3BE9-4455-AA31-EC84C5E5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924824"/>
            <a:ext cx="3588640" cy="2395417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7220D37-8B47-4F2A-B137-43ED2EB87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463605"/>
              </p:ext>
            </p:extLst>
          </p:nvPr>
        </p:nvGraphicFramePr>
        <p:xfrm>
          <a:off x="561745" y="3471081"/>
          <a:ext cx="6701580" cy="272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0790">
                  <a:extLst>
                    <a:ext uri="{9D8B030D-6E8A-4147-A177-3AD203B41FA5}">
                      <a16:colId xmlns:a16="http://schemas.microsoft.com/office/drawing/2014/main" val="4081732036"/>
                    </a:ext>
                  </a:extLst>
                </a:gridCol>
                <a:gridCol w="3350790">
                  <a:extLst>
                    <a:ext uri="{9D8B030D-6E8A-4147-A177-3AD203B41FA5}">
                      <a16:colId xmlns:a16="http://schemas.microsoft.com/office/drawing/2014/main" val="1204808727"/>
                    </a:ext>
                  </a:extLst>
                </a:gridCol>
              </a:tblGrid>
              <a:tr h="6805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BJTs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MOSFETs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76741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Made for low power / currents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Made for high power /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24649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Current 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 controlled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05228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Low input impedance (kilo ohm)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Nearly infinite input impedance  (mega ohm)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2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1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6A0C-3777-4717-B6D0-26476836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Using a MOSFET instead of Darlington Pairs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AFD9-DCB3-4D8C-BACE-CFF09487DC2F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Now the voltage drop around the MOSFET  is only 0.3V (At 5V V</a:t>
            </a:r>
            <a:r>
              <a:rPr lang="en-US" baseline="-25000" dirty="0"/>
              <a:t>GS</a:t>
            </a:r>
            <a:r>
              <a:rPr lang="en-US" dirty="0"/>
              <a:t>  )</a:t>
            </a:r>
            <a:endParaRPr lang="en-US" baseline="-25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23259F1-1E3F-48F2-9E55-FC438D06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BC1AFB2-F09D-4FB6-BCCD-B387F0D5FE23}"/>
              </a:ext>
            </a:extLst>
          </p:cNvPr>
          <p:cNvGrpSpPr/>
          <p:nvPr/>
        </p:nvGrpSpPr>
        <p:grpSpPr>
          <a:xfrm>
            <a:off x="10081880" y="3208480"/>
            <a:ext cx="360000" cy="158760"/>
            <a:chOff x="10081880" y="3208480"/>
            <a:chExt cx="36000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9B2BA9-4038-4F4B-8BC2-9217C607941F}"/>
                    </a:ext>
                  </a:extLst>
                </p14:cNvPr>
                <p14:cNvContentPartPr/>
                <p14:nvPr/>
              </p14:nvContentPartPr>
              <p14:xfrm>
                <a:off x="10103840" y="3316840"/>
                <a:ext cx="338040" cy="2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9B2BA9-4038-4F4B-8BC2-9217C60794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95200" y="3308200"/>
                  <a:ext cx="355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5BB9F9-3FF9-4843-9706-395783EDB7C6}"/>
                    </a:ext>
                  </a:extLst>
                </p14:cNvPr>
                <p14:cNvContentPartPr/>
                <p14:nvPr/>
              </p14:nvContentPartPr>
              <p14:xfrm>
                <a:off x="10081880" y="3208480"/>
                <a:ext cx="148680" cy="158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5BB9F9-3FF9-4843-9706-395783EDB7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72880" y="3199480"/>
                  <a:ext cx="1663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1F4D4-A644-4CFF-B8BB-EAB459E21CFD}"/>
              </a:ext>
            </a:extLst>
          </p:cNvPr>
          <p:cNvGrpSpPr/>
          <p:nvPr/>
        </p:nvGrpSpPr>
        <p:grpSpPr>
          <a:xfrm>
            <a:off x="6989840" y="3835000"/>
            <a:ext cx="126000" cy="130680"/>
            <a:chOff x="6989840" y="3835000"/>
            <a:chExt cx="12600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0086AD-D391-449C-A7D1-0C01E5FBF6D4}"/>
                    </a:ext>
                  </a:extLst>
                </p14:cNvPr>
                <p14:cNvContentPartPr/>
                <p14:nvPr/>
              </p14:nvContentPartPr>
              <p14:xfrm>
                <a:off x="7025120" y="3835000"/>
                <a:ext cx="51480" cy="13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0086AD-D391-449C-A7D1-0C01E5FBF6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16120" y="3826360"/>
                  <a:ext cx="69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D72772-28D3-4069-B957-F14C3E19F88E}"/>
                    </a:ext>
                  </a:extLst>
                </p14:cNvPr>
                <p14:cNvContentPartPr/>
                <p14:nvPr/>
              </p14:nvContentPartPr>
              <p14:xfrm>
                <a:off x="6989840" y="3840400"/>
                <a:ext cx="126000" cy="7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D72772-28D3-4069-B957-F14C3E19F8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0840" y="3831760"/>
                  <a:ext cx="1436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1583B9-E8E6-4F36-AC4B-981EE661C9D9}"/>
              </a:ext>
            </a:extLst>
          </p:cNvPr>
          <p:cNvGrpSpPr/>
          <p:nvPr/>
        </p:nvGrpSpPr>
        <p:grpSpPr>
          <a:xfrm>
            <a:off x="7008920" y="5451400"/>
            <a:ext cx="158400" cy="260280"/>
            <a:chOff x="7008920" y="5451400"/>
            <a:chExt cx="15840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B9BF3C-38D5-4F72-9F30-780EF8475135}"/>
                    </a:ext>
                  </a:extLst>
                </p14:cNvPr>
                <p14:cNvContentPartPr/>
                <p14:nvPr/>
              </p14:nvContentPartPr>
              <p14:xfrm>
                <a:off x="7080560" y="5470840"/>
                <a:ext cx="22320" cy="24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B9BF3C-38D5-4F72-9F30-780EF84751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71920" y="5462200"/>
                  <a:ext cx="39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E98F01-A776-44CA-97E4-9545B5654065}"/>
                    </a:ext>
                  </a:extLst>
                </p14:cNvPr>
                <p14:cNvContentPartPr/>
                <p14:nvPr/>
              </p14:nvContentPartPr>
              <p14:xfrm>
                <a:off x="7008920" y="5451400"/>
                <a:ext cx="158400" cy="10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E98F01-A776-44CA-97E4-9545B56540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99920" y="5442760"/>
                  <a:ext cx="17604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772819-F6BF-441A-B4CD-D75F401952AE}"/>
                  </a:ext>
                </a:extLst>
              </p14:cNvPr>
              <p14:cNvContentPartPr/>
              <p14:nvPr/>
            </p14:nvContentPartPr>
            <p14:xfrm>
              <a:off x="5237360" y="257536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772819-F6BF-441A-B4CD-D75F401952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8360" y="2566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8309B7-6A66-46ED-A572-E11241D7BABC}"/>
                  </a:ext>
                </a:extLst>
              </p14:cNvPr>
              <p14:cNvContentPartPr/>
              <p14:nvPr/>
            </p14:nvContentPartPr>
            <p14:xfrm>
              <a:off x="5323760" y="316468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8309B7-6A66-46ED-A572-E11241D7BA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4760" y="31556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0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EE78-1DBF-40B0-AE57-82BA6310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651532"/>
            <a:ext cx="10911840" cy="640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New Solution for basic functionality </a:t>
            </a:r>
            <a:br>
              <a:rPr lang="en-US" sz="3200" dirty="0"/>
            </a:br>
            <a:r>
              <a:rPr lang="en-US" sz="2700" dirty="0"/>
              <a:t>(No protection)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843F-2062-4E26-9A9F-E667F80A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12" r="1" b="879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0605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5A0D-EF1B-4378-8C30-849A141B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Simulation in Proteus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906705-E493-4229-9A9C-9A1F6D4F0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4" r="1" b="451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2788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33CC-BD7D-435F-A65C-D630E5FB9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11" r="9529"/>
          <a:stretch/>
        </p:blipFill>
        <p:spPr>
          <a:xfrm>
            <a:off x="4206875" y="644525"/>
            <a:ext cx="7346950" cy="40751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F25F8-6F7F-457A-8579-5A363825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5" y="4787900"/>
            <a:ext cx="7346950" cy="1423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9244D-7AF5-4ED2-B54A-A53EF70B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574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468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Linear Power Supply</vt:lpstr>
      <vt:lpstr>Problem breakdown</vt:lpstr>
      <vt:lpstr>Conversion stage  </vt:lpstr>
      <vt:lpstr>Calculation of required values</vt:lpstr>
      <vt:lpstr>BJT,  MOSFET comparison</vt:lpstr>
      <vt:lpstr>Using a MOSFET instead of Darlington Pairs</vt:lpstr>
      <vt:lpstr>New Solution for basic functionality  (No protection)</vt:lpstr>
      <vt:lpstr>Simulation in Proteus</vt:lpstr>
      <vt:lpstr>Results</vt:lpstr>
      <vt:lpstr>Power supply for the OP-AMP</vt:lpstr>
      <vt:lpstr>Selected Parts</vt:lpstr>
      <vt:lpstr>Other Aspects to Develop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Power Supply</dc:title>
  <dc:creator>Pasindu Prabhashwara</dc:creator>
  <cp:lastModifiedBy>Pasindu Prabhashwara</cp:lastModifiedBy>
  <cp:revision>11</cp:revision>
  <dcterms:created xsi:type="dcterms:W3CDTF">2021-12-24T14:15:16Z</dcterms:created>
  <dcterms:modified xsi:type="dcterms:W3CDTF">2021-12-29T12:27:03Z</dcterms:modified>
</cp:coreProperties>
</file>