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4" r:id="rId7"/>
    <p:sldId id="269" r:id="rId8"/>
    <p:sldId id="258" r:id="rId9"/>
    <p:sldId id="268" r:id="rId10"/>
    <p:sldId id="266" r:id="rId11"/>
    <p:sldId id="262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4:20.14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1,'899'0,"-851"0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5:50.85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1,'0'3094,"0"-3053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6:10.78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1,'1689'0,"-1647"0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9:00.7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1,'875'15,"-839"-14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9:19.10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1,'0'792,"0"-757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4:24.08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1,'877'0,"-834"0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4:48.13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1,'2918'0,"-2869"0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4:53.64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0,'2176'0,"-2137"0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4:30.38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1,'16'0,"4"0,8 0,14 0,8 0,4 0,7 0,-5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5:07.5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1,'0'3345,"0"-3357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5:12.90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1,'0'1395,"0"-1345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5:44.67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1,'0'3680,"0"-3699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5:46.84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0,'0'2818,"0"-2778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73D4-7828-40CA-A06C-BF2C3765D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FDB03-EF7C-470B-8A88-9C7D1024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6F8A9-173B-40F2-9319-55BD5F0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DD5C-FA83-497D-BE89-54BAAEFD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D08A-87CD-4F42-B724-191CA4AA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022E-BC5A-49D8-92F1-A648D4A2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6F612-C37D-450A-8579-EDC9942FB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75A00-3B77-48D5-8F6E-67C7A2A0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3275-3422-4407-8638-A4C86712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8217D-9B0C-45E0-9BEE-B93CF668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DA875-9752-4ECF-B8FB-C90878038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DEAB-458B-4653-86DA-CC742969B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AA4A-0C12-46A3-B4CD-27C3C471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69DCF-66A7-4785-B84A-8D768946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EACD2-248E-4E08-8BCC-6EA28DC5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6C7E-CC8E-44CA-802C-2789030F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57DF-BA01-4E22-A0EF-C4C0A59D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695A-8A9C-4E00-ABA7-4A0AC65F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30A0-6C55-4517-8E8F-11424390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4BCD-7430-4CAF-9B2E-87510CC3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385-8A39-46C3-8D3E-E365841E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B742-0DD5-489C-90FA-2DAC44BC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9395-3331-4253-A367-2A66565D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883B-680F-449C-9CEC-800D8B7A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7E229-278B-483A-A448-955ADCD5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7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C53-88D1-4ED9-AC41-39587937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EECB-40FD-4EBE-8EBF-26B768C2C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B2DFC-EC71-4C12-8356-F098E806A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F871C-6764-4B66-8C43-F8B33C55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CEF23-26F1-4468-8544-1E22C77F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57C3B-8B82-4608-A812-7457AC68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21D2-A99F-41CE-B404-EF60BE96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69884-93B3-4AC9-9EEB-94B3CEF41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E7F03-9839-4F51-8C53-297EB75F4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628ED-C2B4-4073-A33E-C9F312FF5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F80B6-AA3C-4254-9C94-86D80A642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25D35-5E93-4607-A347-003DE01F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D56F0-1A7C-4E25-A22B-01CBF316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F0F2C-9EBC-4C8E-91F7-C3456DA4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1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EC38-5911-4663-BFDB-E297BCCD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8FAC-5F1F-47C5-834F-6EFA4122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02E95-0537-430F-9B3E-42B50CBD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07367-A274-4C64-922E-37FA6075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733BA-1875-4288-8349-8BEF0DF8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7A5F7-B812-482D-88F8-E554DD49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2EC9D-CD3B-420A-B677-0488AD34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3299-AA5A-4AD3-8444-B2220120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B8A2-86EC-438B-8C8E-143883DB5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5148F-6AAA-4679-AF24-20B848A5E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D1A70-6466-4439-9769-8DB3C22D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F409D-E898-40E4-9EB0-0C252B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2EDF8-E548-46F5-ACB3-00ECBDCA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D214-291C-4B81-8E65-A5C7E2A6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EECAA-CDF3-434B-89C6-6788F18EE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7E786-D434-4B2B-9B26-FE06D442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33291-00D2-49FC-93F8-EF3C3638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2019D-CECF-416F-988A-FB234BC1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E307F-F41F-478A-B07A-22CE5586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1E728-CE0F-4138-AF73-13B517CD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2C2DC-BEE3-43BE-9353-1496D9CA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BB45-6DC1-4BEF-AAA3-36748056C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7EDF-8285-4E6F-BB51-9515ABB0D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2BCC9-025E-4082-A64C-4A6D2BBBF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5.xml"/><Relationship Id="rId24" Type="http://schemas.openxmlformats.org/officeDocument/2006/relationships/image" Target="../media/image2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4.png"/><Relationship Id="rId10" Type="http://schemas.openxmlformats.org/officeDocument/2006/relationships/image" Target="../media/image15.png"/><Relationship Id="rId19" Type="http://schemas.openxmlformats.org/officeDocument/2006/relationships/customXml" Target="../ink/ink9.xml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c-robotics.com/shop/bridge-rectifier-50a-1000v" TargetMode="External"/><Relationship Id="rId3" Type="http://schemas.openxmlformats.org/officeDocument/2006/relationships/image" Target="../media/image26.jpg"/><Relationship Id="rId7" Type="http://schemas.openxmlformats.org/officeDocument/2006/relationships/hyperlink" Target="https://datasheetspdf.com/pdffile/994603/TaiwanSemiconductor/BZX79C15/1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nsemi.com/pdf/datasheet/2n3903-d.pdf" TargetMode="External"/><Relationship Id="rId5" Type="http://schemas.openxmlformats.org/officeDocument/2006/relationships/hyperlink" Target="https://www.onsemi.com/pdf/datasheet/tip140-d.pdf" TargetMode="External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1D61A-7EA3-490B-9BC4-F2A4D60BF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Linear Power Supply</a:t>
            </a: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4BF55-79FB-4602-88D1-2E08D8197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Team </a:t>
            </a:r>
            <a:r>
              <a:rPr lang="en-US" sz="2000" i="1" dirty="0">
                <a:solidFill>
                  <a:schemeClr val="bg1"/>
                </a:solidFill>
              </a:rPr>
              <a:t>Sagittarius 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Progress Review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2021 DEC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725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4394F-9D7B-44C1-B5BB-321BD3DA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Power supply for the OP-AMP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A3CD-5BAD-4EED-94B8-DB4576D0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As we are using an op amp separate power should be given to it.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147D879-8B25-41D3-8F7A-939BEEF0001E}"/>
              </a:ext>
            </a:extLst>
          </p:cNvPr>
          <p:cNvGrpSpPr/>
          <p:nvPr/>
        </p:nvGrpSpPr>
        <p:grpSpPr>
          <a:xfrm>
            <a:off x="5681627" y="643469"/>
            <a:ext cx="5473037" cy="5571062"/>
            <a:chOff x="5681627" y="643469"/>
            <a:chExt cx="5473037" cy="5571062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5BD6CD60-1992-4EDC-8C6A-1E53A4F49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1627" y="643469"/>
              <a:ext cx="5473037" cy="557106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D50CEB0-E1DB-411C-B3A7-079B82C410AE}"/>
                    </a:ext>
                  </a:extLst>
                </p14:cNvPr>
                <p14:cNvContentPartPr/>
                <p14:nvPr/>
              </p14:nvContentPartPr>
              <p14:xfrm>
                <a:off x="6696714" y="4708335"/>
                <a:ext cx="341127" cy="386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D50CEB0-E1DB-411C-B3A7-079B82C410A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60730" y="4669735"/>
                  <a:ext cx="412735" cy="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10A488E-C59C-457D-9E0B-9A3BE78C9CF1}"/>
                    </a:ext>
                  </a:extLst>
                </p14:cNvPr>
                <p14:cNvContentPartPr/>
                <p14:nvPr/>
              </p14:nvContentPartPr>
              <p14:xfrm>
                <a:off x="6713307" y="4143392"/>
                <a:ext cx="331480" cy="386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10A488E-C59C-457D-9E0B-9A3BE78C9CF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77316" y="4104792"/>
                  <a:ext cx="403103" cy="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59BFF8B-032C-4222-A259-4C3CD008BE64}"/>
                    </a:ext>
                  </a:extLst>
                </p14:cNvPr>
                <p14:cNvContentPartPr/>
                <p14:nvPr/>
              </p14:nvContentPartPr>
              <p14:xfrm>
                <a:off x="8557475" y="2432355"/>
                <a:ext cx="1068529" cy="386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59BFF8B-032C-4222-A259-4C3CD008BE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21473" y="2393755"/>
                  <a:ext cx="1140172" cy="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D2963B-7B5B-436D-84A9-7AB08C199DA9}"/>
                    </a:ext>
                  </a:extLst>
                </p14:cNvPr>
                <p14:cNvContentPartPr/>
                <p14:nvPr/>
              </p14:nvContentPartPr>
              <p14:xfrm>
                <a:off x="9686975" y="3960866"/>
                <a:ext cx="797635" cy="386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D2963B-7B5B-436D-84A9-7AB08C199DA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50981" y="3922266"/>
                  <a:ext cx="869264" cy="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59187D3-552F-4C3A-BA3C-4478773F9276}"/>
                    </a:ext>
                  </a:extLst>
                </p14:cNvPr>
                <p14:cNvContentPartPr/>
                <p14:nvPr/>
              </p14:nvContentPartPr>
              <p14:xfrm>
                <a:off x="6696714" y="2847573"/>
                <a:ext cx="117696" cy="386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59187D3-552F-4C3A-BA3C-4478773F927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60831" y="2808973"/>
                  <a:ext cx="189103" cy="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C67ABB-7407-4165-890E-B041EED64E8B}"/>
                    </a:ext>
                  </a:extLst>
                </p14:cNvPr>
                <p14:cNvContentPartPr/>
                <p14:nvPr/>
              </p14:nvContentPartPr>
              <p14:xfrm>
                <a:off x="6668544" y="2875357"/>
                <a:ext cx="386" cy="1204749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C67ABB-7407-4165-890E-B041EED64E8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29944" y="2839351"/>
                  <a:ext cx="77200" cy="12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EBFE15-0310-48B0-A1E5-BF0D36B4ED50}"/>
                    </a:ext>
                  </a:extLst>
                </p14:cNvPr>
                <p14:cNvContentPartPr/>
                <p14:nvPr/>
              </p14:nvContentPartPr>
              <p14:xfrm>
                <a:off x="7033982" y="4171176"/>
                <a:ext cx="386" cy="520566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EBFE15-0310-48B0-A1E5-BF0D36B4ED5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95382" y="4135176"/>
                  <a:ext cx="77200" cy="59220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98F784E-5E0A-448C-8B33-E0CB4916872D}"/>
                </a:ext>
              </a:extLst>
            </p:cNvPr>
            <p:cNvGrpSpPr/>
            <p:nvPr/>
          </p:nvGrpSpPr>
          <p:grpSpPr>
            <a:xfrm>
              <a:off x="9642212" y="2459368"/>
              <a:ext cx="386" cy="2524107"/>
              <a:chOff x="9256747" y="2339555"/>
              <a:chExt cx="360" cy="2354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FEAD846F-5FBB-434C-B13D-5CC532132A58}"/>
                      </a:ext>
                    </a:extLst>
                  </p14:cNvPr>
                  <p14:cNvContentPartPr/>
                  <p14:nvPr/>
                </p14:nvContentPartPr>
                <p14:xfrm>
                  <a:off x="9256747" y="2339555"/>
                  <a:ext cx="360" cy="123624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FEAD846F-5FBB-434C-B13D-5CC532132A58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9220747" y="2305971"/>
                    <a:ext cx="72000" cy="13030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FD303C6-E791-4AC0-BDD9-88D8B60326DC}"/>
                      </a:ext>
                    </a:extLst>
                  </p14:cNvPr>
                  <p14:cNvContentPartPr/>
                  <p14:nvPr/>
                </p14:nvContentPartPr>
                <p14:xfrm>
                  <a:off x="9256747" y="3734555"/>
                  <a:ext cx="360" cy="95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FD303C6-E791-4AC0-BDD9-88D8B60326D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9220747" y="3700985"/>
                    <a:ext cx="72000" cy="1026564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FB6AF07-61CF-4EC0-9E47-38CB5710C2BC}"/>
                    </a:ext>
                  </a:extLst>
                </p14:cNvPr>
                <p14:cNvContentPartPr/>
                <p14:nvPr/>
              </p14:nvContentPartPr>
              <p14:xfrm>
                <a:off x="10489241" y="3971671"/>
                <a:ext cx="386" cy="1129114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FB6AF07-61CF-4EC0-9E47-38CB5710C2B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0641" y="3935666"/>
                  <a:ext cx="77200" cy="12007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18C7155-B281-4A06-BFF6-ED3A1704B18B}"/>
                    </a:ext>
                  </a:extLst>
                </p14:cNvPr>
                <p14:cNvContentPartPr/>
                <p14:nvPr/>
              </p14:nvContentPartPr>
              <p14:xfrm>
                <a:off x="7427589" y="2443546"/>
                <a:ext cx="623598" cy="386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18C7155-B281-4A06-BFF6-ED3A1704B18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91584" y="2404946"/>
                  <a:ext cx="695247" cy="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638F7EE-0E51-4131-AE16-1C4FFC4AB833}"/>
                    </a:ext>
                  </a:extLst>
                </p14:cNvPr>
                <p14:cNvContentPartPr/>
                <p14:nvPr/>
              </p14:nvContentPartPr>
              <p14:xfrm>
                <a:off x="7007128" y="2826022"/>
                <a:ext cx="328320" cy="6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638F7EE-0E51-4131-AE16-1C4FFC4AB8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71128" y="2790382"/>
                  <a:ext cx="399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E77E57D-76E0-4047-BBF8-7938FA945C55}"/>
                    </a:ext>
                  </a:extLst>
                </p14:cNvPr>
                <p14:cNvContentPartPr/>
                <p14:nvPr/>
              </p14:nvContentPartPr>
              <p14:xfrm>
                <a:off x="7356328" y="2463142"/>
                <a:ext cx="360" cy="298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E77E57D-76E0-4047-BBF8-7938FA945C5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20688" y="2427502"/>
                  <a:ext cx="72000" cy="37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068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86BA-A36C-450B-8996-3E87B15D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444" y="0"/>
            <a:ext cx="4668257" cy="1325563"/>
          </a:xfrm>
        </p:spPr>
        <p:txBody>
          <a:bodyPr>
            <a:normAutofit/>
          </a:bodyPr>
          <a:lstStyle/>
          <a:p>
            <a:r>
              <a:rPr lang="en-US" b="1" dirty="0"/>
              <a:t>Selected Parts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-up of a pen&#10;&#10;Description automatically generated with medium confidence">
            <a:extLst>
              <a:ext uri="{FF2B5EF4-FFF2-40B4-BE49-F238E27FC236}">
                <a16:creationId xmlns:a16="http://schemas.microsoft.com/office/drawing/2014/main" id="{AA28C7AD-5298-4B4D-8EF5-5131A3AA1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9" name="Picture 8" descr="A close-up of a screwdriver&#10;&#10;Description automatically generated with medium confidence">
            <a:extLst>
              <a:ext uri="{FF2B5EF4-FFF2-40B4-BE49-F238E27FC236}">
                <a16:creationId xmlns:a16="http://schemas.microsoft.com/office/drawing/2014/main" id="{D34C4207-3C08-4B36-B467-18C4C51F8D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9" r="15310" b="-3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FFCACCA-A97E-4609-A323-48D08C836B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30" b="2"/>
          <a:stretch/>
        </p:blipFill>
        <p:spPr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EDBA-3297-4266-B1F6-46CB3DF0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959" y="1337231"/>
            <a:ext cx="4691483" cy="5146552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Darlington pair : TIP141 </a:t>
            </a:r>
            <a:r>
              <a:rPr lang="en-US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https://www.onsemi.com/pdf/datasheet/tip140-d.pdf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NPN BJT transistor : 2N3904 </a:t>
            </a:r>
            <a:r>
              <a:rPr lang="en-US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https://www.onsemi.com/pdf/datasheet/2n3903-d.pdf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Zener Diode : BZX79C15 </a:t>
            </a:r>
            <a:r>
              <a:rPr lang="en-US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https://datasheetspdf.com/pdffile/994603/TaiwanSemiconductor/BZX79C15/1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High power bridge rectifier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https://www.bc-robotics.com/shop/bridge-rectifier-50a-1000v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887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2AA1-79B2-4CDB-8AD9-1C79DC8B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Other Aspects to Develop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7359-6722-4C41-8F81-8A46834D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7325"/>
            <a:ext cx="10515598" cy="521017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Overcurrent protection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Mechanism to limit the current at 10A, even when user short circuited.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Undervoltage management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LPS will stop functioning and will indicate its low power</a:t>
            </a:r>
          </a:p>
          <a:p>
            <a:r>
              <a:rPr lang="en-US" sz="2400" dirty="0">
                <a:solidFill>
                  <a:srgbClr val="FFFFFF"/>
                </a:solidFill>
              </a:rPr>
              <a:t>Overvoltage management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LPS will switch off, in a case of high power as a protective measure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Inrush current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At the beginning, when capacitors are charging higher currents will be through diodes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Reverse voltage from user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Protect LPS from users accidentally, connecting power supplies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Automatic cooling fan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MOSFETS will be cooled down when needed, with temperature sensors</a:t>
            </a:r>
          </a:p>
        </p:txBody>
      </p:sp>
    </p:spTree>
    <p:extLst>
      <p:ext uri="{BB962C8B-B14F-4D97-AF65-F5344CB8AC3E}">
        <p14:creationId xmlns:p14="http://schemas.microsoft.com/office/powerpoint/2010/main" val="444195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E9137-7365-45E8-B369-E64219A2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724" y="3063406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93D42ED-833E-42CC-89A8-5BF9227A6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8999" y="1817195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3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DBB5A0-4494-4860-BFD0-14B8945D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breakdown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C03B4-A7BF-4D34-AAFB-2FEF0BCA8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01026"/>
            <a:ext cx="10914060" cy="210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F531E-40A9-49CD-9837-A3D39AA345A7}"/>
              </a:ext>
            </a:extLst>
          </p:cNvPr>
          <p:cNvSpPr txBox="1"/>
          <p:nvPr/>
        </p:nvSpPr>
        <p:spPr>
          <a:xfrm>
            <a:off x="4019550" y="4767660"/>
            <a:ext cx="8166626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We recognized 4 main requirements to complete the Linear Power Supply.  </a:t>
            </a:r>
          </a:p>
        </p:txBody>
      </p:sp>
    </p:spTree>
    <p:extLst>
      <p:ext uri="{BB962C8B-B14F-4D97-AF65-F5344CB8AC3E}">
        <p14:creationId xmlns:p14="http://schemas.microsoft.com/office/powerpoint/2010/main" val="3509028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5D0076-7C90-430D-87FB-47B5CB1F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0611" y="4741685"/>
            <a:ext cx="6083300" cy="177782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/>
              <a:t>Conversion stage 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8E583-4C8E-448E-BF54-D744EEE17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9"/>
          <a:stretch/>
        </p:blipFill>
        <p:spPr>
          <a:xfrm>
            <a:off x="20" y="2872"/>
            <a:ext cx="12191980" cy="4595954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7" name="Content Placeholder 8">
            <a:extLst>
              <a:ext uri="{FF2B5EF4-FFF2-40B4-BE49-F238E27FC236}">
                <a16:creationId xmlns:a16="http://schemas.microsoft.com/office/drawing/2014/main" id="{CDA76817-3A2D-4BC9-865C-6CEEE752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86" y="5255937"/>
            <a:ext cx="5173613" cy="17703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 </a:t>
            </a:r>
            <a:r>
              <a:rPr lang="en-US" sz="3200" i="1" dirty="0"/>
              <a:t>Our First solution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593269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78221-3CCA-444A-96F6-2E810570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02" y="128016"/>
            <a:ext cx="5445045" cy="1289304"/>
          </a:xfrm>
        </p:spPr>
        <p:txBody>
          <a:bodyPr anchor="b">
            <a:normAutofit/>
          </a:bodyPr>
          <a:lstStyle/>
          <a:p>
            <a:r>
              <a:rPr lang="en-US" sz="3200" dirty="0"/>
              <a:t>Calculation of required values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E0D2F829-981D-4361-B4A5-BAFB6898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4" y="1782147"/>
            <a:ext cx="5455531" cy="47784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1. Reducing the AC 230 V to a suitable value</a:t>
            </a:r>
          </a:p>
          <a:p>
            <a:pPr marL="0" indent="0">
              <a:buNone/>
            </a:pPr>
            <a:r>
              <a:rPr lang="en-US" sz="1600" dirty="0"/>
              <a:t>2. Use a high-power full bridge rectifier to rectify</a:t>
            </a:r>
          </a:p>
          <a:p>
            <a:pPr marL="0" indent="0">
              <a:buNone/>
            </a:pPr>
            <a:r>
              <a:rPr lang="en-US" sz="1600" dirty="0"/>
              <a:t>3. Use LC low pass filter to filter out the AC component</a:t>
            </a:r>
          </a:p>
          <a:p>
            <a:pPr marL="0" indent="0">
              <a:buNone/>
            </a:pPr>
            <a:r>
              <a:rPr lang="en-US" sz="1600" dirty="0"/>
              <a:t>4. Filtered current is the base current for the 2N3904 transistor then it will provide a base current for the TIP141 Darlington transistor</a:t>
            </a:r>
          </a:p>
          <a:p>
            <a:pPr marL="0" indent="0">
              <a:buNone/>
            </a:pPr>
            <a:r>
              <a:rPr lang="en-US" sz="1600" dirty="0"/>
              <a:t>5. Datasheets of these transistors show 10A collector current is possible</a:t>
            </a:r>
          </a:p>
          <a:p>
            <a:pPr marL="0" indent="0">
              <a:buNone/>
            </a:pPr>
            <a:r>
              <a:rPr lang="en-US" sz="1600" dirty="0"/>
              <a:t>6. We have a very stable base current, a stable collector current also can be expected</a:t>
            </a:r>
          </a:p>
          <a:p>
            <a:pPr marL="0" indent="0">
              <a:buNone/>
            </a:pPr>
            <a:r>
              <a:rPr lang="en-US" sz="1600" dirty="0"/>
              <a:t>7. Zener diode used to regulate to 13.8V because there will be a 2V drop at the BE. </a:t>
            </a:r>
          </a:p>
          <a:p>
            <a:pPr marL="0" indent="0">
              <a:buNone/>
            </a:pPr>
            <a:r>
              <a:rPr lang="en-US" sz="1600" dirty="0"/>
              <a:t>8. Protection circuits  needs this 11.8 minimum voltage is required to supply 10V after protection circuits.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003A4AEB-6ACD-4451-BB61-37B67D51D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34"/>
          <a:stretch/>
        </p:blipFill>
        <p:spPr>
          <a:xfrm rot="16200000">
            <a:off x="7153308" y="407627"/>
            <a:ext cx="3859218" cy="502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FA1041-E502-4E24-82C1-C3D58B5DAF19}"/>
              </a:ext>
            </a:extLst>
          </p:cNvPr>
          <p:cNvSpPr txBox="1"/>
          <p:nvPr/>
        </p:nvSpPr>
        <p:spPr>
          <a:xfrm>
            <a:off x="6570153" y="5072373"/>
            <a:ext cx="545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maximum voltage we can have in the input is 19.2V </a:t>
            </a:r>
          </a:p>
          <a:p>
            <a:r>
              <a:rPr lang="en-US" dirty="0"/>
              <a:t>(after rectifying).Thus the circuit is not practical.</a:t>
            </a:r>
          </a:p>
        </p:txBody>
      </p:sp>
    </p:spTree>
    <p:extLst>
      <p:ext uri="{BB962C8B-B14F-4D97-AF65-F5344CB8AC3E}">
        <p14:creationId xmlns:p14="http://schemas.microsoft.com/office/powerpoint/2010/main" val="1876748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0162E-1C49-4383-8878-5441F6F0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BJT,  MOSFET comparison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-up of a sword&#10;&#10;Description automatically generated with low confidence">
            <a:extLst>
              <a:ext uri="{FF2B5EF4-FFF2-40B4-BE49-F238E27FC236}">
                <a16:creationId xmlns:a16="http://schemas.microsoft.com/office/drawing/2014/main" id="{F1E6549B-9637-4F9A-86F7-504566C05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93" y="494193"/>
            <a:ext cx="3588640" cy="25359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819B8A29-3BE9-4455-AA31-EC84C5E54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61" y="3924824"/>
            <a:ext cx="3588640" cy="2395417"/>
          </a:xfrm>
          <a:prstGeom prst="rect">
            <a:avLst/>
          </a:prstGeom>
        </p:spPr>
      </p:pic>
      <p:sp>
        <p:nvSpPr>
          <p:cNvPr id="24" name="Rectangle 20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7220D37-8B47-4F2A-B137-43ED2EB87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419533"/>
              </p:ext>
            </p:extLst>
          </p:nvPr>
        </p:nvGraphicFramePr>
        <p:xfrm>
          <a:off x="561745" y="3471081"/>
          <a:ext cx="6701580" cy="27221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0790">
                  <a:extLst>
                    <a:ext uri="{9D8B030D-6E8A-4147-A177-3AD203B41FA5}">
                      <a16:colId xmlns:a16="http://schemas.microsoft.com/office/drawing/2014/main" val="4081732036"/>
                    </a:ext>
                  </a:extLst>
                </a:gridCol>
                <a:gridCol w="3350790">
                  <a:extLst>
                    <a:ext uri="{9D8B030D-6E8A-4147-A177-3AD203B41FA5}">
                      <a16:colId xmlns:a16="http://schemas.microsoft.com/office/drawing/2014/main" val="1204808727"/>
                    </a:ext>
                  </a:extLst>
                </a:gridCol>
              </a:tblGrid>
              <a:tr h="68052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BJTs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MOSFETs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176741"/>
                  </a:ext>
                </a:extLst>
              </a:tr>
              <a:tr h="680529">
                <a:tc>
                  <a:txBody>
                    <a:bodyPr/>
                    <a:lstStyle/>
                    <a:p>
                      <a:r>
                        <a:rPr lang="en-US" dirty="0"/>
                        <a:t>Made for low power / currents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Made for high power /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24649"/>
                  </a:ext>
                </a:extLst>
              </a:tr>
              <a:tr h="680529">
                <a:tc>
                  <a:txBody>
                    <a:bodyPr/>
                    <a:lstStyle/>
                    <a:p>
                      <a:r>
                        <a:rPr lang="en-US" dirty="0"/>
                        <a:t>Current controlled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Voltage controlled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05228"/>
                  </a:ext>
                </a:extLst>
              </a:tr>
              <a:tr h="680529">
                <a:tc>
                  <a:txBody>
                    <a:bodyPr/>
                    <a:lstStyle/>
                    <a:p>
                      <a:r>
                        <a:rPr lang="en-US" dirty="0"/>
                        <a:t>Low input impedance (kilo ohm)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Nearly infinite impedance  </a:t>
                      </a:r>
                      <a:r>
                        <a:rPr lang="en-US" dirty="0"/>
                        <a:t>(mega ohm)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21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71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6A0C-3777-4717-B6D0-26476836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Using a MOSFET instead of Darlington Pairs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EAFD9-DCB3-4D8C-BACE-CFF09487DC2F}"/>
              </a:ext>
            </a:extLst>
          </p:cNvPr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Now the voltage drop around the MOSFET  is only 0.3V (At 5V V</a:t>
            </a:r>
            <a:r>
              <a:rPr lang="en-US" baseline="-25000" dirty="0"/>
              <a:t>GS</a:t>
            </a:r>
            <a:r>
              <a:rPr lang="en-US" dirty="0"/>
              <a:t>  )</a:t>
            </a:r>
            <a:endParaRPr lang="en-US" baseline="-25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23259F1-1E3F-48F2-9E55-FC438D061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8006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EE78-1DBF-40B0-AE57-82BA6310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New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9843F-2062-4E26-9A9F-E667F80A6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12" r="1" b="879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106057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5A0D-EF1B-4378-8C30-849A141B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Simulation in Proteus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8BE5B-DC67-4571-A221-BA6E473CE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0" b="27048"/>
          <a:stretch/>
        </p:blipFill>
        <p:spPr>
          <a:xfrm>
            <a:off x="20" y="10"/>
            <a:ext cx="12191980" cy="4242125"/>
          </a:xfrm>
          <a:prstGeom prst="rect">
            <a:avLst/>
          </a:prstGeom>
        </p:spPr>
      </p:pic>
      <p:cxnSp>
        <p:nvCxnSpPr>
          <p:cNvPr id="49" name="Straight Connector 46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86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E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A33CC-BD7D-435F-A65C-D630E5FB9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11" r="9529"/>
          <a:stretch/>
        </p:blipFill>
        <p:spPr>
          <a:xfrm>
            <a:off x="4206875" y="644525"/>
            <a:ext cx="7346950" cy="40751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BF25F8-6F7F-457A-8579-5A363825E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75" y="4787900"/>
            <a:ext cx="7346950" cy="1423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69244D-7AF5-4ED2-B54A-A53EF70B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5745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440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Office Theme</vt:lpstr>
      <vt:lpstr>Linear Power Supply</vt:lpstr>
      <vt:lpstr>Problem breakdown</vt:lpstr>
      <vt:lpstr>Conversion stage  </vt:lpstr>
      <vt:lpstr>Calculation of required values</vt:lpstr>
      <vt:lpstr>BJT,  MOSFET comparison</vt:lpstr>
      <vt:lpstr>Using a MOSFET instead of Darlington Pairs</vt:lpstr>
      <vt:lpstr>New Solution</vt:lpstr>
      <vt:lpstr>Simulation in Proteus</vt:lpstr>
      <vt:lpstr>Results</vt:lpstr>
      <vt:lpstr>Power supply for the OP-AMP</vt:lpstr>
      <vt:lpstr>Selected Parts</vt:lpstr>
      <vt:lpstr>Other Aspects to Develop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Power Supply</dc:title>
  <dc:creator>Pasindu Prabhashwara</dc:creator>
  <cp:lastModifiedBy>Pasindu Prabhashwara</cp:lastModifiedBy>
  <cp:revision>10</cp:revision>
  <dcterms:created xsi:type="dcterms:W3CDTF">2021-12-24T14:15:16Z</dcterms:created>
  <dcterms:modified xsi:type="dcterms:W3CDTF">2021-12-29T11:49:49Z</dcterms:modified>
</cp:coreProperties>
</file>