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4" r:id="rId7"/>
    <p:sldId id="269" r:id="rId8"/>
    <p:sldId id="258" r:id="rId9"/>
    <p:sldId id="268" r:id="rId10"/>
    <p:sldId id="266" r:id="rId11"/>
    <p:sldId id="262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6:14:5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24575,'924'0'0,"-894"1"-682,53 8-1,-48-3-6143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58.2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0,'4966'0,"-4945"0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28.2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0,'0'988,"0"-965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32.4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0,'0'773,"0"-749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39.2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0,'0'3136,"0"-3115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27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5376,'0'-5362,"0"5349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42.8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0,'0'5085,"0"-5062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49.4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0,'0'2979,"0"-2951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54.7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0,'0'3363,"0"-3344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1.5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1,'851'0,"-832"0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7.2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0,'4'0,"4"0,6 0,3 0,3 0,6 0,0 0,2 0,-1 0,2 0,0 0,-2 0,-1 0,3 0,-1 0,-5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9.7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0,'982'0,"-956"0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53.4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1,'937'0,"-910"0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0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13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Team </a:t>
            </a:r>
            <a:r>
              <a:rPr lang="en-US" sz="2000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4394F-9D7B-44C1-B5BB-321BD3DA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Power supply for the OP-AMP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A3CD-5BAD-4EED-94B8-DB4576D0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 we are using an op amp separate power should be given to it.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A21F6B-EF2E-43BE-A649-9848A1ED6BAF}"/>
              </a:ext>
            </a:extLst>
          </p:cNvPr>
          <p:cNvGrpSpPr/>
          <p:nvPr/>
        </p:nvGrpSpPr>
        <p:grpSpPr>
          <a:xfrm>
            <a:off x="5405380" y="903730"/>
            <a:ext cx="6065076" cy="4472307"/>
            <a:chOff x="845820" y="2369166"/>
            <a:chExt cx="5890770" cy="434377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F5E846B-8562-4F8F-99FD-D1C85D90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20" y="2369166"/>
              <a:ext cx="5890770" cy="434377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247344-8EC6-463C-B9EE-DA6FE15FE637}"/>
                    </a:ext>
                  </a:extLst>
                </p14:cNvPr>
                <p14:cNvContentPartPr/>
                <p14:nvPr/>
              </p14:nvContentPartPr>
              <p14:xfrm>
                <a:off x="2009700" y="5172060"/>
                <a:ext cx="37512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247344-8EC6-463C-B9EE-DA6FE15FE6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0960" y="5163060"/>
                  <a:ext cx="39225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31125E-8567-4F23-804B-81826811097F}"/>
                    </a:ext>
                  </a:extLst>
                </p14:cNvPr>
                <p14:cNvContentPartPr/>
                <p14:nvPr/>
              </p14:nvContentPartPr>
              <p14:xfrm>
                <a:off x="2409960" y="3308112"/>
                <a:ext cx="360" cy="187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31125E-8567-4F23-804B-8182681109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0960" y="3299370"/>
                  <a:ext cx="18000" cy="1897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B26EF4-9F09-4E44-ABBA-DF022D3388EE}"/>
                    </a:ext>
                  </a:extLst>
                </p14:cNvPr>
                <p14:cNvContentPartPr/>
                <p14:nvPr/>
              </p14:nvContentPartPr>
              <p14:xfrm>
                <a:off x="2427660" y="3337620"/>
                <a:ext cx="360" cy="178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B26EF4-9F09-4E44-ABBA-DF022D3388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660" y="3302656"/>
                  <a:ext cx="72000" cy="1855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446C05-C237-43F4-B289-2075DF1409F9}"/>
                    </a:ext>
                  </a:extLst>
                </p14:cNvPr>
                <p14:cNvContentPartPr/>
                <p14:nvPr/>
              </p14:nvContentPartPr>
              <p14:xfrm>
                <a:off x="4111380" y="3307020"/>
                <a:ext cx="360" cy="105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446C05-C237-43F4-B289-2075DF1409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75380" y="3272061"/>
                  <a:ext cx="72000" cy="1121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B17927-49B7-4E12-A3E3-47EB94382E0B}"/>
                    </a:ext>
                  </a:extLst>
                </p14:cNvPr>
                <p14:cNvContentPartPr/>
                <p14:nvPr/>
              </p14:nvContentPartPr>
              <p14:xfrm>
                <a:off x="6008940" y="4442460"/>
                <a:ext cx="360" cy="118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B17927-49B7-4E12-A3E3-47EB94382E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2940" y="4407503"/>
                  <a:ext cx="72000" cy="1252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E0130D-54C2-446F-8398-B02DEF5C8337}"/>
                    </a:ext>
                  </a:extLst>
                </p14:cNvPr>
                <p14:cNvContentPartPr/>
                <p14:nvPr/>
              </p14:nvContentPartPr>
              <p14:xfrm>
                <a:off x="2102940" y="5173980"/>
                <a:ext cx="3045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E0130D-54C2-446F-8398-B02DEF5C8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67973" y="5137980"/>
                  <a:ext cx="374144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291B28-1CA6-4E5A-A0F6-58A7AE093ABF}"/>
                </a:ext>
              </a:extLst>
            </p:cNvPr>
            <p:cNvGrpSpPr/>
            <p:nvPr/>
          </p:nvGrpSpPr>
          <p:grpSpPr>
            <a:xfrm>
              <a:off x="2476260" y="3276780"/>
              <a:ext cx="634680" cy="360"/>
              <a:chOff x="2476260" y="3276780"/>
              <a:chExt cx="63468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4F18B58C-E70D-4C7F-A831-09762EF38AD5}"/>
                      </a:ext>
                    </a:extLst>
                  </p14:cNvPr>
                  <p14:cNvContentPartPr/>
                  <p14:nvPr/>
                </p14:nvContentPartPr>
                <p14:xfrm>
                  <a:off x="2476260" y="3276780"/>
                  <a:ext cx="12672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F18B58C-E70D-4C7F-A831-09762EF38AD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441254" y="3240780"/>
                    <a:ext cx="196381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51CD8B2-982A-4916-A8DA-3E72F784392E}"/>
                      </a:ext>
                    </a:extLst>
                  </p14:cNvPr>
                  <p14:cNvContentPartPr/>
                  <p14:nvPr/>
                </p14:nvContentPartPr>
                <p14:xfrm>
                  <a:off x="2758140" y="3276780"/>
                  <a:ext cx="35280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51CD8B2-982A-4916-A8DA-3E72F784392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723175" y="3240780"/>
                    <a:ext cx="422381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6B6ABC-A416-4E85-B1C3-17CCD0CDA163}"/>
                    </a:ext>
                  </a:extLst>
                </p14:cNvPr>
                <p14:cNvContentPartPr/>
                <p14:nvPr/>
              </p14:nvContentPartPr>
              <p14:xfrm>
                <a:off x="3200220" y="3299460"/>
                <a:ext cx="3373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6B6ABC-A416-4E85-B1C3-17CCD0CDA1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65265" y="3263460"/>
                  <a:ext cx="40688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260C30-B58F-4228-9F11-A058CE64FE03}"/>
                    </a:ext>
                  </a:extLst>
                </p14:cNvPr>
                <p14:cNvContentPartPr/>
                <p14:nvPr/>
              </p14:nvContentPartPr>
              <p14:xfrm>
                <a:off x="4198500" y="4419780"/>
                <a:ext cx="174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260C30-B58F-4228-9F11-A058CE64FE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63532" y="4383780"/>
                  <a:ext cx="181378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8D95CD-B7C1-42C6-8386-9C70FAEC7C69}"/>
                    </a:ext>
                  </a:extLst>
                </p14:cNvPr>
                <p14:cNvContentPartPr/>
                <p14:nvPr/>
              </p14:nvContentPartPr>
              <p14:xfrm>
                <a:off x="3181500" y="3329700"/>
                <a:ext cx="360" cy="353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8D95CD-B7C1-42C6-8386-9C70FAEC7C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45500" y="3294732"/>
                  <a:ext cx="72000" cy="42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61490D-2916-4A51-AA91-3B70C42E22A3}"/>
                    </a:ext>
                  </a:extLst>
                </p14:cNvPr>
                <p14:cNvContentPartPr/>
                <p14:nvPr/>
              </p14:nvContentPartPr>
              <p14:xfrm>
                <a:off x="3181500" y="3863220"/>
                <a:ext cx="360" cy="27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61490D-2916-4A51-AA91-3B70C42E22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5500" y="3828258"/>
                  <a:ext cx="72000" cy="348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47E764-FF29-4751-BF6D-B2EC5BD17AB4}"/>
                    </a:ext>
                  </a:extLst>
                </p14:cNvPr>
                <p14:cNvContentPartPr/>
                <p14:nvPr/>
              </p14:nvContentPartPr>
              <p14:xfrm>
                <a:off x="5177700" y="4419420"/>
                <a:ext cx="360" cy="110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47E764-FF29-4751-BF6D-B2EC5BD17A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41700" y="4384457"/>
                  <a:ext cx="72000" cy="117369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68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2AA1-79B2-4CDB-8AD9-1C79DC8B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Aspects 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359-6722-4C41-8F81-8A46834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325"/>
            <a:ext cx="10515598" cy="52101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Overcurrent protection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Mechanism to limit the current at 10A, even when user short circuited.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Undervoltage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stop functioning and will indicate its low power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switch off, in a case of high power as a protective measure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Inrush current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At the beginning, when capacitors are charging higher currents will be through diodes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Reverse voltage from user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Protect LPS from users accidentally, connecting power supplies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Automatic cooling fan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MOSFETS will be cooled down when needed, with 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44419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</a:t>
            </a:r>
            <a:r>
              <a:rPr lang="en-US" sz="3200" i="1" dirty="0" smtClean="0"/>
              <a:t>First </a:t>
            </a:r>
            <a:r>
              <a:rPr lang="en-US" sz="3200" i="1" dirty="0"/>
              <a:t>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" y="128016"/>
            <a:ext cx="5445045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4" y="1782147"/>
            <a:ext cx="5455531" cy="47784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153308" y="407627"/>
            <a:ext cx="3859218" cy="502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A1041-E502-4E24-82C1-C3D58B5DAF19}"/>
              </a:ext>
            </a:extLst>
          </p:cNvPr>
          <p:cNvSpPr txBox="1"/>
          <p:nvPr/>
        </p:nvSpPr>
        <p:spPr>
          <a:xfrm>
            <a:off x="6570153" y="5072373"/>
            <a:ext cx="545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voltage we can have in the input is 19.2V </a:t>
            </a:r>
          </a:p>
          <a:p>
            <a:r>
              <a:rPr lang="en-US" dirty="0"/>
              <a:t>(after rectifying).Thus the circuit is not practical.</a:t>
            </a:r>
          </a:p>
        </p:txBody>
      </p:sp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162E-1C49-4383-8878-5441F6F0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BJT,  MOSFET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-up of a sword&#10;&#10;Description automatically generated with low confidence">
            <a:extLst>
              <a:ext uri="{FF2B5EF4-FFF2-40B4-BE49-F238E27FC236}">
                <a16:creationId xmlns:a16="http://schemas.microsoft.com/office/drawing/2014/main" id="{F1E6549B-9637-4F9A-86F7-504566C0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94193"/>
            <a:ext cx="3588640" cy="25359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19B8A29-3BE9-4455-AA31-EC84C5E5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24824"/>
            <a:ext cx="3588640" cy="2395417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7220D37-8B47-4F2A-B137-43ED2EB87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19533"/>
              </p:ext>
            </p:extLst>
          </p:nvPr>
        </p:nvGraphicFramePr>
        <p:xfrm>
          <a:off x="561745" y="3471081"/>
          <a:ext cx="6701580" cy="272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0790">
                  <a:extLst>
                    <a:ext uri="{9D8B030D-6E8A-4147-A177-3AD203B41FA5}">
                      <a16:colId xmlns:a16="http://schemas.microsoft.com/office/drawing/2014/main" val="4081732036"/>
                    </a:ext>
                  </a:extLst>
                </a:gridCol>
                <a:gridCol w="3350790">
                  <a:extLst>
                    <a:ext uri="{9D8B030D-6E8A-4147-A177-3AD203B41FA5}">
                      <a16:colId xmlns:a16="http://schemas.microsoft.com/office/drawing/2014/main" val="1204808727"/>
                    </a:ext>
                  </a:extLst>
                </a:gridCol>
              </a:tblGrid>
              <a:tr h="6805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BJTs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MOSFETs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76741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Made for low power / currents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Made for high power /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4649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Current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5228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Low input impedance (kilo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Nearly infinite impedance  </a:t>
                      </a:r>
                      <a:r>
                        <a:rPr lang="en-US" dirty="0"/>
                        <a:t>(mega ohm)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2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A0C-3777-4717-B6D0-2647683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Using a MOSFET instead of Darlington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AFD9-DCB3-4D8C-BACE-CFF09487DC2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Now the voltage drop around the MOSFET  is only 0.3V (At 5V V</a:t>
            </a:r>
            <a:r>
              <a:rPr lang="en-US" baseline="-25000" dirty="0"/>
              <a:t>GS</a:t>
            </a:r>
            <a:r>
              <a:rPr lang="en-US" dirty="0"/>
              <a:t>  )</a:t>
            </a:r>
            <a:endParaRPr lang="en-US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3259F1-1E3F-48F2-9E55-FC438D06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800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EE78-1DBF-40B0-AE57-82BA6310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/>
              <a:t>New Solution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843F-2062-4E26-9A9F-E667F80A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12" r="1" b="87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0605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Simulation in 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8BE5B-DC67-4571-A221-BA6E473C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0" b="27048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49" name="Straight Connector 46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8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33CC-BD7D-435F-A65C-D630E5FB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11" r="9529"/>
          <a:stretch/>
        </p:blipFill>
        <p:spPr>
          <a:xfrm>
            <a:off x="4206875" y="644525"/>
            <a:ext cx="7346950" cy="4075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F25F8-6F7F-457A-8579-5A363825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4787900"/>
            <a:ext cx="7346950" cy="142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9244D-7AF5-4ED2-B54A-A53EF70B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574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BJT,  MOSFET comparison</vt:lpstr>
      <vt:lpstr>Using a MOSFET instead of Darlington Pairs</vt:lpstr>
      <vt:lpstr>New Solution</vt:lpstr>
      <vt:lpstr>Simulation in Proteus</vt:lpstr>
      <vt:lpstr>Results</vt:lpstr>
      <vt:lpstr>Power supply for the OP-AMP</vt:lpstr>
      <vt:lpstr>Selected Parts</vt:lpstr>
      <vt:lpstr>Other Aspects to Develop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Yasiru Senerath</cp:lastModifiedBy>
  <cp:revision>9</cp:revision>
  <dcterms:created xsi:type="dcterms:W3CDTF">2021-12-24T14:15:16Z</dcterms:created>
  <dcterms:modified xsi:type="dcterms:W3CDTF">2021-12-29T11:37:59Z</dcterms:modified>
</cp:coreProperties>
</file>