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5" r:id="rId6"/>
    <p:sldId id="264" r:id="rId7"/>
    <p:sldId id="258" r:id="rId8"/>
    <p:sldId id="268" r:id="rId9"/>
    <p:sldId id="266" r:id="rId10"/>
    <p:sldId id="262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8T16:14:54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24575,'924'0'0,"-894"1"-682,53 8-1,-48-3-6143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8T16:16:58.23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0,'4966'0,"-4945"0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8T16:17:28.27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0,'0'988,"0"-965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8T16:17:32.41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0,'0'773,"0"-749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8T16:17:39.29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0,'0'3136,"0"-3115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8T16:15:27.0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5376,'0'-5362,"0"5349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8T16:15:42.88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0,'0'5085,"0"-5062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8T16:15:49.42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0,'0'2979,"0"-2951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8T16:15:54.75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0,'0'3363,"0"-3344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8T16:16:41.51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1,'851'0,"-832"0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8T16:16:47.21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0,'4'0,"4"0,6 0,3 0,3 0,6 0,0 0,2 0,-1 0,2 0,0 0,-2 0,-1 0,3 0,-1 0,-5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8T16:16:49.76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0,'982'0,"-956"0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8T16:16:53.45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1,'937'0,"-910"0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73D4-7828-40CA-A06C-BF2C3765D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FDB03-EF7C-470B-8A88-9C7D10244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6F8A9-173B-40F2-9319-55BD5F03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CDD5C-FA83-497D-BE89-54BAAEFD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AD08A-87CD-4F42-B724-191CA4AA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9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022E-BC5A-49D8-92F1-A648D4A2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6F612-C37D-450A-8579-EDC9942FB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75A00-3B77-48D5-8F6E-67C7A2A0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83275-3422-4407-8638-A4C86712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8217D-9B0C-45E0-9BEE-B93CF668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5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FDA875-9752-4ECF-B8FB-C90878038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BDEAB-458B-4653-86DA-CC742969B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6AA4A-0C12-46A3-B4CD-27C3C471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69DCF-66A7-4785-B84A-8D7689467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EACD2-248E-4E08-8BCC-6EA28DC5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7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76C7E-CC8E-44CA-802C-2789030F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457DF-BA01-4E22-A0EF-C4C0A59DC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B695A-8A9C-4E00-ABA7-4A0AC65F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930A0-6C55-4517-8E8F-11424390F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B4BCD-7430-4CAF-9B2E-87510CC3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5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8385-8A39-46C3-8D3E-E365841E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B742-0DD5-489C-90FA-2DAC44BC9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09395-3331-4253-A367-2A66565D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4883B-680F-449C-9CEC-800D8B7A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7E229-278B-483A-A448-955ADCD5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7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C53-88D1-4ED9-AC41-395879379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7EECB-40FD-4EBE-8EBF-26B768C2C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B2DFC-EC71-4C12-8356-F098E806A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F871C-6764-4B66-8C43-F8B33C553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CEF23-26F1-4468-8544-1E22C77F0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57C3B-8B82-4608-A812-7457AC68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3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21D2-A99F-41CE-B404-EF60BE96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69884-93B3-4AC9-9EEB-94B3CEF41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E7F03-9839-4F51-8C53-297EB75F4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9628ED-C2B4-4073-A33E-C9F312FF5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2F80B6-AA3C-4254-9C94-86D80A642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25D35-5E93-4607-A347-003DE01F9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1D56F0-1A7C-4E25-A22B-01CBF316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FF0F2C-9EBC-4C8E-91F7-C3456DA4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1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EC38-5911-4663-BFDB-E297BCCD4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A8FAC-5F1F-47C5-834F-6EFA4122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E02E95-0537-430F-9B3E-42B50CBD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07367-A274-4C64-922E-37FA6075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6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F733BA-1875-4288-8349-8BEF0DF8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E7A5F7-B812-482D-88F8-E554DD49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2EC9D-CD3B-420A-B677-0488AD34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6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3299-AA5A-4AD3-8444-B22201200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DB8A2-86EC-438B-8C8E-143883DB5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5148F-6AAA-4679-AF24-20B848A5E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D1A70-6466-4439-9769-8DB3C22D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F409D-E898-40E4-9EB0-0C252BF6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2EDF8-E548-46F5-ACB3-00ECBDCA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D214-291C-4B81-8E65-A5C7E2A64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EECAA-CDF3-434B-89C6-6788F18EE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7E786-D434-4B2B-9B26-FE06D4429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33291-00D2-49FC-93F8-EF3C3638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2019D-CECF-416F-988A-FB234BC1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E307F-F41F-478A-B07A-22CE5586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81E728-CE0F-4138-AF73-13B517CD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2C2DC-BEE3-43BE-9353-1496D9CA7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7BB45-6DC1-4BEF-AAA3-36748056C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1D6A0-F1E4-4999-9ECE-1D1F2C4D4E42}" type="datetimeFigureOut">
              <a:rPr lang="en-US" smtClean="0"/>
              <a:t>2021-12-28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C7EDF-8285-4E6F-BB51-9515ABB0D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2BCC9-025E-4082-A64C-4A6D2BBBF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c-robotics.com/shop/bridge-rectifier-50a-1000v" TargetMode="External"/><Relationship Id="rId3" Type="http://schemas.openxmlformats.org/officeDocument/2006/relationships/image" Target="../media/image12.jpg"/><Relationship Id="rId7" Type="http://schemas.openxmlformats.org/officeDocument/2006/relationships/hyperlink" Target="https://datasheetspdf.com/pdffile/994603/TaiwanSemiconductor/BZX79C15/1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nsemi.com/pdf/datasheet/2n3903-d.pdf" TargetMode="External"/><Relationship Id="rId5" Type="http://schemas.openxmlformats.org/officeDocument/2006/relationships/hyperlink" Target="https://www.onsemi.com/pdf/datasheet/tip140-d.pdf" TargetMode="Externa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6.xml"/><Relationship Id="rId18" Type="http://schemas.openxmlformats.org/officeDocument/2006/relationships/image" Target="../media/image16.png"/><Relationship Id="rId26" Type="http://schemas.openxmlformats.org/officeDocument/2006/relationships/image" Target="../media/image20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3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0.png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customXml" Target="../ink/ink5.xml"/><Relationship Id="rId24" Type="http://schemas.openxmlformats.org/officeDocument/2006/relationships/image" Target="../media/image19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1.png"/><Relationship Id="rId10" Type="http://schemas.openxmlformats.org/officeDocument/2006/relationships/image" Target="../media/image12.png"/><Relationship Id="rId19" Type="http://schemas.openxmlformats.org/officeDocument/2006/relationships/customXml" Target="../ink/ink9.xml"/><Relationship Id="rId4" Type="http://schemas.openxmlformats.org/officeDocument/2006/relationships/image" Target="../media/image90.png"/><Relationship Id="rId9" Type="http://schemas.openxmlformats.org/officeDocument/2006/relationships/customXml" Target="../ink/ink4.xml"/><Relationship Id="rId14" Type="http://schemas.openxmlformats.org/officeDocument/2006/relationships/image" Target="../media/image14.png"/><Relationship Id="rId22" Type="http://schemas.openxmlformats.org/officeDocument/2006/relationships/image" Target="../media/image18.png"/><Relationship Id="rId27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all" spc="600" dirty="0"/>
          </a:p>
        </p:txBody>
      </p:sp>
      <p:grpSp>
        <p:nvGrpSpPr>
          <p:cNvPr id="21" name="Group 9">
            <a:extLst>
              <a:ext uri="{FF2B5EF4-FFF2-40B4-BE49-F238E27FC236}">
                <a16:creationId xmlns:a16="http://schemas.microsoft.com/office/drawing/2014/main" id="{E7E9D86A-D513-48F9-851A-5F3725E8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1565" y="330817"/>
            <a:ext cx="4833901" cy="5995583"/>
            <a:chOff x="1754444" y="330817"/>
            <a:chExt cx="4833901" cy="59955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58443E-B333-44F4-8D49-1EAB1C1A4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1">
              <a:extLst>
                <a:ext uri="{FF2B5EF4-FFF2-40B4-BE49-F238E27FC236}">
                  <a16:creationId xmlns:a16="http://schemas.microsoft.com/office/drawing/2014/main" id="{09132A4E-0C09-40DA-A360-EA9D3DAFF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13">
            <a:extLst>
              <a:ext uri="{FF2B5EF4-FFF2-40B4-BE49-F238E27FC236}">
                <a16:creationId xmlns:a16="http://schemas.microsoft.com/office/drawing/2014/main" id="{D649D88F-3460-4C52-888E-001C62B26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1649" y="213740"/>
            <a:ext cx="4833901" cy="59955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1D61A-7EA3-490B-9BC4-F2A4D60BF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4069306" cy="5339736"/>
          </a:xfrm>
        </p:spPr>
        <p:txBody>
          <a:bodyPr anchor="ctr">
            <a:normAutofit/>
          </a:bodyPr>
          <a:lstStyle/>
          <a:p>
            <a:r>
              <a:rPr lang="en-US" sz="5400" b="1">
                <a:solidFill>
                  <a:schemeClr val="bg1"/>
                </a:solidFill>
              </a:rPr>
              <a:t>Linear Power Supply</a:t>
            </a:r>
          </a:p>
        </p:txBody>
      </p:sp>
      <p:sp>
        <p:nvSpPr>
          <p:cNvPr id="27" name="Freeform: Shape 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17DD14E-3BC7-413D-B4AB-B92EED2F5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4BF55-79FB-4602-88D1-2E08D8197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7417" y="3632200"/>
            <a:ext cx="3336001" cy="235486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Team </a:t>
            </a:r>
            <a:r>
              <a:rPr lang="en-US" sz="2000" i="1" dirty="0">
                <a:solidFill>
                  <a:schemeClr val="bg1"/>
                </a:solidFill>
              </a:rPr>
              <a:t>Sagittarius 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</a:rPr>
              <a:t>Progress Review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</a:rPr>
              <a:t>2021 DEC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6908275D-177E-42F2-8887-134AFE8B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32B36D4-0C87-4882-A12C-18A91DBAE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725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786BA-A36C-450B-8996-3E87B15D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444" y="0"/>
            <a:ext cx="4668257" cy="1325563"/>
          </a:xfrm>
        </p:spPr>
        <p:txBody>
          <a:bodyPr>
            <a:normAutofit/>
          </a:bodyPr>
          <a:lstStyle/>
          <a:p>
            <a:r>
              <a:rPr lang="en-US" b="1" dirty="0"/>
              <a:t>Selected Parts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EE8F11-3582-44B7-9869-F2D26D7DD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141F1CC-6A53-4BCF-9127-AABB52E24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1" y="3842187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1B2B49-7142-4CA8-A929-4671548E6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4530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-up of a pen&#10;&#10;Description automatically generated with medium confidence">
            <a:extLst>
              <a:ext uri="{FF2B5EF4-FFF2-40B4-BE49-F238E27FC236}">
                <a16:creationId xmlns:a16="http://schemas.microsoft.com/office/drawing/2014/main" id="{AA28C7AD-5298-4B4D-8EF5-5131A3AA1D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>
          <a:xfrm>
            <a:off x="3559122" y="2661260"/>
            <a:ext cx="2788920" cy="2788920"/>
          </a:xfrm>
          <a:custGeom>
            <a:avLst/>
            <a:gdLst/>
            <a:ahLst/>
            <a:cxnLst/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9" name="Picture 8" descr="A close-up of a screwdriver&#10;&#10;Description automatically generated with medium confidence">
            <a:extLst>
              <a:ext uri="{FF2B5EF4-FFF2-40B4-BE49-F238E27FC236}">
                <a16:creationId xmlns:a16="http://schemas.microsoft.com/office/drawing/2014/main" id="{D34C4207-3C08-4B36-B467-18C4C51F8D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9" r="15310" b="-3"/>
          <a:stretch/>
        </p:blipFill>
        <p:spPr>
          <a:xfrm>
            <a:off x="20" y="10"/>
            <a:ext cx="3967953" cy="3383270"/>
          </a:xfrm>
          <a:custGeom>
            <a:avLst/>
            <a:gdLst/>
            <a:ahLst/>
            <a:cxnLst/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</p:spPr>
      </p:pic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4FFCACCA-A97E-4609-A323-48D08C836B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30" b="2"/>
          <a:stretch/>
        </p:blipFill>
        <p:spPr>
          <a:xfrm>
            <a:off x="4825" y="4007260"/>
            <a:ext cx="3155071" cy="2850749"/>
          </a:xfrm>
          <a:custGeom>
            <a:avLst/>
            <a:gdLst/>
            <a:ahLst/>
            <a:cxnLst/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AEDBA-3297-4266-B1F6-46CB3DF0F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1959" y="1337231"/>
            <a:ext cx="4691483" cy="5146552"/>
          </a:xfrm>
        </p:spPr>
        <p:txBody>
          <a:bodyPr anchor="t">
            <a:normAutofit/>
          </a:bodyPr>
          <a:lstStyle/>
          <a:p>
            <a:r>
              <a:rPr lang="en-US" sz="1800" dirty="0"/>
              <a:t>The Darlington pair : TIP141 </a:t>
            </a:r>
            <a:r>
              <a:rPr lang="en-US" sz="18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https://www.onsemi.com/pdf/datasheet/tip140-d.pdf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 NPN BJT transistor : 2N3904 </a:t>
            </a:r>
            <a:r>
              <a:rPr lang="en-US" sz="18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https://www.onsemi.com/pdf/datasheet/2n3903-d.pdf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 Zener Diode : BZX79C15 </a:t>
            </a:r>
            <a:r>
              <a:rPr lang="en-US" sz="18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https://datasheetspdf.com/pdffile/994603/TaiwanSemiconductor/BZX79C15/1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 High power bridge rectifier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https://www.bc-robotics.com/shop/bridge-rectifier-50a-1000v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8876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52AA1-79B2-4CDB-8AD9-1C79DC8B7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Other Aspects to Develop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37359-6722-4C41-8F81-8A46834D9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7325"/>
            <a:ext cx="10515598" cy="521017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Overcurrent protection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FF"/>
                </a:solidFill>
              </a:rPr>
              <a:t>Mechanism to limit the current at 10A, even when user short circuited.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Undervoltage management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FF"/>
                </a:solidFill>
              </a:rPr>
              <a:t>LPS will stop functioning and will indicate its low power</a:t>
            </a:r>
          </a:p>
          <a:p>
            <a:r>
              <a:rPr lang="en-US" sz="2400" dirty="0">
                <a:solidFill>
                  <a:srgbClr val="FFFFFF"/>
                </a:solidFill>
              </a:rPr>
              <a:t>Overvoltage management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FF"/>
                </a:solidFill>
              </a:rPr>
              <a:t>LPS will switch off, in a case of high power as a protective measure</a:t>
            </a:r>
          </a:p>
          <a:p>
            <a:r>
              <a:rPr lang="en-US" sz="2400" dirty="0">
                <a:solidFill>
                  <a:srgbClr val="FFFFFF"/>
                </a:solidFill>
              </a:rPr>
              <a:t>Inrush current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FF"/>
                </a:solidFill>
              </a:rPr>
              <a:t>At the beginning, when capacitors are charging higher currents will be through diodes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Reverse voltage from user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FF"/>
                </a:solidFill>
              </a:rPr>
              <a:t>Protect LPS from users accidentally, connecting power supplies </a:t>
            </a:r>
          </a:p>
          <a:p>
            <a:r>
              <a:rPr lang="en-US" sz="2400" dirty="0">
                <a:solidFill>
                  <a:srgbClr val="FFFFFF"/>
                </a:solidFill>
              </a:rPr>
              <a:t>Automatic cooling fan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FF"/>
                </a:solidFill>
              </a:rPr>
              <a:t>MOSFETS will be cooled down when needed, with temperature sensors</a:t>
            </a:r>
          </a:p>
        </p:txBody>
      </p:sp>
    </p:spTree>
    <p:extLst>
      <p:ext uri="{BB962C8B-B14F-4D97-AF65-F5344CB8AC3E}">
        <p14:creationId xmlns:p14="http://schemas.microsoft.com/office/powerpoint/2010/main" val="444195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E9137-7365-45E8-B369-E64219A2A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724" y="3063406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b="1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A93D42ED-833E-42CC-89A8-5BF9227A6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8999" y="1817195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3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DBB5A0-4494-4860-BFD0-14B8945D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breakdown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DC03B4-A7BF-4D34-AAFB-2FEF0BCA8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01026"/>
            <a:ext cx="10914060" cy="2100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8F531E-40A9-49CD-9837-A3D39AA345A7}"/>
              </a:ext>
            </a:extLst>
          </p:cNvPr>
          <p:cNvSpPr txBox="1"/>
          <p:nvPr/>
        </p:nvSpPr>
        <p:spPr>
          <a:xfrm>
            <a:off x="4019550" y="4767660"/>
            <a:ext cx="8166626" cy="177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We recognized 4 main requirements to complete the Linear Power Supply.  </a:t>
            </a:r>
          </a:p>
        </p:txBody>
      </p:sp>
    </p:spTree>
    <p:extLst>
      <p:ext uri="{BB962C8B-B14F-4D97-AF65-F5344CB8AC3E}">
        <p14:creationId xmlns:p14="http://schemas.microsoft.com/office/powerpoint/2010/main" val="3509028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5D0076-7C90-430D-87FB-47B5CB1F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80611" y="4741685"/>
            <a:ext cx="6083300" cy="1777829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/>
              <a:t>Conversion stage 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88E583-4C8E-448E-BF54-D744EEE17C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19"/>
          <a:stretch/>
        </p:blipFill>
        <p:spPr>
          <a:xfrm>
            <a:off x="20" y="2872"/>
            <a:ext cx="12191980" cy="4595954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</p:spPr>
      </p:pic>
      <p:sp>
        <p:nvSpPr>
          <p:cNvPr id="37" name="Content Placeholder 8">
            <a:extLst>
              <a:ext uri="{FF2B5EF4-FFF2-40B4-BE49-F238E27FC236}">
                <a16:creationId xmlns:a16="http://schemas.microsoft.com/office/drawing/2014/main" id="{CDA76817-3A2D-4BC9-865C-6CEEE752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86" y="5255937"/>
            <a:ext cx="5173613" cy="17703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 </a:t>
            </a:r>
            <a:r>
              <a:rPr lang="en-US" sz="3200" i="1" dirty="0"/>
              <a:t>Our preferred solution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593269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78221-3CCA-444A-96F6-2E8105707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02" y="128016"/>
            <a:ext cx="5445045" cy="1289304"/>
          </a:xfrm>
        </p:spPr>
        <p:txBody>
          <a:bodyPr anchor="b">
            <a:normAutofit/>
          </a:bodyPr>
          <a:lstStyle/>
          <a:p>
            <a:r>
              <a:rPr lang="en-US" sz="3200" dirty="0"/>
              <a:t>Calculation of required values</a:t>
            </a:r>
          </a:p>
        </p:txBody>
      </p:sp>
      <p:sp>
        <p:nvSpPr>
          <p:cNvPr id="47" name="Content Placeholder 8">
            <a:extLst>
              <a:ext uri="{FF2B5EF4-FFF2-40B4-BE49-F238E27FC236}">
                <a16:creationId xmlns:a16="http://schemas.microsoft.com/office/drawing/2014/main" id="{E0D2F829-981D-4361-B4A5-BAFB68989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74" y="1782147"/>
            <a:ext cx="5455531" cy="477845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dirty="0"/>
              <a:t>1. Reducing the AC 230 V to a suitable value</a:t>
            </a:r>
          </a:p>
          <a:p>
            <a:pPr marL="0" indent="0">
              <a:buNone/>
            </a:pPr>
            <a:r>
              <a:rPr lang="en-US" sz="1600" dirty="0"/>
              <a:t>2. Use a high-power full bridge rectifier to rectify</a:t>
            </a:r>
          </a:p>
          <a:p>
            <a:pPr marL="0" indent="0">
              <a:buNone/>
            </a:pPr>
            <a:r>
              <a:rPr lang="en-US" sz="1600" dirty="0"/>
              <a:t>3. Use LC low pass filter to filter out the AC component</a:t>
            </a:r>
          </a:p>
          <a:p>
            <a:pPr marL="0" indent="0">
              <a:buNone/>
            </a:pPr>
            <a:r>
              <a:rPr lang="en-US" sz="1600" dirty="0"/>
              <a:t>4. Filtered current is the base current for the 2N3904 transistor then it will provide a base current for the TIP141 Darlington transistor</a:t>
            </a:r>
          </a:p>
          <a:p>
            <a:pPr marL="0" indent="0">
              <a:buNone/>
            </a:pPr>
            <a:r>
              <a:rPr lang="en-US" sz="1600" dirty="0"/>
              <a:t>5. Datasheets of these transistors show 10A collector current is possible</a:t>
            </a:r>
          </a:p>
          <a:p>
            <a:pPr marL="0" indent="0">
              <a:buNone/>
            </a:pPr>
            <a:r>
              <a:rPr lang="en-US" sz="1600" dirty="0"/>
              <a:t>6. We have a very stable base current, a stable collector current also can be expected</a:t>
            </a:r>
          </a:p>
          <a:p>
            <a:pPr marL="0" indent="0">
              <a:buNone/>
            </a:pPr>
            <a:r>
              <a:rPr lang="en-US" sz="1600" dirty="0"/>
              <a:t>7. Zener diode used to regulate to 13.8V because there will be a 2V drop at the BE. </a:t>
            </a:r>
          </a:p>
          <a:p>
            <a:pPr marL="0" indent="0">
              <a:buNone/>
            </a:pPr>
            <a:r>
              <a:rPr lang="en-US" sz="1600" dirty="0"/>
              <a:t>8. Protection circuits  needs this 11.8 minimum voltage is required to supply 10V after protection circuits.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49A7284-D010-4ACB-A08A-FC3C3689B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8597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003A4AEB-6ACD-4451-BB61-37B67D51DD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334"/>
          <a:stretch/>
        </p:blipFill>
        <p:spPr>
          <a:xfrm rot="16200000">
            <a:off x="7153308" y="407627"/>
            <a:ext cx="3859218" cy="5025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FA1041-E502-4E24-82C1-C3D58B5DAF19}"/>
              </a:ext>
            </a:extLst>
          </p:cNvPr>
          <p:cNvSpPr txBox="1"/>
          <p:nvPr/>
        </p:nvSpPr>
        <p:spPr>
          <a:xfrm>
            <a:off x="6570153" y="5072373"/>
            <a:ext cx="5455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maximum voltage we can have in the input is 19.2V </a:t>
            </a:r>
          </a:p>
          <a:p>
            <a:r>
              <a:rPr lang="en-US" dirty="0"/>
              <a:t>(after rectifying).Thus the circuit is not practical.</a:t>
            </a:r>
          </a:p>
        </p:txBody>
      </p:sp>
    </p:spTree>
    <p:extLst>
      <p:ext uri="{BB962C8B-B14F-4D97-AF65-F5344CB8AC3E}">
        <p14:creationId xmlns:p14="http://schemas.microsoft.com/office/powerpoint/2010/main" val="1876748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0162E-1C49-4383-8878-5441F6F0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BJT,  MOSFET comparison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-up of a sword&#10;&#10;Description automatically generated with low confidence">
            <a:extLst>
              <a:ext uri="{FF2B5EF4-FFF2-40B4-BE49-F238E27FC236}">
                <a16:creationId xmlns:a16="http://schemas.microsoft.com/office/drawing/2014/main" id="{F1E6549B-9637-4F9A-86F7-504566C05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193" y="494193"/>
            <a:ext cx="3588640" cy="253597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819B8A29-3BE9-4455-AA31-EC84C5E54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61" y="3924824"/>
            <a:ext cx="3588640" cy="2395417"/>
          </a:xfrm>
          <a:prstGeom prst="rect">
            <a:avLst/>
          </a:prstGeom>
        </p:spPr>
      </p:pic>
      <p:sp>
        <p:nvSpPr>
          <p:cNvPr id="24" name="Rectangle 20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E7220D37-8B47-4F2A-B137-43ED2EB87A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09273"/>
              </p:ext>
            </p:extLst>
          </p:nvPr>
        </p:nvGraphicFramePr>
        <p:xfrm>
          <a:off x="561745" y="3471081"/>
          <a:ext cx="6701580" cy="27221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50790">
                  <a:extLst>
                    <a:ext uri="{9D8B030D-6E8A-4147-A177-3AD203B41FA5}">
                      <a16:colId xmlns:a16="http://schemas.microsoft.com/office/drawing/2014/main" val="4081732036"/>
                    </a:ext>
                  </a:extLst>
                </a:gridCol>
                <a:gridCol w="3350790">
                  <a:extLst>
                    <a:ext uri="{9D8B030D-6E8A-4147-A177-3AD203B41FA5}">
                      <a16:colId xmlns:a16="http://schemas.microsoft.com/office/drawing/2014/main" val="1204808727"/>
                    </a:ext>
                  </a:extLst>
                </a:gridCol>
              </a:tblGrid>
              <a:tr h="68052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BJTs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MOSFETs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176741"/>
                  </a:ext>
                </a:extLst>
              </a:tr>
              <a:tr h="680529">
                <a:tc>
                  <a:txBody>
                    <a:bodyPr/>
                    <a:lstStyle/>
                    <a:p>
                      <a:r>
                        <a:rPr lang="en-US" dirty="0"/>
                        <a:t>Made for low power / currents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Made for high power / current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524649"/>
                  </a:ext>
                </a:extLst>
              </a:tr>
              <a:tr h="680529">
                <a:tc>
                  <a:txBody>
                    <a:bodyPr/>
                    <a:lstStyle/>
                    <a:p>
                      <a:r>
                        <a:rPr lang="en-US" dirty="0"/>
                        <a:t>Current controlled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Voltage controlled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105228"/>
                  </a:ext>
                </a:extLst>
              </a:tr>
              <a:tr h="680529">
                <a:tc>
                  <a:txBody>
                    <a:bodyPr/>
                    <a:lstStyle/>
                    <a:p>
                      <a:r>
                        <a:rPr lang="en-US" dirty="0"/>
                        <a:t>Low input impedance (kilo ohm)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 input impedance  (mega ohm)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221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714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66A0C-3777-4717-B6D0-264768368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Using a MOSFET instead of Darlington Pairs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EAFD9-DCB3-4D8C-BACE-CFF09487DC2F}"/>
              </a:ext>
            </a:extLst>
          </p:cNvPr>
          <p:cNvSpPr txBox="1"/>
          <p:nvPr/>
        </p:nvSpPr>
        <p:spPr>
          <a:xfrm>
            <a:off x="648931" y="2438401"/>
            <a:ext cx="3667036" cy="377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Now the voltage drop around the MOSFET  is only 0.3V (At 5V V</a:t>
            </a:r>
            <a:r>
              <a:rPr lang="en-US" baseline="-25000" dirty="0"/>
              <a:t>GS</a:t>
            </a:r>
            <a:r>
              <a:rPr lang="en-US" dirty="0"/>
              <a:t>  )</a:t>
            </a:r>
            <a:endParaRPr lang="en-US" baseline="-25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23259F1-1E3F-48F2-9E55-FC438D061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" r="2" b="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28006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5A0D-EF1B-4378-8C30-849A141B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4385066"/>
            <a:ext cx="10694902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Simulation in Proteus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88BE5B-DC67-4571-A221-BA6E473CE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10" b="27048"/>
          <a:stretch/>
        </p:blipFill>
        <p:spPr>
          <a:xfrm>
            <a:off x="20" y="10"/>
            <a:ext cx="12191980" cy="4242125"/>
          </a:xfrm>
          <a:prstGeom prst="rect">
            <a:avLst/>
          </a:prstGeom>
        </p:spPr>
      </p:pic>
      <p:cxnSp>
        <p:nvCxnSpPr>
          <p:cNvPr id="49" name="Straight Connector 46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886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E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1A33CC-BD7D-435F-A65C-D630E5FB9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111" r="9529"/>
          <a:stretch/>
        </p:blipFill>
        <p:spPr>
          <a:xfrm>
            <a:off x="4206875" y="644525"/>
            <a:ext cx="7346950" cy="407511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BF25F8-6F7F-457A-8579-5A363825E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875" y="4787900"/>
            <a:ext cx="7346950" cy="1423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69244D-7AF5-4ED2-B54A-A53EF70B1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957451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4394F-9D7B-44C1-B5BB-321BD3DA2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Power supply for the OP-AMP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DA3CD-5BAD-4EED-94B8-DB4576D04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As we are using a op amp separate power should be given to it.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9A21F6B-EF2E-43BE-A649-9848A1ED6BAF}"/>
              </a:ext>
            </a:extLst>
          </p:cNvPr>
          <p:cNvGrpSpPr/>
          <p:nvPr/>
        </p:nvGrpSpPr>
        <p:grpSpPr>
          <a:xfrm>
            <a:off x="5405380" y="903730"/>
            <a:ext cx="6065076" cy="4472307"/>
            <a:chOff x="845820" y="2369166"/>
            <a:chExt cx="5890770" cy="4343776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DF5E846B-8562-4F8F-99FD-D1C85D902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820" y="2369166"/>
              <a:ext cx="5890770" cy="4343776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1247344-8EC6-463C-B9EE-DA6FE15FE637}"/>
                    </a:ext>
                  </a:extLst>
                </p14:cNvPr>
                <p14:cNvContentPartPr/>
                <p14:nvPr/>
              </p14:nvContentPartPr>
              <p14:xfrm>
                <a:off x="2009700" y="5172060"/>
                <a:ext cx="375120" cy="6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1247344-8EC6-463C-B9EE-DA6FE15FE6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00960" y="5163060"/>
                  <a:ext cx="39225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A31125E-8567-4F23-804B-81826811097F}"/>
                    </a:ext>
                  </a:extLst>
                </p14:cNvPr>
                <p14:cNvContentPartPr/>
                <p14:nvPr/>
              </p14:nvContentPartPr>
              <p14:xfrm>
                <a:off x="2409960" y="3308112"/>
                <a:ext cx="360" cy="1879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A31125E-8567-4F23-804B-81826811097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00960" y="3299370"/>
                  <a:ext cx="18000" cy="18970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FB26EF4-9F09-4E44-ABBA-DF022D3388EE}"/>
                    </a:ext>
                  </a:extLst>
                </p14:cNvPr>
                <p14:cNvContentPartPr/>
                <p14:nvPr/>
              </p14:nvContentPartPr>
              <p14:xfrm>
                <a:off x="2427660" y="3337620"/>
                <a:ext cx="360" cy="1786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FB26EF4-9F09-4E44-ABBA-DF022D3388E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91660" y="3302656"/>
                  <a:ext cx="72000" cy="18558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F446C05-C237-43F4-B289-2075DF1409F9}"/>
                    </a:ext>
                  </a:extLst>
                </p14:cNvPr>
                <p14:cNvContentPartPr/>
                <p14:nvPr/>
              </p14:nvContentPartPr>
              <p14:xfrm>
                <a:off x="4111380" y="3307020"/>
                <a:ext cx="360" cy="1051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F446C05-C237-43F4-B289-2075DF1409F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075380" y="3272061"/>
                  <a:ext cx="72000" cy="11211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FB17927-49B7-4E12-A3E3-47EB94382E0B}"/>
                    </a:ext>
                  </a:extLst>
                </p14:cNvPr>
                <p14:cNvContentPartPr/>
                <p14:nvPr/>
              </p14:nvContentPartPr>
              <p14:xfrm>
                <a:off x="6008940" y="4442460"/>
                <a:ext cx="360" cy="1182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FB17927-49B7-4E12-A3E3-47EB94382E0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972940" y="4407503"/>
                  <a:ext cx="72000" cy="1252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1E0130D-54C2-446F-8398-B02DEF5C8337}"/>
                    </a:ext>
                  </a:extLst>
                </p14:cNvPr>
                <p14:cNvContentPartPr/>
                <p14:nvPr/>
              </p14:nvContentPartPr>
              <p14:xfrm>
                <a:off x="2102940" y="5173980"/>
                <a:ext cx="3045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1E0130D-54C2-446F-8398-B02DEF5C833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67973" y="5137980"/>
                  <a:ext cx="374144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C291B28-1CA6-4E5A-A0F6-58A7AE093ABF}"/>
                </a:ext>
              </a:extLst>
            </p:cNvPr>
            <p:cNvGrpSpPr/>
            <p:nvPr/>
          </p:nvGrpSpPr>
          <p:grpSpPr>
            <a:xfrm>
              <a:off x="2476260" y="3276780"/>
              <a:ext cx="634680" cy="360"/>
              <a:chOff x="2476260" y="3276780"/>
              <a:chExt cx="634680" cy="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4F18B58C-E70D-4C7F-A831-09762EF38AD5}"/>
                      </a:ext>
                    </a:extLst>
                  </p14:cNvPr>
                  <p14:cNvContentPartPr/>
                  <p14:nvPr/>
                </p14:nvContentPartPr>
                <p14:xfrm>
                  <a:off x="2476260" y="3276780"/>
                  <a:ext cx="126720" cy="36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4F18B58C-E70D-4C7F-A831-09762EF38AD5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441254" y="3240780"/>
                    <a:ext cx="196381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451CD8B2-982A-4916-A8DA-3E72F784392E}"/>
                      </a:ext>
                    </a:extLst>
                  </p14:cNvPr>
                  <p14:cNvContentPartPr/>
                  <p14:nvPr/>
                </p14:nvContentPartPr>
                <p14:xfrm>
                  <a:off x="2758140" y="3276780"/>
                  <a:ext cx="352800" cy="36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451CD8B2-982A-4916-A8DA-3E72F784392E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723175" y="3240780"/>
                    <a:ext cx="422381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96B6ABC-A416-4E85-B1C3-17CCD0CDA163}"/>
                    </a:ext>
                  </a:extLst>
                </p14:cNvPr>
                <p14:cNvContentPartPr/>
                <p14:nvPr/>
              </p14:nvContentPartPr>
              <p14:xfrm>
                <a:off x="3200220" y="3299460"/>
                <a:ext cx="33732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96B6ABC-A416-4E85-B1C3-17CCD0CDA16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165265" y="3263460"/>
                  <a:ext cx="406881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4260C30-B58F-4228-9F11-A058CE64FE03}"/>
                    </a:ext>
                  </a:extLst>
                </p14:cNvPr>
                <p14:cNvContentPartPr/>
                <p14:nvPr/>
              </p14:nvContentPartPr>
              <p14:xfrm>
                <a:off x="4198500" y="4419780"/>
                <a:ext cx="174420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4260C30-B58F-4228-9F11-A058CE64FE0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163532" y="4383780"/>
                  <a:ext cx="1813786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C8D95CD-B7C1-42C6-8386-9C70FAEC7C69}"/>
                    </a:ext>
                  </a:extLst>
                </p14:cNvPr>
                <p14:cNvContentPartPr/>
                <p14:nvPr/>
              </p14:nvContentPartPr>
              <p14:xfrm>
                <a:off x="3181500" y="3329700"/>
                <a:ext cx="360" cy="353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C8D95CD-B7C1-42C6-8386-9C70FAEC7C6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145500" y="3294732"/>
                  <a:ext cx="72000" cy="4234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661490D-2916-4A51-AA91-3B70C42E22A3}"/>
                    </a:ext>
                  </a:extLst>
                </p14:cNvPr>
                <p14:cNvContentPartPr/>
                <p14:nvPr/>
              </p14:nvContentPartPr>
              <p14:xfrm>
                <a:off x="3181500" y="3863220"/>
                <a:ext cx="360" cy="279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661490D-2916-4A51-AA91-3B70C42E22A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45500" y="3828258"/>
                  <a:ext cx="72000" cy="348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D47E764-FF29-4751-BF6D-B2EC5BD17AB4}"/>
                    </a:ext>
                  </a:extLst>
                </p14:cNvPr>
                <p14:cNvContentPartPr/>
                <p14:nvPr/>
              </p14:nvContentPartPr>
              <p14:xfrm>
                <a:off x="5177700" y="4419420"/>
                <a:ext cx="360" cy="1104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D47E764-FF29-4751-BF6D-B2EC5BD17AB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141700" y="4384457"/>
                  <a:ext cx="72000" cy="1173696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60682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438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Tw Cen MT</vt:lpstr>
      <vt:lpstr>Office Theme</vt:lpstr>
      <vt:lpstr>Linear Power Supply</vt:lpstr>
      <vt:lpstr>Problem breakdown</vt:lpstr>
      <vt:lpstr>Conversion stage  </vt:lpstr>
      <vt:lpstr>Calculation of required values</vt:lpstr>
      <vt:lpstr>BJT,  MOSFET comparison</vt:lpstr>
      <vt:lpstr>Using a MOSFET instead of Darlington Pairs</vt:lpstr>
      <vt:lpstr>Simulation in Proteus</vt:lpstr>
      <vt:lpstr>Results</vt:lpstr>
      <vt:lpstr>Power supply for the OP-AMP</vt:lpstr>
      <vt:lpstr>Selected Parts</vt:lpstr>
      <vt:lpstr>Other Aspects to Develop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Power Supply</dc:title>
  <dc:creator>Pasindu Prabhashwara</dc:creator>
  <cp:lastModifiedBy>Pasindu Prabhashwara</cp:lastModifiedBy>
  <cp:revision>6</cp:revision>
  <dcterms:created xsi:type="dcterms:W3CDTF">2021-12-24T14:15:16Z</dcterms:created>
  <dcterms:modified xsi:type="dcterms:W3CDTF">2021-12-28T16:30:06Z</dcterms:modified>
</cp:coreProperties>
</file>