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9" r:id="rId2"/>
  </p:sldIdLst>
  <p:sldSz cx="43891200" cy="3291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bin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2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ctr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88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2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100932"/>
              <a:buFont typeface="Arial"/>
              <a:buNone/>
              <a:defRPr sz="8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994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994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994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994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994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ct val="994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88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88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None/>
              <a:defRPr sz="115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None/>
              <a:defRPr sz="115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88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Calibri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840744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Char char="•"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59937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35178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1168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1193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219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1117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1168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582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8625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Calibri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994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582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8625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88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88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097280" marR="0" lvl="0" indent="609539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ct val="100589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34924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347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1143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06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252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1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1014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760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06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932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931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43429" marR="0" lvl="1" indent="-19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86861" marR="0" lvl="2" indent="-38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530291" marR="0" lvl="3" indent="-57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373722" marR="0" lvl="4" indent="-7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217152" marR="0" lvl="5" indent="-965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60582" marR="0" lvl="6" indent="-115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904013" marR="0" lvl="7" indent="-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747442" marR="0" lvl="8" indent="-2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4"/>
              <a:buFont typeface="Calibri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9144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78">
            <a:extLst>
              <a:ext uri="{FF2B5EF4-FFF2-40B4-BE49-F238E27FC236}">
                <a16:creationId xmlns:a16="http://schemas.microsoft.com/office/drawing/2014/main" id="{715B2D7B-CD0F-4AFD-8FD0-C497A5C15E77}"/>
              </a:ext>
            </a:extLst>
          </p:cNvPr>
          <p:cNvSpPr/>
          <p:nvPr/>
        </p:nvSpPr>
        <p:spPr>
          <a:xfrm>
            <a:off x="0" y="-26689"/>
            <a:ext cx="43891199" cy="3439177"/>
          </a:xfrm>
          <a:prstGeom prst="rect">
            <a:avLst/>
          </a:prstGeom>
          <a:solidFill>
            <a:srgbClr val="5000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6088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58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4523179" y="232747"/>
            <a:ext cx="30447728" cy="315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43429" marR="0" lvl="1" indent="-31784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-US" sz="72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Rubine</a:t>
            </a:r>
            <a:r>
              <a:rPr lang="en-US" sz="72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Geometric-based Features for Sketch Recognition</a:t>
            </a:r>
          </a:p>
          <a:p>
            <a:pPr marL="1843429" marR="0" lvl="1" indent="-31784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Chao Gu, </a:t>
            </a:r>
            <a:r>
              <a:rPr lang="en-US" sz="54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Aniket</a:t>
            </a:r>
            <a:r>
              <a:rPr lang="en-US" sz="5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Bonde</a:t>
            </a:r>
            <a:r>
              <a:rPr lang="en-US" sz="5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Dr. Tracy Hammond, Paul </a:t>
            </a:r>
            <a:r>
              <a:rPr lang="en-US" sz="54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Taele</a:t>
            </a:r>
            <a:endParaRPr lang="en-US" sz="5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43429" marR="0" lvl="1" indent="-31784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A&amp;M University</a:t>
            </a:r>
          </a:p>
          <a:p>
            <a:pPr marL="1843429" marR="0" lvl="1" indent="-31784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sz="199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1279089" y="14072007"/>
            <a:ext cx="10581307" cy="548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They are the following listed gesture based features for sketch recognition: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78855" y="15379843"/>
            <a:ext cx="10467607" cy="80483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Cosine of initial angle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Sine of initial angle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Size of bounding box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Angle of bounding box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Distance between first and last points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Cosine of angle between first and last points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Sine of angle between first and last points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Total length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Total angle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Total absolute angle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Sharpness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Total Time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en-US" sz="4000" dirty="0">
                <a:solidFill>
                  <a:schemeClr val="dk1"/>
                </a:solidFill>
                <a:latin typeface="Cabin"/>
              </a:rPr>
              <a:t>Maximum Speed</a:t>
            </a:r>
            <a:endParaRPr lang="en-US" sz="4000" b="0" i="0" u="none" strike="noStrike" cap="none" dirty="0">
              <a:solidFill>
                <a:schemeClr val="dk1"/>
              </a:solidFill>
              <a:latin typeface="Cabin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135708" y="4339008"/>
            <a:ext cx="10461566" cy="1090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77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Abstract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228903" y="24922289"/>
            <a:ext cx="10654568" cy="4666159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350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Gesture features require extensive training</a:t>
            </a:r>
          </a:p>
          <a:p>
            <a:pPr marL="6350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Strokes has to be drawn in the same manner each time.</a:t>
            </a:r>
          </a:p>
          <a:p>
            <a:pPr marL="6350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◆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Rubin features are proved to be helpful in recognizing two-dimensional gestures, but not for natural sketch recognition problems. The accuracy of these approaches is not optimal.</a:t>
            </a:r>
          </a:p>
          <a:p>
            <a: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2416016" y="5589521"/>
            <a:ext cx="19652989" cy="2596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Complex shapes can be constructed hierarchically as a combination of smaller primitive shapes meeting certain geometric constraints. It is imperative to accurately recognize the lower-level primitives. Geometric features aid the recognition process more when given naturally sketched data, like following:</a:t>
            </a:r>
          </a:p>
        </p:txBody>
      </p:sp>
      <p:pic>
        <p:nvPicPr>
          <p:cNvPr id="432" name="Shape 432" descr="Screenshot 2017-11-12 04.22.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430" y="8129433"/>
            <a:ext cx="3143931" cy="23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Screenshot 2017-11-12 04.22.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8734" y="7847460"/>
            <a:ext cx="3365533" cy="24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Screenshot 2017-11-12 04.26.0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42922" y="8023345"/>
            <a:ext cx="4599090" cy="2319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Shape 435"/>
          <p:cNvGrpSpPr/>
          <p:nvPr/>
        </p:nvGrpSpPr>
        <p:grpSpPr>
          <a:xfrm>
            <a:off x="15041048" y="13673027"/>
            <a:ext cx="5638833" cy="993972"/>
            <a:chOff x="0" y="0"/>
            <a:chExt cx="2147483643" cy="2147483643"/>
          </a:xfrm>
        </p:grpSpPr>
        <p:sp>
          <p:nvSpPr>
            <p:cNvPr id="436" name="Shape 436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Low-level recognizer</a:t>
              </a:r>
            </a:p>
          </p:txBody>
        </p:sp>
      </p:grpSp>
      <p:cxnSp>
        <p:nvCxnSpPr>
          <p:cNvPr id="438" name="Shape 438"/>
          <p:cNvCxnSpPr/>
          <p:nvPr/>
        </p:nvCxnSpPr>
        <p:spPr>
          <a:xfrm>
            <a:off x="17843507" y="17920699"/>
            <a:ext cx="0" cy="76599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9" name="Shape 439"/>
          <p:cNvSpPr txBox="1"/>
          <p:nvPr/>
        </p:nvSpPr>
        <p:spPr>
          <a:xfrm>
            <a:off x="14413609" y="14666997"/>
            <a:ext cx="7110603" cy="1076067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23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Line, Polyline, Circle, Ellipse, Arc, Curve, Spiral, Helix, etc.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5716755" y="17489691"/>
            <a:ext cx="4442082" cy="453997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23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Arrow, Pendulum, etc.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17843507" y="15630438"/>
            <a:ext cx="0" cy="8513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443" name="Shape 443"/>
          <p:cNvGrpSpPr/>
          <p:nvPr/>
        </p:nvGrpSpPr>
        <p:grpSpPr>
          <a:xfrm>
            <a:off x="16856019" y="11869669"/>
            <a:ext cx="2163555" cy="914799"/>
            <a:chOff x="0" y="-1045"/>
            <a:chExt cx="2147483643" cy="2047536184"/>
          </a:xfrm>
        </p:grpSpPr>
        <p:sp>
          <p:nvSpPr>
            <p:cNvPr id="444" name="Shape 444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41391700" y="-1045"/>
              <a:ext cx="2106091919" cy="2010010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Stroke</a:t>
              </a: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4680819" y="18667507"/>
            <a:ext cx="6636351" cy="1058552"/>
            <a:chOff x="0" y="199560824"/>
            <a:chExt cx="2147483647" cy="2047270013"/>
          </a:xfrm>
        </p:grpSpPr>
        <p:sp>
          <p:nvSpPr>
            <p:cNvPr id="447" name="Shape 447"/>
            <p:cNvSpPr txBox="1"/>
            <p:nvPr/>
          </p:nvSpPr>
          <p:spPr>
            <a:xfrm>
              <a:off x="0" y="290782769"/>
              <a:ext cx="2147483647" cy="1856700877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16162819" y="199560824"/>
              <a:ext cx="1981917079" cy="2047270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Final sketch interpretation</a:t>
              </a:r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14807771" y="16476305"/>
            <a:ext cx="6310684" cy="1078477"/>
            <a:chOff x="0" y="-569"/>
            <a:chExt cx="2147483643" cy="2147483647"/>
          </a:xfrm>
        </p:grpSpPr>
        <p:sp>
          <p:nvSpPr>
            <p:cNvPr id="450" name="Shape 450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82783498" y="-569"/>
              <a:ext cx="1981917329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High-level recognizer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12252173" y="19869579"/>
            <a:ext cx="5702876" cy="1058552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ctr" anchorCtr="0">
            <a:noAutofit/>
          </a:bodyPr>
          <a:lstStyle/>
          <a:p>
            <a:pPr marL="65086" marR="0" lvl="0" indent="-650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Low-level Recognizer: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7919012" y="19869579"/>
            <a:ext cx="5816236" cy="1058552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ctr" anchorCtr="0">
            <a:noAutofit/>
          </a:bodyPr>
          <a:lstStyle/>
          <a:p>
            <a:pPr marL="65086" marR="0" lvl="0" indent="-650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High-level Recognizer: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2774637" y="20823465"/>
            <a:ext cx="5078267" cy="3852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0" indent="-742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Support primitive shapes</a:t>
            </a:r>
          </a:p>
          <a:p>
            <a:pPr marL="679450" marR="0" lvl="0" indent="-742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Accurate</a:t>
            </a:r>
          </a:p>
          <a:p>
            <a:pPr marL="679450" marR="0" lvl="0" indent="-742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Natural drawn</a:t>
            </a:r>
          </a:p>
          <a:p>
            <a:pPr marL="679450" marR="0" lvl="0" indent="-742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Handle noise and orientations</a:t>
            </a:r>
          </a:p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8542077" y="20879120"/>
            <a:ext cx="4689438" cy="3852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6794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Shapes drawn in any order</a:t>
            </a:r>
          </a:p>
          <a:p>
            <a:pPr marL="6794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Any number of strokes</a:t>
            </a:r>
          </a:p>
          <a:p>
            <a:pPr marL="6794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Interspersed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13018979" y="24707860"/>
            <a:ext cx="1757108" cy="516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Line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3175253" y="27907053"/>
            <a:ext cx="1359177" cy="6800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Arc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4855253" y="24782646"/>
            <a:ext cx="2036213" cy="575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Polyline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5152407" y="28092684"/>
            <a:ext cx="1477515" cy="833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Curve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3018979" y="26382134"/>
            <a:ext cx="1842000" cy="6346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Circle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3237221" y="29721634"/>
            <a:ext cx="1375906" cy="408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Spiral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5152407" y="26471146"/>
            <a:ext cx="1739057" cy="5456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Ellipse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5366217" y="29768449"/>
            <a:ext cx="1336647" cy="722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Helix</a:t>
            </a:r>
          </a:p>
        </p:txBody>
      </p:sp>
      <p:cxnSp>
        <p:nvCxnSpPr>
          <p:cNvPr id="465" name="Shape 465"/>
          <p:cNvCxnSpPr>
            <a:cxnSpLocks/>
          </p:cNvCxnSpPr>
          <p:nvPr/>
        </p:nvCxnSpPr>
        <p:spPr>
          <a:xfrm>
            <a:off x="13502186" y="25537531"/>
            <a:ext cx="836903" cy="60320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66" name="Shape 466"/>
          <p:cNvCxnSpPr>
            <a:cxnSpLocks/>
          </p:cNvCxnSpPr>
          <p:nvPr/>
        </p:nvCxnSpPr>
        <p:spPr>
          <a:xfrm flipH="1">
            <a:off x="15378806" y="25428588"/>
            <a:ext cx="878400" cy="8283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7" name="Shape 467"/>
          <p:cNvSpPr/>
          <p:nvPr/>
        </p:nvSpPr>
        <p:spPr>
          <a:xfrm>
            <a:off x="13502186" y="27016787"/>
            <a:ext cx="875970" cy="677677"/>
          </a:xfrm>
          <a:prstGeom prst="ellipse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5267826" y="27140840"/>
            <a:ext cx="1270547" cy="571679"/>
          </a:xfrm>
          <a:prstGeom prst="ellipse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Shape 469"/>
          <p:cNvCxnSpPr>
            <a:cxnSpLocks/>
          </p:cNvCxnSpPr>
          <p:nvPr/>
        </p:nvCxnSpPr>
        <p:spPr>
          <a:xfrm rot="-5400000" flipH="1">
            <a:off x="15335018" y="28902031"/>
            <a:ext cx="850800" cy="7884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470" name="Shape 4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97684" y="30401012"/>
            <a:ext cx="904147" cy="925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366217" y="30583618"/>
            <a:ext cx="1161385" cy="72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 descr="high-leve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740124" y="24164229"/>
            <a:ext cx="3040332" cy="296124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17859382" y="26471147"/>
            <a:ext cx="4910123" cy="365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bin"/>
              <a:sym typeface="Arial"/>
            </a:endParaRPr>
          </a:p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Pendulum constructed from lower level primitives (line, circle)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2741980" y="14222116"/>
            <a:ext cx="9782347" cy="248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lang="en-US"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23440913" y="11975304"/>
            <a:ext cx="8699863" cy="336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31 features are geometric-based (44 features in total [1]) </a:t>
            </a:r>
            <a:r>
              <a:rPr lang="en-US" sz="4000" dirty="0">
                <a:latin typeface="Cabin"/>
              </a:rPr>
              <a:t>14 optimal geometric features selected based on Polyline and Complex test in</a:t>
            </a:r>
            <a:r>
              <a:rPr lang="en-US" sz="4000" b="1" dirty="0">
                <a:latin typeface="Cabin"/>
              </a:rPr>
              <a:t> </a:t>
            </a:r>
            <a:r>
              <a:rPr lang="en-US" sz="4000" dirty="0" err="1">
                <a:latin typeface="Cabin"/>
              </a:rPr>
              <a:t>PaleoSketch</a:t>
            </a:r>
            <a:r>
              <a:rPr lang="en-US" sz="4000" dirty="0">
                <a:latin typeface="Cabin"/>
              </a:rPr>
              <a:t> system </a:t>
            </a:r>
          </a:p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0" i="0" u="none" strike="noStrike" cap="none" dirty="0">
              <a:solidFill>
                <a:schemeClr val="dk1"/>
              </a:solidFill>
              <a:latin typeface="Cabin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23046730" y="10698460"/>
            <a:ext cx="9223534" cy="8197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Geometric Features:</a:t>
            </a:r>
          </a:p>
        </p:txBody>
      </p:sp>
      <p:grpSp>
        <p:nvGrpSpPr>
          <p:cNvPr id="479" name="Shape 479"/>
          <p:cNvGrpSpPr/>
          <p:nvPr/>
        </p:nvGrpSpPr>
        <p:grpSpPr>
          <a:xfrm>
            <a:off x="26904227" y="15278626"/>
            <a:ext cx="2168758" cy="969739"/>
            <a:chOff x="-250" y="-1045"/>
            <a:chExt cx="2147483647" cy="2010010071"/>
          </a:xfrm>
        </p:grpSpPr>
        <p:sp>
          <p:nvSpPr>
            <p:cNvPr id="480" name="Shape 480"/>
            <p:cNvSpPr txBox="1"/>
            <p:nvPr/>
          </p:nvSpPr>
          <p:spPr>
            <a:xfrm>
              <a:off x="-250" y="26666916"/>
              <a:ext cx="2147483647" cy="1947587778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41391700" y="-1045"/>
              <a:ext cx="2106091919" cy="2010010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Stroke</a:t>
              </a:r>
            </a:p>
          </p:txBody>
        </p:sp>
      </p:grpSp>
      <p:sp>
        <p:nvSpPr>
          <p:cNvPr id="483" name="Shape 483"/>
          <p:cNvSpPr txBox="1"/>
          <p:nvPr/>
        </p:nvSpPr>
        <p:spPr>
          <a:xfrm>
            <a:off x="28171202" y="18409574"/>
            <a:ext cx="2453868" cy="617798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23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bin"/>
                <a:ea typeface="Helvetica Neue"/>
                <a:cs typeface="Helvetica Neue"/>
                <a:sym typeface="Helvetica Neue"/>
              </a:rPr>
              <a:t>Shape Tests</a:t>
            </a:r>
          </a:p>
        </p:txBody>
      </p:sp>
      <p:grpSp>
        <p:nvGrpSpPr>
          <p:cNvPr id="484" name="Shape 484"/>
          <p:cNvGrpSpPr/>
          <p:nvPr/>
        </p:nvGrpSpPr>
        <p:grpSpPr>
          <a:xfrm>
            <a:off x="25646063" y="17026675"/>
            <a:ext cx="4786417" cy="1151088"/>
            <a:chOff x="0" y="-39"/>
            <a:chExt cx="2147483643" cy="2047535178"/>
          </a:xfrm>
        </p:grpSpPr>
        <p:sp>
          <p:nvSpPr>
            <p:cNvPr id="485" name="Shape 485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62618416" y="-39"/>
              <a:ext cx="2084865227" cy="2047535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Pre-recognition</a:t>
              </a: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24158395" y="20336037"/>
            <a:ext cx="3585388" cy="1142961"/>
            <a:chOff x="0" y="0"/>
            <a:chExt cx="2147483643" cy="2147483643"/>
          </a:xfrm>
        </p:grpSpPr>
        <p:sp>
          <p:nvSpPr>
            <p:cNvPr id="488" name="Shape 488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82783275" y="0"/>
              <a:ext cx="1981917114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Circle Test</a:t>
              </a:r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4158395" y="21598910"/>
            <a:ext cx="3585388" cy="1142961"/>
            <a:chOff x="0" y="0"/>
            <a:chExt cx="2147483643" cy="2147483643"/>
          </a:xfrm>
        </p:grpSpPr>
        <p:sp>
          <p:nvSpPr>
            <p:cNvPr id="491" name="Shape 491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Arc Test</a:t>
              </a: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4110657" y="25182077"/>
            <a:ext cx="7646300" cy="1243223"/>
            <a:chOff x="0" y="-2817"/>
            <a:chExt cx="2147483643" cy="2142423274"/>
          </a:xfrm>
        </p:grpSpPr>
        <p:sp>
          <p:nvSpPr>
            <p:cNvPr id="494" name="Shape 494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82783342" y="-2817"/>
              <a:ext cx="1981917205" cy="2142423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5873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Hierarchy and Ranking Algorithm</a:t>
              </a:r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4158395" y="22942097"/>
            <a:ext cx="3585388" cy="1142961"/>
            <a:chOff x="0" y="0"/>
            <a:chExt cx="2147483643" cy="2147483643"/>
          </a:xfrm>
        </p:grpSpPr>
        <p:sp>
          <p:nvSpPr>
            <p:cNvPr id="497" name="Shape 497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Spiral Test</a:t>
              </a: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4170506" y="19104426"/>
            <a:ext cx="3585388" cy="1142961"/>
            <a:chOff x="0" y="0"/>
            <a:chExt cx="2147483643" cy="2147483643"/>
          </a:xfrm>
        </p:grpSpPr>
        <p:sp>
          <p:nvSpPr>
            <p:cNvPr id="500" name="Shape 500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Line Test</a:t>
              </a: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28103838" y="19086648"/>
            <a:ext cx="3585388" cy="1142961"/>
            <a:chOff x="0" y="0"/>
            <a:chExt cx="2147483643" cy="2147483643"/>
          </a:xfrm>
        </p:grpSpPr>
        <p:sp>
          <p:nvSpPr>
            <p:cNvPr id="503" name="Shape 503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Polyline Test</a:t>
              </a: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8125428" y="20345579"/>
            <a:ext cx="3585388" cy="1142961"/>
            <a:chOff x="0" y="0"/>
            <a:chExt cx="2147483643" cy="2147483643"/>
          </a:xfrm>
        </p:grpSpPr>
        <p:sp>
          <p:nvSpPr>
            <p:cNvPr id="506" name="Shape 506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Ellipse Test</a:t>
              </a: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8146172" y="21605641"/>
            <a:ext cx="3585388" cy="1142961"/>
            <a:chOff x="0" y="0"/>
            <a:chExt cx="2147483643" cy="2147483643"/>
          </a:xfrm>
        </p:grpSpPr>
        <p:sp>
          <p:nvSpPr>
            <p:cNvPr id="509" name="Shape 509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Curve Test</a:t>
              </a:r>
            </a:p>
          </p:txBody>
        </p:sp>
      </p:grpSp>
      <p:sp>
        <p:nvSpPr>
          <p:cNvPr id="512" name="Shape 512"/>
          <p:cNvSpPr txBox="1"/>
          <p:nvPr/>
        </p:nvSpPr>
        <p:spPr>
          <a:xfrm>
            <a:off x="28082395" y="24012061"/>
            <a:ext cx="4070102" cy="1099065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460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bin"/>
                <a:ea typeface="Helvetica Neue"/>
                <a:cs typeface="Helvetica Neue"/>
                <a:sym typeface="Helvetica Neue"/>
              </a:rPr>
              <a:t>Passed, Error, Beautified Shape</a:t>
            </a:r>
          </a:p>
        </p:txBody>
      </p:sp>
      <p:sp>
        <p:nvSpPr>
          <p:cNvPr id="513" name="Shape 513"/>
          <p:cNvSpPr/>
          <p:nvPr/>
        </p:nvSpPr>
        <p:spPr>
          <a:xfrm rot="-2073528">
            <a:off x="13043124" y="28950200"/>
            <a:ext cx="1359058" cy="1168437"/>
          </a:xfrm>
          <a:prstGeom prst="arc">
            <a:avLst>
              <a:gd name="adj1" fmla="val 16200000"/>
              <a:gd name="adj2" fmla="val 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61708" y="11476555"/>
            <a:ext cx="6988614" cy="129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70977" y="12771955"/>
            <a:ext cx="6964498" cy="3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34101699" y="16101661"/>
            <a:ext cx="3494850" cy="675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NDDE = 0.551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37596549" y="16193742"/>
            <a:ext cx="4357908" cy="675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NDDE = 0.995  [2]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34626316" y="16988208"/>
            <a:ext cx="2580020" cy="765455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Polylines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8181518" y="17022619"/>
            <a:ext cx="2552021" cy="765455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Ellipses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33058351" y="17729940"/>
            <a:ext cx="5431591" cy="2515466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Sub-strokes pass line test</a:t>
            </a:r>
          </a:p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Area error less than threshold</a:t>
            </a:r>
          </a:p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High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DCR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value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8128095" y="17806463"/>
            <a:ext cx="5164099" cy="2547211"/>
          </a:xfrm>
          <a:prstGeom prst="rect">
            <a:avLst/>
          </a:prstGeom>
          <a:noFill/>
          <a:ln>
            <a:noFill/>
          </a:ln>
        </p:spPr>
        <p:txBody>
          <a:bodyPr wrap="square" lIns="63500" tIns="63500" rIns="63500" bIns="63500" anchor="t" anchorCtr="0">
            <a:noAutofit/>
          </a:bodyPr>
          <a:lstStyle/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Pass closed shape test</a:t>
            </a:r>
          </a:p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Area error less than threshold</a:t>
            </a:r>
          </a:p>
          <a:p>
            <a:pPr marL="65086" marR="0" lvl="0" indent="-5873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High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NDDE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value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32943014" y="9668544"/>
            <a:ext cx="9628952" cy="2337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NDDE: Normalized distance between direction extremes</a:t>
            </a:r>
          </a:p>
          <a:p>
            <a:pPr indent="-63500" algn="just">
              <a:buClr>
                <a:schemeClr val="dk1"/>
              </a:buClr>
              <a:buSzPct val="25000"/>
            </a:pPr>
            <a:r>
              <a:rPr lang="en-US" sz="4000" dirty="0">
                <a:solidFill>
                  <a:schemeClr val="dk1"/>
                </a:solidFill>
                <a:latin typeface="Cabin"/>
              </a:rPr>
              <a:t>DCR: Direction change ratio</a:t>
            </a:r>
          </a:p>
          <a:p>
            <a:pPr marL="0" marR="0" lvl="0" indent="-63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i="0" u="none" strike="noStrike" cap="none" dirty="0">
              <a:solidFill>
                <a:schemeClr val="dk1"/>
              </a:solidFill>
              <a:latin typeface="Cabin"/>
              <a:sym typeface="Arial"/>
            </a:endParaRPr>
          </a:p>
        </p:txBody>
      </p:sp>
      <p:pic>
        <p:nvPicPr>
          <p:cNvPr id="546" name="Shape 546" descr="polylin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673045" y="27992528"/>
            <a:ext cx="1978166" cy="200325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23726066" y="29866160"/>
            <a:ext cx="4372604" cy="1547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Polyline Interpretation</a:t>
            </a:r>
          </a:p>
          <a:p>
            <a:pPr lvl="0" indent="-50800" algn="ctr"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latin typeface="Cabin"/>
              </a:rPr>
              <a:t>8 lines</a:t>
            </a:r>
          </a:p>
          <a:p>
            <a:pPr lvl="0" indent="-50800" algn="ctr"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Cabin"/>
              </a:rPr>
              <a:t>Score: 8</a:t>
            </a:r>
          </a:p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Cabin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23726066" y="31667341"/>
            <a:ext cx="4171512" cy="1047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Shape 549" descr="line and arc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095069" y="28084450"/>
            <a:ext cx="1850846" cy="203690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28369787" y="29826609"/>
            <a:ext cx="4382020" cy="1840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sym typeface="Arial"/>
              </a:rPr>
              <a:t>Polyline Interpretation</a:t>
            </a:r>
          </a:p>
          <a:p>
            <a:pPr lvl="0" indent="-50800" algn="ctr"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latin typeface="Cabin"/>
              </a:rPr>
              <a:t>1 line and 1 arc</a:t>
            </a:r>
          </a:p>
          <a:p>
            <a:pPr lvl="0" indent="-50800" algn="ctr"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Cabin"/>
              </a:rPr>
              <a:t>Score: 4</a:t>
            </a:r>
          </a:p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Cabin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28656511" y="29987351"/>
            <a:ext cx="3551937" cy="1508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9294" y="12920745"/>
            <a:ext cx="10671102" cy="859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are </a:t>
            </a:r>
            <a:r>
              <a:rPr lang="en-US" sz="60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Rubine’s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Features?</a:t>
            </a:r>
          </a:p>
        </p:txBody>
      </p:sp>
      <p:grpSp>
        <p:nvGrpSpPr>
          <p:cNvPr id="553" name="Shape 553"/>
          <p:cNvGrpSpPr/>
          <p:nvPr/>
        </p:nvGrpSpPr>
        <p:grpSpPr>
          <a:xfrm>
            <a:off x="28171569" y="22902001"/>
            <a:ext cx="3585388" cy="1142961"/>
            <a:chOff x="0" y="0"/>
            <a:chExt cx="2147483643" cy="2147483643"/>
          </a:xfrm>
        </p:grpSpPr>
        <p:sp>
          <p:nvSpPr>
            <p:cNvPr id="554" name="Shape 554"/>
            <p:cNvSpPr txBox="1"/>
            <p:nvPr/>
          </p:nvSpPr>
          <p:spPr>
            <a:xfrm>
              <a:off x="0" y="99948469"/>
              <a:ext cx="2147483643" cy="1947586670"/>
            </a:xfrm>
            <a:prstGeom prst="rect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82783425" y="0"/>
              <a:ext cx="1981917297" cy="2147483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3500" tIns="63500" rIns="63500" bIns="63500" anchor="ctr" anchorCtr="0">
              <a:noAutofit/>
            </a:bodyPr>
            <a:lstStyle/>
            <a:p>
              <a:pPr marL="65086" marR="0" lvl="0" indent="-6508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40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Helix Test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04392D3-5913-4FB1-9574-C253442817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70907" y="802433"/>
            <a:ext cx="7778945" cy="154875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D12BCD7-E4B9-4444-989D-A8C5DD97AA7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0254" b="-277"/>
          <a:stretch/>
        </p:blipFill>
        <p:spPr>
          <a:xfrm>
            <a:off x="1169942" y="913794"/>
            <a:ext cx="3353237" cy="14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658FC-DF07-4843-9CFA-B65C83220922}"/>
              </a:ext>
            </a:extLst>
          </p:cNvPr>
          <p:cNvSpPr txBox="1"/>
          <p:nvPr/>
        </p:nvSpPr>
        <p:spPr>
          <a:xfrm>
            <a:off x="1257321" y="5628165"/>
            <a:ext cx="1067110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Cabin"/>
                <a:cs typeface="Calibri" panose="020F0502020204030204" pitchFamily="34" charset="0"/>
              </a:rPr>
              <a:t>Complex shapes can be constructed hierarchically as a combination of smaller primitive shapes meeting certain geometric constraints. However, in order to construct higher level shapes, it is imperative to accurately recognize the lower-level primitives. </a:t>
            </a:r>
            <a:r>
              <a:rPr lang="en-US" sz="4000" dirty="0">
                <a:latin typeface="Cabin"/>
                <a:ea typeface="Cabin"/>
                <a:cs typeface="Calibri" panose="020F0502020204030204" pitchFamily="34" charset="0"/>
                <a:sym typeface="Cabin"/>
              </a:rPr>
              <a:t>Gesture features like </a:t>
            </a:r>
            <a:r>
              <a:rPr lang="en-US" sz="4000" dirty="0" err="1">
                <a:latin typeface="Cabin"/>
                <a:ea typeface="Cabin"/>
                <a:cs typeface="Calibri" panose="020F0502020204030204" pitchFamily="34" charset="0"/>
                <a:sym typeface="Cabin"/>
              </a:rPr>
              <a:t>Rubine</a:t>
            </a:r>
            <a:r>
              <a:rPr lang="en-US" sz="4000" dirty="0">
                <a:latin typeface="Cabin"/>
                <a:ea typeface="Cabin"/>
                <a:cs typeface="Calibri" panose="020F0502020204030204" pitchFamily="34" charset="0"/>
                <a:sym typeface="Cabin"/>
              </a:rPr>
              <a:t> features require extensive training.</a:t>
            </a:r>
            <a:r>
              <a:rPr lang="en-IN" sz="4000" dirty="0">
                <a:latin typeface="Cabin"/>
                <a:cs typeface="Calibri" panose="020F0502020204030204" pitchFamily="34" charset="0"/>
              </a:rPr>
              <a:t> More signiﬁcantly, results from feature subset selection indicate that geometric features aid the recognition process more than gesture-based features when given naturally sketched data.</a:t>
            </a:r>
          </a:p>
        </p:txBody>
      </p:sp>
      <p:sp>
        <p:nvSpPr>
          <p:cNvPr id="151" name="Shape 552">
            <a:extLst>
              <a:ext uri="{FF2B5EF4-FFF2-40B4-BE49-F238E27FC236}">
                <a16:creationId xmlns:a16="http://schemas.microsoft.com/office/drawing/2014/main" id="{99B9668D-0FBF-4CB4-A2CF-1C783B72E304}"/>
              </a:ext>
            </a:extLst>
          </p:cNvPr>
          <p:cNvSpPr txBox="1"/>
          <p:nvPr/>
        </p:nvSpPr>
        <p:spPr>
          <a:xfrm>
            <a:off x="1023238" y="23920812"/>
            <a:ext cx="10671102" cy="859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Why </a:t>
            </a:r>
            <a:r>
              <a:rPr lang="en-US" sz="60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Rubine’s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Features Fail?</a:t>
            </a:r>
          </a:p>
        </p:txBody>
      </p:sp>
      <p:sp>
        <p:nvSpPr>
          <p:cNvPr id="152" name="Shape 427">
            <a:extLst>
              <a:ext uri="{FF2B5EF4-FFF2-40B4-BE49-F238E27FC236}">
                <a16:creationId xmlns:a16="http://schemas.microsoft.com/office/drawing/2014/main" id="{74A5B9DB-BB96-46EF-98CE-08511B31AEDB}"/>
              </a:ext>
            </a:extLst>
          </p:cNvPr>
          <p:cNvSpPr txBox="1"/>
          <p:nvPr/>
        </p:nvSpPr>
        <p:spPr>
          <a:xfrm>
            <a:off x="12359303" y="4272311"/>
            <a:ext cx="19781474" cy="9743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127000" algn="ctr">
              <a:buClr>
                <a:schemeClr val="dk1"/>
              </a:buClr>
              <a:buSzPct val="27777"/>
            </a:pPr>
            <a:r>
              <a:rPr lang="en-US" sz="60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Non-</a:t>
            </a:r>
            <a:r>
              <a:rPr lang="en-US" sz="6000" b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Rubine</a:t>
            </a:r>
            <a:r>
              <a:rPr lang="en-US" sz="60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Features</a:t>
            </a:r>
          </a:p>
        </p:txBody>
      </p:sp>
      <p:sp>
        <p:nvSpPr>
          <p:cNvPr id="156" name="Shape 427">
            <a:extLst>
              <a:ext uri="{FF2B5EF4-FFF2-40B4-BE49-F238E27FC236}">
                <a16:creationId xmlns:a16="http://schemas.microsoft.com/office/drawing/2014/main" id="{14C11D25-E684-462C-BA6B-F7CABC6396C9}"/>
              </a:ext>
            </a:extLst>
          </p:cNvPr>
          <p:cNvSpPr txBox="1"/>
          <p:nvPr/>
        </p:nvSpPr>
        <p:spPr>
          <a:xfrm>
            <a:off x="12628600" y="10648571"/>
            <a:ext cx="10461566" cy="1090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77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Complex Shapes Recognition:</a:t>
            </a:r>
          </a:p>
        </p:txBody>
      </p:sp>
      <p:cxnSp>
        <p:nvCxnSpPr>
          <p:cNvPr id="157" name="Shape 442">
            <a:extLst>
              <a:ext uri="{FF2B5EF4-FFF2-40B4-BE49-F238E27FC236}">
                <a16:creationId xmlns:a16="http://schemas.microsoft.com/office/drawing/2014/main" id="{820B5E42-F388-4D6B-ADCD-0959C3E30975}"/>
              </a:ext>
            </a:extLst>
          </p:cNvPr>
          <p:cNvCxnSpPr/>
          <p:nvPr/>
        </p:nvCxnSpPr>
        <p:spPr>
          <a:xfrm>
            <a:off x="17887080" y="12821720"/>
            <a:ext cx="0" cy="8513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438">
            <a:extLst>
              <a:ext uri="{FF2B5EF4-FFF2-40B4-BE49-F238E27FC236}">
                <a16:creationId xmlns:a16="http://schemas.microsoft.com/office/drawing/2014/main" id="{62ABF535-B2B7-4747-9185-E2FFD1B70498}"/>
              </a:ext>
            </a:extLst>
          </p:cNvPr>
          <p:cNvCxnSpPr/>
          <p:nvPr/>
        </p:nvCxnSpPr>
        <p:spPr>
          <a:xfrm>
            <a:off x="27954340" y="18250085"/>
            <a:ext cx="0" cy="76599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438">
            <a:extLst>
              <a:ext uri="{FF2B5EF4-FFF2-40B4-BE49-F238E27FC236}">
                <a16:creationId xmlns:a16="http://schemas.microsoft.com/office/drawing/2014/main" id="{E6993314-A8FF-4F77-AE69-6883CC994E6B}"/>
              </a:ext>
            </a:extLst>
          </p:cNvPr>
          <p:cNvCxnSpPr/>
          <p:nvPr/>
        </p:nvCxnSpPr>
        <p:spPr>
          <a:xfrm>
            <a:off x="27942229" y="16267707"/>
            <a:ext cx="0" cy="76599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3" name="Shape 438">
            <a:extLst>
              <a:ext uri="{FF2B5EF4-FFF2-40B4-BE49-F238E27FC236}">
                <a16:creationId xmlns:a16="http://schemas.microsoft.com/office/drawing/2014/main" id="{21E973E5-0FAB-486E-A35B-06AE6B1CC6F9}"/>
              </a:ext>
            </a:extLst>
          </p:cNvPr>
          <p:cNvCxnSpPr/>
          <p:nvPr/>
        </p:nvCxnSpPr>
        <p:spPr>
          <a:xfrm>
            <a:off x="27954340" y="24299696"/>
            <a:ext cx="0" cy="76599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12E148-6B65-4058-AAD5-D80157E43276}"/>
              </a:ext>
            </a:extLst>
          </p:cNvPr>
          <p:cNvSpPr txBox="1"/>
          <p:nvPr/>
        </p:nvSpPr>
        <p:spPr>
          <a:xfrm>
            <a:off x="24216791" y="26605347"/>
            <a:ext cx="7676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bin"/>
              </a:rPr>
              <a:t>Line (1), Arc (3), Curve (5), Circle (5), Ellipse (5), Helix (5), Spiral (5)</a:t>
            </a:r>
          </a:p>
        </p:txBody>
      </p:sp>
      <p:sp>
        <p:nvSpPr>
          <p:cNvPr id="165" name="Shape 427">
            <a:extLst>
              <a:ext uri="{FF2B5EF4-FFF2-40B4-BE49-F238E27FC236}">
                <a16:creationId xmlns:a16="http://schemas.microsoft.com/office/drawing/2014/main" id="{D871E15B-065D-47D8-9814-BB47441850FF}"/>
              </a:ext>
            </a:extLst>
          </p:cNvPr>
          <p:cNvSpPr txBox="1"/>
          <p:nvPr/>
        </p:nvSpPr>
        <p:spPr>
          <a:xfrm>
            <a:off x="32751807" y="4269822"/>
            <a:ext cx="10461566" cy="1090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77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3D018-5FB8-49B0-B68E-203318F6F487}"/>
              </a:ext>
            </a:extLst>
          </p:cNvPr>
          <p:cNvSpPr txBox="1"/>
          <p:nvPr/>
        </p:nvSpPr>
        <p:spPr>
          <a:xfrm>
            <a:off x="33215580" y="5628165"/>
            <a:ext cx="964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bin"/>
                <a:ea typeface="Times New Roman"/>
                <a:cs typeface="Calibri" panose="020F0502020204030204" pitchFamily="34" charset="0"/>
                <a:sym typeface="Times New Roman"/>
              </a:rPr>
              <a:t>Pre-Recognition:</a:t>
            </a:r>
            <a:endParaRPr lang="en-US" sz="4000" dirty="0">
              <a:latin typeface="Cabin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E498B2B-60B1-4AE5-8009-E29E4481AFC1}"/>
              </a:ext>
            </a:extLst>
          </p:cNvPr>
          <p:cNvSpPr txBox="1"/>
          <p:nvPr/>
        </p:nvSpPr>
        <p:spPr>
          <a:xfrm>
            <a:off x="33234478" y="6533252"/>
            <a:ext cx="9515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0" algn="just">
              <a:buClr>
                <a:schemeClr val="dk1"/>
              </a:buClr>
              <a:buSzPct val="25000"/>
            </a:pPr>
            <a:r>
              <a:rPr lang="en-US" sz="4000" dirty="0">
                <a:solidFill>
                  <a:schemeClr val="dk1"/>
                </a:solidFill>
                <a:latin typeface="Cabin"/>
              </a:rPr>
              <a:t>Remove duplicates, Compute Graphs, Remove Tails, </a:t>
            </a:r>
            <a:r>
              <a:rPr lang="en-US" sz="4000" dirty="0" err="1">
                <a:solidFill>
                  <a:schemeClr val="dk1"/>
                </a:solidFill>
                <a:latin typeface="Cabin"/>
              </a:rPr>
              <a:t>Overtraced</a:t>
            </a:r>
            <a:r>
              <a:rPr lang="en-US" sz="4000" dirty="0">
                <a:solidFill>
                  <a:schemeClr val="dk1"/>
                </a:solidFill>
                <a:latin typeface="Cabin"/>
              </a:rPr>
              <a:t> Test, Closed shape Test, Corner </a:t>
            </a:r>
            <a:r>
              <a:rPr lang="en-US" sz="4000" dirty="0" err="1">
                <a:solidFill>
                  <a:schemeClr val="dk1"/>
                </a:solidFill>
                <a:latin typeface="Cabin"/>
              </a:rPr>
              <a:t>Dection</a:t>
            </a:r>
            <a:r>
              <a:rPr lang="en-US" sz="4000" dirty="0">
                <a:solidFill>
                  <a:schemeClr val="dk1"/>
                </a:solidFill>
                <a:latin typeface="Cabin"/>
              </a:rPr>
              <a:t> </a:t>
            </a:r>
          </a:p>
        </p:txBody>
      </p:sp>
      <p:sp>
        <p:nvSpPr>
          <p:cNvPr id="170" name="Shape 427">
            <a:extLst>
              <a:ext uri="{FF2B5EF4-FFF2-40B4-BE49-F238E27FC236}">
                <a16:creationId xmlns:a16="http://schemas.microsoft.com/office/drawing/2014/main" id="{8354D5CB-75EC-4C16-A5DD-6D743F4CCF96}"/>
              </a:ext>
            </a:extLst>
          </p:cNvPr>
          <p:cNvSpPr txBox="1"/>
          <p:nvPr/>
        </p:nvSpPr>
        <p:spPr>
          <a:xfrm>
            <a:off x="33047546" y="8575125"/>
            <a:ext cx="9702305" cy="1093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77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NDDE and DCR</a:t>
            </a:r>
          </a:p>
        </p:txBody>
      </p:sp>
      <p:sp>
        <p:nvSpPr>
          <p:cNvPr id="171" name="Shape 427">
            <a:extLst>
              <a:ext uri="{FF2B5EF4-FFF2-40B4-BE49-F238E27FC236}">
                <a16:creationId xmlns:a16="http://schemas.microsoft.com/office/drawing/2014/main" id="{3899CDA9-4225-43BE-8290-741BA4E31BA8}"/>
              </a:ext>
            </a:extLst>
          </p:cNvPr>
          <p:cNvSpPr txBox="1"/>
          <p:nvPr/>
        </p:nvSpPr>
        <p:spPr>
          <a:xfrm>
            <a:off x="32950735" y="20263795"/>
            <a:ext cx="10461566" cy="1090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77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Results</a:t>
            </a:r>
          </a:p>
        </p:txBody>
      </p:sp>
      <p:sp>
        <p:nvSpPr>
          <p:cNvPr id="172" name="Shape 427">
            <a:extLst>
              <a:ext uri="{FF2B5EF4-FFF2-40B4-BE49-F238E27FC236}">
                <a16:creationId xmlns:a16="http://schemas.microsoft.com/office/drawing/2014/main" id="{65FEA2F0-B975-49D9-B4E6-8C4E0A87E75B}"/>
              </a:ext>
            </a:extLst>
          </p:cNvPr>
          <p:cNvSpPr txBox="1"/>
          <p:nvPr/>
        </p:nvSpPr>
        <p:spPr>
          <a:xfrm>
            <a:off x="32943014" y="27706355"/>
            <a:ext cx="10461566" cy="1090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77"/>
              <a:buFont typeface="Times New Roman"/>
              <a:buNone/>
            </a:pPr>
            <a:r>
              <a:rPr lang="en-US" sz="6000" b="1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References</a:t>
            </a:r>
            <a:endParaRPr lang="en-US" sz="60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18936D-F340-4D02-B399-81A8AB542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04137"/>
              </p:ext>
            </p:extLst>
          </p:nvPr>
        </p:nvGraphicFramePr>
        <p:xfrm>
          <a:off x="32778612" y="21259809"/>
          <a:ext cx="10790370" cy="5760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9945">
                  <a:extLst>
                    <a:ext uri="{9D8B030D-6E8A-4147-A177-3AD203B41FA5}">
                      <a16:colId xmlns:a16="http://schemas.microsoft.com/office/drawing/2014/main" val="1859386740"/>
                    </a:ext>
                  </a:extLst>
                </a:gridCol>
                <a:gridCol w="3373635">
                  <a:extLst>
                    <a:ext uri="{9D8B030D-6E8A-4147-A177-3AD203B41FA5}">
                      <a16:colId xmlns:a16="http://schemas.microsoft.com/office/drawing/2014/main" val="4090072720"/>
                    </a:ext>
                  </a:extLst>
                </a:gridCol>
                <a:gridCol w="3596790">
                  <a:extLst>
                    <a:ext uri="{9D8B030D-6E8A-4147-A177-3AD203B41FA5}">
                      <a16:colId xmlns:a16="http://schemas.microsoft.com/office/drawing/2014/main" val="2502304126"/>
                    </a:ext>
                  </a:extLst>
                </a:gridCol>
              </a:tblGrid>
              <a:tr h="16236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bin"/>
                        </a:rPr>
                        <a:t>Without Geometric Features</a:t>
                      </a:r>
                      <a:endParaRPr lang="en-US" sz="1600" dirty="0">
                        <a:latin typeface="Cabi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latin typeface="Cabin"/>
                        </a:rPr>
                        <a:t>With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latin typeface="Cabin"/>
                        </a:rPr>
                        <a:t>Geometric Features</a:t>
                      </a:r>
                      <a:endParaRPr lang="en-US" sz="1600" dirty="0">
                        <a:latin typeface="Cabi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07208"/>
                  </a:ext>
                </a:extLst>
              </a:tr>
              <a:tr h="162361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Accuracy</a:t>
                      </a:r>
                    </a:p>
                    <a:p>
                      <a:pPr algn="ctr"/>
                      <a:r>
                        <a:rPr lang="en-US" sz="4000" dirty="0"/>
                        <a:t>(Correct Interpretation)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  <a:p>
                      <a:pPr algn="ctr"/>
                      <a:r>
                        <a:rPr lang="en-US" sz="4000" dirty="0"/>
                        <a:t>93.33 %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  <a:p>
                      <a:pPr algn="ctr"/>
                      <a:r>
                        <a:rPr lang="en-US" sz="4000" dirty="0"/>
                        <a:t>99.89 %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92098"/>
                  </a:ext>
                </a:extLst>
              </a:tr>
              <a:tr h="162361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Accuracy</a:t>
                      </a:r>
                    </a:p>
                    <a:p>
                      <a:pPr algn="ctr"/>
                      <a:r>
                        <a:rPr lang="en-US" sz="4000" dirty="0"/>
                        <a:t>(Top Correct Interpretation)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  <a:p>
                      <a:pPr algn="ctr"/>
                      <a:r>
                        <a:rPr lang="en-US" sz="4000" dirty="0"/>
                        <a:t>67.56 %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  <a:p>
                      <a:pPr algn="ctr"/>
                      <a:r>
                        <a:rPr lang="en-US" sz="4000" dirty="0"/>
                        <a:t>98.56 %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525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50628A7-A3BC-4153-A7AA-1732B5504251}"/>
              </a:ext>
            </a:extLst>
          </p:cNvPr>
          <p:cNvSpPr txBox="1"/>
          <p:nvPr/>
        </p:nvSpPr>
        <p:spPr>
          <a:xfrm>
            <a:off x="32943014" y="28667824"/>
            <a:ext cx="106259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bin"/>
              </a:rPr>
              <a:t>[1] </a:t>
            </a:r>
            <a:r>
              <a:rPr lang="en-IN" sz="3200" dirty="0">
                <a:latin typeface="Cabin"/>
              </a:rPr>
              <a:t>Paulson, B., Hammond T., </a:t>
            </a:r>
            <a:r>
              <a:rPr lang="en-IN" sz="3200" dirty="0" err="1">
                <a:latin typeface="Cabin"/>
              </a:rPr>
              <a:t>PaleoSketch</a:t>
            </a:r>
            <a:r>
              <a:rPr lang="en-IN" sz="3200" dirty="0">
                <a:latin typeface="Cabin"/>
              </a:rPr>
              <a:t>: accurate primitive sketch recognition and beautification, Proceedings of the 13th international conference on Intelligent user interfaces, January 13-16, 2008, Gran </a:t>
            </a:r>
            <a:r>
              <a:rPr lang="en-IN" sz="3200" dirty="0" err="1">
                <a:latin typeface="Cabin"/>
              </a:rPr>
              <a:t>Canaria</a:t>
            </a:r>
            <a:r>
              <a:rPr lang="en-IN" sz="3200" dirty="0">
                <a:latin typeface="Cabin"/>
              </a:rPr>
              <a:t>, Spain.</a:t>
            </a:r>
            <a:endParaRPr lang="en-US" sz="3200" dirty="0">
              <a:latin typeface="Cabin"/>
            </a:endParaRPr>
          </a:p>
          <a:p>
            <a:r>
              <a:rPr lang="en-US" sz="3200" dirty="0">
                <a:latin typeface="Cabin"/>
              </a:rPr>
              <a:t>[2] Paulson, B., </a:t>
            </a:r>
            <a:r>
              <a:rPr lang="en-US" sz="3200" dirty="0" err="1">
                <a:latin typeface="Cabin"/>
              </a:rPr>
              <a:t>Rajan</a:t>
            </a:r>
            <a:r>
              <a:rPr lang="en-US" sz="3200" dirty="0">
                <a:latin typeface="Cabin"/>
              </a:rPr>
              <a:t>, B., </a:t>
            </a:r>
            <a:r>
              <a:rPr lang="en-US" sz="3200" dirty="0" err="1">
                <a:latin typeface="Cabin"/>
              </a:rPr>
              <a:t>Davalos</a:t>
            </a:r>
            <a:r>
              <a:rPr lang="en-US" sz="3200" dirty="0">
                <a:latin typeface="Cabin"/>
              </a:rPr>
              <a:t>, P., Hammond, T., Gutierrez-Osuna, R., </a:t>
            </a:r>
            <a:r>
              <a:rPr lang="en-IN" sz="3200" dirty="0">
                <a:latin typeface="Cabin"/>
              </a:rPr>
              <a:t>What!?! No </a:t>
            </a:r>
            <a:r>
              <a:rPr lang="en-IN" sz="3200" dirty="0" err="1">
                <a:latin typeface="Cabin"/>
              </a:rPr>
              <a:t>Rubine</a:t>
            </a:r>
            <a:r>
              <a:rPr lang="en-IN" sz="3200" dirty="0">
                <a:latin typeface="Cabin"/>
              </a:rPr>
              <a:t> Features?: Using Geometric-based Features to Produce Normalized Conﬁdence Values for Sketch Recognition.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629</Words>
  <Application>Microsoft Office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Helvetica Neue</vt:lpstr>
      <vt:lpstr>Noto Sans Symbols</vt:lpstr>
      <vt:lpstr>Arial</vt:lpstr>
      <vt:lpstr>Calibri</vt:lpstr>
      <vt:lpstr>Cabin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</dc:creator>
  <cp:lastModifiedBy>BONDE SANJIV VEDU</cp:lastModifiedBy>
  <cp:revision>96</cp:revision>
  <dcterms:modified xsi:type="dcterms:W3CDTF">2017-11-13T01:50:32Z</dcterms:modified>
</cp:coreProperties>
</file>