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1" r:id="rId2"/>
    <p:sldId id="262" r:id="rId3"/>
    <p:sldId id="263" r:id="rId4"/>
    <p:sldId id="264" r:id="rId5"/>
    <p:sldId id="257" r:id="rId6"/>
    <p:sldId id="258" r:id="rId7"/>
    <p:sldId id="269" r:id="rId8"/>
    <p:sldId id="259" r:id="rId9"/>
    <p:sldId id="267" r:id="rId10"/>
    <p:sldId id="268" r:id="rId11"/>
    <p:sldId id="260" r:id="rId12"/>
    <p:sldId id="265" r:id="rId13"/>
    <p:sldId id="270"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DEBA75-EEF6-442D-92FF-818CB6C1B8C4}"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D88E3-79AD-4B03-8299-9C30E5C48108}" type="slidenum">
              <a:rPr lang="en-IN" smtClean="0"/>
              <a:t>‹#›</a:t>
            </a:fld>
            <a:endParaRPr lang="en-IN"/>
          </a:p>
        </p:txBody>
      </p:sp>
    </p:spTree>
    <p:extLst>
      <p:ext uri="{BB962C8B-B14F-4D97-AF65-F5344CB8AC3E}">
        <p14:creationId xmlns:p14="http://schemas.microsoft.com/office/powerpoint/2010/main" val="2904387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DEBA75-EEF6-442D-92FF-818CB6C1B8C4}"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7D88E3-79AD-4B03-8299-9C30E5C48108}" type="slidenum">
              <a:rPr lang="en-IN" smtClean="0"/>
              <a:t>‹#›</a:t>
            </a:fld>
            <a:endParaRPr lang="en-IN"/>
          </a:p>
        </p:txBody>
      </p:sp>
    </p:spTree>
    <p:extLst>
      <p:ext uri="{BB962C8B-B14F-4D97-AF65-F5344CB8AC3E}">
        <p14:creationId xmlns:p14="http://schemas.microsoft.com/office/powerpoint/2010/main" val="96987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6DEBA75-EEF6-442D-92FF-818CB6C1B8C4}"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D88E3-79AD-4B03-8299-9C30E5C48108}" type="slidenum">
              <a:rPr lang="en-IN" smtClean="0"/>
              <a:t>‹#›</a:t>
            </a:fld>
            <a:endParaRPr lang="en-IN"/>
          </a:p>
        </p:txBody>
      </p:sp>
    </p:spTree>
    <p:extLst>
      <p:ext uri="{BB962C8B-B14F-4D97-AF65-F5344CB8AC3E}">
        <p14:creationId xmlns:p14="http://schemas.microsoft.com/office/powerpoint/2010/main" val="1208396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6DEBA75-EEF6-442D-92FF-818CB6C1B8C4}"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D88E3-79AD-4B03-8299-9C30E5C4810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2266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DEBA75-EEF6-442D-92FF-818CB6C1B8C4}"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D88E3-79AD-4B03-8299-9C30E5C48108}" type="slidenum">
              <a:rPr lang="en-IN" smtClean="0"/>
              <a:t>‹#›</a:t>
            </a:fld>
            <a:endParaRPr lang="en-IN"/>
          </a:p>
        </p:txBody>
      </p:sp>
    </p:spTree>
    <p:extLst>
      <p:ext uri="{BB962C8B-B14F-4D97-AF65-F5344CB8AC3E}">
        <p14:creationId xmlns:p14="http://schemas.microsoft.com/office/powerpoint/2010/main" val="2790080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DEBA75-EEF6-442D-92FF-818CB6C1B8C4}" type="datetimeFigureOut">
              <a:rPr lang="en-IN" smtClean="0"/>
              <a:t>20-11-2022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D88E3-79AD-4B03-8299-9C30E5C48108}" type="slidenum">
              <a:rPr lang="en-IN" smtClean="0"/>
              <a:t>‹#›</a:t>
            </a:fld>
            <a:endParaRPr lang="en-IN"/>
          </a:p>
        </p:txBody>
      </p:sp>
    </p:spTree>
    <p:extLst>
      <p:ext uri="{BB962C8B-B14F-4D97-AF65-F5344CB8AC3E}">
        <p14:creationId xmlns:p14="http://schemas.microsoft.com/office/powerpoint/2010/main" val="4034059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DEBA75-EEF6-442D-92FF-818CB6C1B8C4}" type="datetimeFigureOut">
              <a:rPr lang="en-IN" smtClean="0"/>
              <a:t>20-11-2022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D88E3-79AD-4B03-8299-9C30E5C48108}" type="slidenum">
              <a:rPr lang="en-IN" smtClean="0"/>
              <a:t>‹#›</a:t>
            </a:fld>
            <a:endParaRPr lang="en-IN"/>
          </a:p>
        </p:txBody>
      </p:sp>
    </p:spTree>
    <p:extLst>
      <p:ext uri="{BB962C8B-B14F-4D97-AF65-F5344CB8AC3E}">
        <p14:creationId xmlns:p14="http://schemas.microsoft.com/office/powerpoint/2010/main" val="1266871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EBA75-EEF6-442D-92FF-818CB6C1B8C4}"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D88E3-79AD-4B03-8299-9C30E5C48108}" type="slidenum">
              <a:rPr lang="en-IN" smtClean="0"/>
              <a:t>‹#›</a:t>
            </a:fld>
            <a:endParaRPr lang="en-IN"/>
          </a:p>
        </p:txBody>
      </p:sp>
    </p:spTree>
    <p:extLst>
      <p:ext uri="{BB962C8B-B14F-4D97-AF65-F5344CB8AC3E}">
        <p14:creationId xmlns:p14="http://schemas.microsoft.com/office/powerpoint/2010/main" val="4268950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EBA75-EEF6-442D-92FF-818CB6C1B8C4}"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D88E3-79AD-4B03-8299-9C30E5C48108}" type="slidenum">
              <a:rPr lang="en-IN" smtClean="0"/>
              <a:t>‹#›</a:t>
            </a:fld>
            <a:endParaRPr lang="en-IN"/>
          </a:p>
        </p:txBody>
      </p:sp>
    </p:spTree>
    <p:extLst>
      <p:ext uri="{BB962C8B-B14F-4D97-AF65-F5344CB8AC3E}">
        <p14:creationId xmlns:p14="http://schemas.microsoft.com/office/powerpoint/2010/main" val="158250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6DEBA75-EEF6-442D-92FF-818CB6C1B8C4}"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D88E3-79AD-4B03-8299-9C30E5C48108}" type="slidenum">
              <a:rPr lang="en-IN" smtClean="0"/>
              <a:t>‹#›</a:t>
            </a:fld>
            <a:endParaRPr lang="en-IN"/>
          </a:p>
        </p:txBody>
      </p:sp>
    </p:spTree>
    <p:extLst>
      <p:ext uri="{BB962C8B-B14F-4D97-AF65-F5344CB8AC3E}">
        <p14:creationId xmlns:p14="http://schemas.microsoft.com/office/powerpoint/2010/main" val="332385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DEBA75-EEF6-442D-92FF-818CB6C1B8C4}"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D88E3-79AD-4B03-8299-9C30E5C48108}" type="slidenum">
              <a:rPr lang="en-IN" smtClean="0"/>
              <a:t>‹#›</a:t>
            </a:fld>
            <a:endParaRPr lang="en-IN"/>
          </a:p>
        </p:txBody>
      </p:sp>
    </p:spTree>
    <p:extLst>
      <p:ext uri="{BB962C8B-B14F-4D97-AF65-F5344CB8AC3E}">
        <p14:creationId xmlns:p14="http://schemas.microsoft.com/office/powerpoint/2010/main" val="364134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DEBA75-EEF6-442D-92FF-818CB6C1B8C4}"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7D88E3-79AD-4B03-8299-9C30E5C48108}" type="slidenum">
              <a:rPr lang="en-IN" smtClean="0"/>
              <a:t>‹#›</a:t>
            </a:fld>
            <a:endParaRPr lang="en-IN"/>
          </a:p>
        </p:txBody>
      </p:sp>
    </p:spTree>
    <p:extLst>
      <p:ext uri="{BB962C8B-B14F-4D97-AF65-F5344CB8AC3E}">
        <p14:creationId xmlns:p14="http://schemas.microsoft.com/office/powerpoint/2010/main" val="273850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DEBA75-EEF6-442D-92FF-818CB6C1B8C4}" type="datetimeFigureOut">
              <a:rPr lang="en-IN" smtClean="0"/>
              <a:t>20-11-2022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7D88E3-79AD-4B03-8299-9C30E5C48108}" type="slidenum">
              <a:rPr lang="en-IN" smtClean="0"/>
              <a:t>‹#›</a:t>
            </a:fld>
            <a:endParaRPr lang="en-IN"/>
          </a:p>
        </p:txBody>
      </p:sp>
    </p:spTree>
    <p:extLst>
      <p:ext uri="{BB962C8B-B14F-4D97-AF65-F5344CB8AC3E}">
        <p14:creationId xmlns:p14="http://schemas.microsoft.com/office/powerpoint/2010/main" val="69153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6DEBA75-EEF6-442D-92FF-818CB6C1B8C4}" type="datetimeFigureOut">
              <a:rPr lang="en-IN" smtClean="0"/>
              <a:t>20-11-2022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A7D88E3-79AD-4B03-8299-9C30E5C48108}" type="slidenum">
              <a:rPr lang="en-IN" smtClean="0"/>
              <a:t>‹#›</a:t>
            </a:fld>
            <a:endParaRPr lang="en-IN"/>
          </a:p>
        </p:txBody>
      </p:sp>
    </p:spTree>
    <p:extLst>
      <p:ext uri="{BB962C8B-B14F-4D97-AF65-F5344CB8AC3E}">
        <p14:creationId xmlns:p14="http://schemas.microsoft.com/office/powerpoint/2010/main" val="365175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DEBA75-EEF6-442D-92FF-818CB6C1B8C4}" type="datetimeFigureOut">
              <a:rPr lang="en-IN" smtClean="0"/>
              <a:t>20-11-2022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A7D88E3-79AD-4B03-8299-9C30E5C48108}" type="slidenum">
              <a:rPr lang="en-IN" smtClean="0"/>
              <a:t>‹#›</a:t>
            </a:fld>
            <a:endParaRPr lang="en-IN"/>
          </a:p>
        </p:txBody>
      </p:sp>
    </p:spTree>
    <p:extLst>
      <p:ext uri="{BB962C8B-B14F-4D97-AF65-F5344CB8AC3E}">
        <p14:creationId xmlns:p14="http://schemas.microsoft.com/office/powerpoint/2010/main" val="187879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6DEBA75-EEF6-442D-92FF-818CB6C1B8C4}" type="datetimeFigureOut">
              <a:rPr lang="en-IN" smtClean="0"/>
              <a:t>20-11-2022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A7D88E3-79AD-4B03-8299-9C30E5C48108}" type="slidenum">
              <a:rPr lang="en-IN" smtClean="0"/>
              <a:t>‹#›</a:t>
            </a:fld>
            <a:endParaRPr lang="en-IN"/>
          </a:p>
        </p:txBody>
      </p:sp>
    </p:spTree>
    <p:extLst>
      <p:ext uri="{BB962C8B-B14F-4D97-AF65-F5344CB8AC3E}">
        <p14:creationId xmlns:p14="http://schemas.microsoft.com/office/powerpoint/2010/main" val="176289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DEBA75-EEF6-442D-92FF-818CB6C1B8C4}"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7D88E3-79AD-4B03-8299-9C30E5C48108}" type="slidenum">
              <a:rPr lang="en-IN" smtClean="0"/>
              <a:t>‹#›</a:t>
            </a:fld>
            <a:endParaRPr lang="en-IN"/>
          </a:p>
        </p:txBody>
      </p:sp>
    </p:spTree>
    <p:extLst>
      <p:ext uri="{BB962C8B-B14F-4D97-AF65-F5344CB8AC3E}">
        <p14:creationId xmlns:p14="http://schemas.microsoft.com/office/powerpoint/2010/main" val="209795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DEBA75-EEF6-442D-92FF-818CB6C1B8C4}" type="datetimeFigureOut">
              <a:rPr lang="en-IN" smtClean="0"/>
              <a:t>20-11-2022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A7D88E3-79AD-4B03-8299-9C30E5C48108}" type="slidenum">
              <a:rPr lang="en-IN" smtClean="0"/>
              <a:t>‹#›</a:t>
            </a:fld>
            <a:endParaRPr lang="en-IN"/>
          </a:p>
        </p:txBody>
      </p:sp>
    </p:spTree>
    <p:extLst>
      <p:ext uri="{BB962C8B-B14F-4D97-AF65-F5344CB8AC3E}">
        <p14:creationId xmlns:p14="http://schemas.microsoft.com/office/powerpoint/2010/main" val="359385160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irt.net/Nikto2" TargetMode="External"/><Relationship Id="rId7" Type="http://schemas.openxmlformats.org/officeDocument/2006/relationships/hyperlink" Target="https://ermprotect.com/blog/how-artificial-intelligence-will-drive-the-future-of-penetration-testing/" TargetMode="External"/><Relationship Id="rId2" Type="http://schemas.openxmlformats.org/officeDocument/2006/relationships/hyperlink" Target="https://nmap.org/" TargetMode="External"/><Relationship Id="rId1" Type="http://schemas.openxmlformats.org/officeDocument/2006/relationships/slideLayout" Target="../slideLayouts/slideLayout2.xml"/><Relationship Id="rId6" Type="http://schemas.openxmlformats.org/officeDocument/2006/relationships/hyperlink" Target="https://www.kali.org/" TargetMode="External"/><Relationship Id="rId5" Type="http://schemas.openxmlformats.org/officeDocument/2006/relationships/hyperlink" Target="https://www.geeksforgeeks.org/uniscan-web-application-penetration-testing-tool/" TargetMode="External"/><Relationship Id="rId4" Type="http://schemas.openxmlformats.org/officeDocument/2006/relationships/hyperlink" Target="https://www.geeksforgeeks.org/what-is-burp-suit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map.org/npsl/" TargetMode="External"/><Relationship Id="rId2" Type="http://schemas.openxmlformats.org/officeDocument/2006/relationships/hyperlink" Target="http://www.gnu.org/licenses/licenses.html#GP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4006-0CBA-8FD8-2E37-1BED182643BD}"/>
              </a:ext>
            </a:extLst>
          </p:cNvPr>
          <p:cNvSpPr>
            <a:spLocks noGrp="1"/>
          </p:cNvSpPr>
          <p:nvPr>
            <p:ph type="ctrTitle"/>
          </p:nvPr>
        </p:nvSpPr>
        <p:spPr>
          <a:xfrm>
            <a:off x="1335577" y="788489"/>
            <a:ext cx="8825658" cy="861421"/>
          </a:xfrm>
        </p:spPr>
        <p:txBody>
          <a:bodyPr/>
          <a:lstStyle/>
          <a:p>
            <a:pPr algn="ctr"/>
            <a:r>
              <a:rPr lang="en-GB" sz="4800" b="1" dirty="0"/>
              <a:t>TEAM SURAKCHA</a:t>
            </a:r>
            <a:endParaRPr lang="en-US" sz="4800" b="1" dirty="0"/>
          </a:p>
        </p:txBody>
      </p:sp>
      <p:sp>
        <p:nvSpPr>
          <p:cNvPr id="3" name="Subtitle 2">
            <a:extLst>
              <a:ext uri="{FF2B5EF4-FFF2-40B4-BE49-F238E27FC236}">
                <a16:creationId xmlns:a16="http://schemas.microsoft.com/office/drawing/2014/main" id="{0EB0C1AC-A2C1-B3DA-0280-73194716CC59}"/>
              </a:ext>
            </a:extLst>
          </p:cNvPr>
          <p:cNvSpPr>
            <a:spLocks noGrp="1"/>
          </p:cNvSpPr>
          <p:nvPr>
            <p:ph type="subTitle" idx="1"/>
          </p:nvPr>
        </p:nvSpPr>
        <p:spPr>
          <a:xfrm>
            <a:off x="2046777" y="2567580"/>
            <a:ext cx="8825658" cy="3325220"/>
          </a:xfrm>
        </p:spPr>
        <p:txBody>
          <a:bodyPr/>
          <a:lstStyle/>
          <a:p>
            <a:pPr algn="r"/>
            <a:r>
              <a:rPr lang="en-GB" sz="2000" dirty="0"/>
              <a:t> Komal Yadav (22111031)</a:t>
            </a:r>
          </a:p>
          <a:p>
            <a:pPr algn="r"/>
            <a:r>
              <a:rPr lang="en-GB" sz="2000" dirty="0"/>
              <a:t>  Hrithik Lal (22111027)</a:t>
            </a:r>
          </a:p>
          <a:p>
            <a:pPr algn="r"/>
            <a:r>
              <a:rPr lang="en-GB" sz="2000" dirty="0"/>
              <a:t>     LavKush Mani Tripathi (22111034)</a:t>
            </a:r>
          </a:p>
          <a:p>
            <a:pPr algn="r"/>
            <a:r>
              <a:rPr lang="en-GB" sz="2000" dirty="0"/>
              <a:t>		      Akash Shrivas (22111006)</a:t>
            </a:r>
          </a:p>
          <a:p>
            <a:pPr algn="r"/>
            <a:r>
              <a:rPr lang="en-GB" sz="2000" dirty="0"/>
              <a:t>	 Yash Uttamchandani (22111070)</a:t>
            </a:r>
          </a:p>
          <a:p>
            <a:pPr algn="r"/>
            <a:r>
              <a:rPr lang="en-GB" sz="2000" dirty="0"/>
              <a:t>		      Mohit Singh (22111402)</a:t>
            </a:r>
          </a:p>
          <a:p>
            <a:pPr algn="l"/>
            <a:endParaRPr lang="en-GB" sz="2000" dirty="0"/>
          </a:p>
          <a:p>
            <a:endParaRPr lang="en-GB" sz="2000" dirty="0"/>
          </a:p>
          <a:p>
            <a:endParaRPr lang="en-IN" dirty="0"/>
          </a:p>
          <a:p>
            <a:endParaRPr lang="en-US" dirty="0"/>
          </a:p>
        </p:txBody>
      </p:sp>
    </p:spTree>
    <p:extLst>
      <p:ext uri="{BB962C8B-B14F-4D97-AF65-F5344CB8AC3E}">
        <p14:creationId xmlns:p14="http://schemas.microsoft.com/office/powerpoint/2010/main" val="3346654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BBD1-EF47-9FCA-6322-68938E18B6C7}"/>
              </a:ext>
            </a:extLst>
          </p:cNvPr>
          <p:cNvSpPr>
            <a:spLocks noGrp="1"/>
          </p:cNvSpPr>
          <p:nvPr>
            <p:ph type="title" idx="4294967295"/>
          </p:nvPr>
        </p:nvSpPr>
        <p:spPr>
          <a:xfrm>
            <a:off x="0" y="188913"/>
            <a:ext cx="9404350" cy="822325"/>
          </a:xfrm>
        </p:spPr>
        <p:txBody>
          <a:bodyPr/>
          <a:lstStyle/>
          <a:p>
            <a:r>
              <a:rPr lang="en-US" dirty="0"/>
              <a:t>Work Flow:</a:t>
            </a:r>
            <a:endParaRPr lang="en-IN" dirty="0"/>
          </a:p>
        </p:txBody>
      </p:sp>
      <p:sp>
        <p:nvSpPr>
          <p:cNvPr id="4" name="Oval 3">
            <a:extLst>
              <a:ext uri="{FF2B5EF4-FFF2-40B4-BE49-F238E27FC236}">
                <a16:creationId xmlns:a16="http://schemas.microsoft.com/office/drawing/2014/main" id="{3739D971-3543-0978-203E-1B18D28899D6}"/>
              </a:ext>
            </a:extLst>
          </p:cNvPr>
          <p:cNvSpPr/>
          <p:nvPr/>
        </p:nvSpPr>
        <p:spPr>
          <a:xfrm>
            <a:off x="304800" y="1216754"/>
            <a:ext cx="2909455" cy="153785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Vulnerabilities Gathering</a:t>
            </a:r>
            <a:endParaRPr lang="en-IN" dirty="0"/>
          </a:p>
        </p:txBody>
      </p:sp>
      <p:sp>
        <p:nvSpPr>
          <p:cNvPr id="5" name="Oval 4">
            <a:extLst>
              <a:ext uri="{FF2B5EF4-FFF2-40B4-BE49-F238E27FC236}">
                <a16:creationId xmlns:a16="http://schemas.microsoft.com/office/drawing/2014/main" id="{2E8FF47E-49A6-4609-5757-D8F83EAFCC6B}"/>
              </a:ext>
            </a:extLst>
          </p:cNvPr>
          <p:cNvSpPr/>
          <p:nvPr/>
        </p:nvSpPr>
        <p:spPr>
          <a:xfrm>
            <a:off x="4702175" y="1216754"/>
            <a:ext cx="2737716" cy="153785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Finished Report Preparation</a:t>
            </a:r>
            <a:endParaRPr lang="en-IN" dirty="0"/>
          </a:p>
        </p:txBody>
      </p:sp>
      <p:sp>
        <p:nvSpPr>
          <p:cNvPr id="6" name="Oval 5">
            <a:extLst>
              <a:ext uri="{FF2B5EF4-FFF2-40B4-BE49-F238E27FC236}">
                <a16:creationId xmlns:a16="http://schemas.microsoft.com/office/drawing/2014/main" id="{E8D54D7D-F42C-3AD9-D04B-68416AAE651A}"/>
              </a:ext>
            </a:extLst>
          </p:cNvPr>
          <p:cNvSpPr/>
          <p:nvPr/>
        </p:nvSpPr>
        <p:spPr>
          <a:xfrm>
            <a:off x="8927811" y="1050500"/>
            <a:ext cx="2737716" cy="170410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Tactics &amp; Techniques</a:t>
            </a:r>
            <a:endParaRPr lang="en-IN" dirty="0"/>
          </a:p>
        </p:txBody>
      </p:sp>
      <p:sp>
        <p:nvSpPr>
          <p:cNvPr id="7" name="Oval 6">
            <a:extLst>
              <a:ext uri="{FF2B5EF4-FFF2-40B4-BE49-F238E27FC236}">
                <a16:creationId xmlns:a16="http://schemas.microsoft.com/office/drawing/2014/main" id="{69BF5F7A-86DC-445C-F820-962E993B2E39}"/>
              </a:ext>
            </a:extLst>
          </p:cNvPr>
          <p:cNvSpPr/>
          <p:nvPr/>
        </p:nvSpPr>
        <p:spPr>
          <a:xfrm>
            <a:off x="8613342" y="3978700"/>
            <a:ext cx="3366654" cy="1828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a:t>
            </a:r>
            <a:endParaRPr lang="en-IN" dirty="0"/>
          </a:p>
        </p:txBody>
      </p:sp>
      <p:sp>
        <p:nvSpPr>
          <p:cNvPr id="8" name="Oval 7">
            <a:extLst>
              <a:ext uri="{FF2B5EF4-FFF2-40B4-BE49-F238E27FC236}">
                <a16:creationId xmlns:a16="http://schemas.microsoft.com/office/drawing/2014/main" id="{C00EB2BB-25F8-0E84-5787-B5F464C342C8}"/>
              </a:ext>
            </a:extLst>
          </p:cNvPr>
          <p:cNvSpPr/>
          <p:nvPr/>
        </p:nvSpPr>
        <p:spPr>
          <a:xfrm>
            <a:off x="4017819" y="3978700"/>
            <a:ext cx="3621520" cy="1828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Defensive Approaches</a:t>
            </a:r>
            <a:endParaRPr lang="en-IN" dirty="0"/>
          </a:p>
        </p:txBody>
      </p:sp>
      <p:cxnSp>
        <p:nvCxnSpPr>
          <p:cNvPr id="10" name="Straight Arrow Connector 9">
            <a:extLst>
              <a:ext uri="{FF2B5EF4-FFF2-40B4-BE49-F238E27FC236}">
                <a16:creationId xmlns:a16="http://schemas.microsoft.com/office/drawing/2014/main" id="{CA27F98C-E62A-D3AD-DDBD-62910D4BBE5B}"/>
              </a:ext>
            </a:extLst>
          </p:cNvPr>
          <p:cNvCxnSpPr>
            <a:stCxn id="4" idx="6"/>
            <a:endCxn id="5" idx="2"/>
          </p:cNvCxnSpPr>
          <p:nvPr/>
        </p:nvCxnSpPr>
        <p:spPr>
          <a:xfrm>
            <a:off x="3214255" y="1985682"/>
            <a:ext cx="14879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3A19322-D962-EC24-81F5-0E3B91676760}"/>
              </a:ext>
            </a:extLst>
          </p:cNvPr>
          <p:cNvCxnSpPr>
            <a:cxnSpLocks/>
          </p:cNvCxnSpPr>
          <p:nvPr/>
        </p:nvCxnSpPr>
        <p:spPr>
          <a:xfrm>
            <a:off x="7439891" y="1985681"/>
            <a:ext cx="13909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D65A4CB-481A-B0EA-6903-B38E3B523E05}"/>
              </a:ext>
            </a:extLst>
          </p:cNvPr>
          <p:cNvCxnSpPr>
            <a:cxnSpLocks/>
            <a:stCxn id="6" idx="4"/>
          </p:cNvCxnSpPr>
          <p:nvPr/>
        </p:nvCxnSpPr>
        <p:spPr>
          <a:xfrm>
            <a:off x="10296669" y="2754609"/>
            <a:ext cx="0" cy="1110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71A4141-E3F9-F5AF-D043-71CF9D0A2127}"/>
              </a:ext>
            </a:extLst>
          </p:cNvPr>
          <p:cNvCxnSpPr>
            <a:cxnSpLocks/>
            <a:stCxn id="7" idx="2"/>
          </p:cNvCxnSpPr>
          <p:nvPr/>
        </p:nvCxnSpPr>
        <p:spPr>
          <a:xfrm flipH="1" flipV="1">
            <a:off x="7769586" y="4872319"/>
            <a:ext cx="843756" cy="20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200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DCB5-1CEB-B559-099C-E5D8D9D5919E}"/>
              </a:ext>
            </a:extLst>
          </p:cNvPr>
          <p:cNvSpPr>
            <a:spLocks noGrp="1"/>
          </p:cNvSpPr>
          <p:nvPr>
            <p:ph type="title"/>
          </p:nvPr>
        </p:nvSpPr>
        <p:spPr>
          <a:xfrm>
            <a:off x="845640" y="835536"/>
            <a:ext cx="6717915" cy="880374"/>
          </a:xfrm>
        </p:spPr>
        <p:txBody>
          <a:bodyPr/>
          <a:lstStyle/>
          <a:p>
            <a:r>
              <a:rPr lang="en-IN" sz="3200" u="sng" dirty="0"/>
              <a:t>Validation of Our Solution:</a:t>
            </a:r>
          </a:p>
        </p:txBody>
      </p:sp>
      <p:sp>
        <p:nvSpPr>
          <p:cNvPr id="3" name="Content Placeholder 2">
            <a:extLst>
              <a:ext uri="{FF2B5EF4-FFF2-40B4-BE49-F238E27FC236}">
                <a16:creationId xmlns:a16="http://schemas.microsoft.com/office/drawing/2014/main" id="{37FC83ED-F588-D738-27A5-2AF03F7A112D}"/>
              </a:ext>
            </a:extLst>
          </p:cNvPr>
          <p:cNvSpPr>
            <a:spLocks noGrp="1"/>
          </p:cNvSpPr>
          <p:nvPr>
            <p:ph idx="1"/>
          </p:nvPr>
        </p:nvSpPr>
        <p:spPr>
          <a:xfrm>
            <a:off x="845640" y="1537856"/>
            <a:ext cx="11152396" cy="5084618"/>
          </a:xfrm>
        </p:spPr>
        <p:txBody>
          <a:bodyPr>
            <a:normAutofit/>
          </a:bodyPr>
          <a:lstStyle/>
          <a:p>
            <a:pPr algn="just">
              <a:lnSpc>
                <a:spcPct val="150000"/>
              </a:lnSpc>
              <a:buFont typeface="Wingdings" panose="05000000000000000000" pitchFamily="2" charset="2"/>
              <a:buChar char="Ø"/>
            </a:pPr>
            <a:r>
              <a:rPr lang="en-US" dirty="0"/>
              <a:t>Once we created the layer and map, we compared the newly created layer with the different predefined layers, and eventually, on the basis of similarity, we concluded that for such vulnerabilities, those attacks could be performed so that one could prepare themselves to be safe from them. </a:t>
            </a:r>
          </a:p>
          <a:p>
            <a:pPr algn="just">
              <a:lnSpc>
                <a:spcPct val="150000"/>
              </a:lnSpc>
              <a:buFont typeface="Wingdings" panose="05000000000000000000" pitchFamily="2" charset="2"/>
              <a:buChar char="Ø"/>
            </a:pPr>
            <a:r>
              <a:rPr lang="en-US" dirty="0"/>
              <a:t>As we all know, if a team can guide an organization through possible potential attacks, they can be attacked, then they can be prepared to be safe and secure accordingly.</a:t>
            </a:r>
          </a:p>
          <a:p>
            <a:pPr algn="just">
              <a:lnSpc>
                <a:spcPct val="150000"/>
              </a:lnSpc>
              <a:buFont typeface="Wingdings" panose="05000000000000000000" pitchFamily="2" charset="2"/>
              <a:buChar char="Ø"/>
            </a:pPr>
            <a:r>
              <a:rPr lang="en-US" dirty="0"/>
              <a:t> As a result, our solution is capable of checking the security of an organization and guiding them to be secure.</a:t>
            </a:r>
          </a:p>
        </p:txBody>
      </p:sp>
    </p:spTree>
    <p:extLst>
      <p:ext uri="{BB962C8B-B14F-4D97-AF65-F5344CB8AC3E}">
        <p14:creationId xmlns:p14="http://schemas.microsoft.com/office/powerpoint/2010/main" val="270180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F527-D17B-1F91-D1BE-ECA250541464}"/>
              </a:ext>
            </a:extLst>
          </p:cNvPr>
          <p:cNvSpPr>
            <a:spLocks noGrp="1"/>
          </p:cNvSpPr>
          <p:nvPr>
            <p:ph type="title"/>
          </p:nvPr>
        </p:nvSpPr>
        <p:spPr>
          <a:xfrm>
            <a:off x="1103312" y="791384"/>
            <a:ext cx="9404723" cy="631015"/>
          </a:xfrm>
        </p:spPr>
        <p:txBody>
          <a:bodyPr/>
          <a:lstStyle/>
          <a:p>
            <a:r>
              <a:rPr lang="en-US" sz="3200" u="sng" dirty="0"/>
              <a:t>Future Works</a:t>
            </a:r>
            <a:r>
              <a:rPr lang="en-US" sz="3200" dirty="0"/>
              <a:t>:</a:t>
            </a:r>
          </a:p>
        </p:txBody>
      </p:sp>
      <p:sp>
        <p:nvSpPr>
          <p:cNvPr id="3" name="Content Placeholder 2">
            <a:extLst>
              <a:ext uri="{FF2B5EF4-FFF2-40B4-BE49-F238E27FC236}">
                <a16:creationId xmlns:a16="http://schemas.microsoft.com/office/drawing/2014/main" id="{4D8350DC-3FC1-F2B2-37F7-7C3B7C92C513}"/>
              </a:ext>
            </a:extLst>
          </p:cNvPr>
          <p:cNvSpPr>
            <a:spLocks noGrp="1"/>
          </p:cNvSpPr>
          <p:nvPr>
            <p:ph idx="1"/>
          </p:nvPr>
        </p:nvSpPr>
        <p:spPr>
          <a:xfrm>
            <a:off x="1103312" y="1422400"/>
            <a:ext cx="10479088" cy="5310910"/>
          </a:xfrm>
        </p:spPr>
        <p:txBody>
          <a:bodyPr>
            <a:normAutofit fontScale="92500" lnSpcReduction="10000"/>
          </a:bodyPr>
          <a:lstStyle/>
          <a:p>
            <a:pPr marL="0" indent="0" algn="just">
              <a:lnSpc>
                <a:spcPct val="170000"/>
              </a:lnSpc>
              <a:buNone/>
            </a:pPr>
            <a:r>
              <a:rPr lang="en-US" dirty="0"/>
              <a:t>AI and ML technologies, along with the gathered information from different penetration testing tools, can help in</a:t>
            </a:r>
          </a:p>
          <a:p>
            <a:pPr algn="just">
              <a:lnSpc>
                <a:spcPct val="170000"/>
              </a:lnSpc>
              <a:buFont typeface="Wingdings" panose="05000000000000000000" pitchFamily="2" charset="2"/>
              <a:buChar char="Ø"/>
            </a:pPr>
            <a:r>
              <a:rPr lang="en-US" dirty="0"/>
              <a:t>AI and ML can help determine the best course of action for the attack phase by correlating all the gathered information and knowledge.</a:t>
            </a:r>
          </a:p>
          <a:p>
            <a:pPr algn="just">
              <a:lnSpc>
                <a:spcPct val="170000"/>
              </a:lnSpc>
              <a:buFont typeface="Wingdings" panose="05000000000000000000" pitchFamily="2" charset="2"/>
              <a:buChar char="Ø"/>
            </a:pPr>
            <a:r>
              <a:rPr lang="en-US" dirty="0"/>
              <a:t>AI and ML can enhance the reporting process by </a:t>
            </a:r>
            <a:r>
              <a:rPr lang="en-US" dirty="0" err="1"/>
              <a:t>analysing</a:t>
            </a:r>
            <a:r>
              <a:rPr lang="en-US" dirty="0"/>
              <a:t> the data obtained during the assessment and combining it with threat intelligence and the knowledge acquired in previous engagements to generate actionable insights specific to the </a:t>
            </a:r>
            <a:r>
              <a:rPr lang="en-US" dirty="0" err="1"/>
              <a:t>organisation</a:t>
            </a:r>
            <a:r>
              <a:rPr lang="en-US" dirty="0"/>
              <a:t> under review.</a:t>
            </a:r>
          </a:p>
          <a:p>
            <a:pPr algn="just">
              <a:lnSpc>
                <a:spcPct val="170000"/>
              </a:lnSpc>
              <a:buFont typeface="Wingdings" panose="05000000000000000000" pitchFamily="2" charset="2"/>
              <a:buChar char="Ø"/>
            </a:pPr>
            <a:r>
              <a:rPr lang="en-US" dirty="0"/>
              <a:t>Program analysis algorithms like fuzzing, symbolic execution, etc. can be used to increase the code coverage so that possible vulnerabilities can be identified.</a:t>
            </a:r>
          </a:p>
        </p:txBody>
      </p:sp>
    </p:spTree>
    <p:extLst>
      <p:ext uri="{BB962C8B-B14F-4D97-AF65-F5344CB8AC3E}">
        <p14:creationId xmlns:p14="http://schemas.microsoft.com/office/powerpoint/2010/main" val="1641762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F527-D17B-1F91-D1BE-ECA250541464}"/>
              </a:ext>
            </a:extLst>
          </p:cNvPr>
          <p:cNvSpPr>
            <a:spLocks noGrp="1"/>
          </p:cNvSpPr>
          <p:nvPr>
            <p:ph type="title"/>
          </p:nvPr>
        </p:nvSpPr>
        <p:spPr>
          <a:xfrm>
            <a:off x="1103312" y="791384"/>
            <a:ext cx="9404723" cy="631015"/>
          </a:xfrm>
        </p:spPr>
        <p:txBody>
          <a:bodyPr/>
          <a:lstStyle/>
          <a:p>
            <a:r>
              <a:rPr lang="en-US" sz="3200" u="sng" dirty="0"/>
              <a:t>References</a:t>
            </a:r>
            <a:r>
              <a:rPr lang="en-US" sz="3200" dirty="0"/>
              <a:t>:</a:t>
            </a:r>
          </a:p>
        </p:txBody>
      </p:sp>
      <p:sp>
        <p:nvSpPr>
          <p:cNvPr id="3" name="Content Placeholder 2">
            <a:extLst>
              <a:ext uri="{FF2B5EF4-FFF2-40B4-BE49-F238E27FC236}">
                <a16:creationId xmlns:a16="http://schemas.microsoft.com/office/drawing/2014/main" id="{4D8350DC-3FC1-F2B2-37F7-7C3B7C92C513}"/>
              </a:ext>
            </a:extLst>
          </p:cNvPr>
          <p:cNvSpPr>
            <a:spLocks noGrp="1"/>
          </p:cNvSpPr>
          <p:nvPr>
            <p:ph idx="1"/>
          </p:nvPr>
        </p:nvSpPr>
        <p:spPr>
          <a:xfrm>
            <a:off x="1103312" y="1422400"/>
            <a:ext cx="10479088" cy="5310910"/>
          </a:xfrm>
        </p:spPr>
        <p:txBody>
          <a:bodyPr>
            <a:normAutofit/>
          </a:bodyPr>
          <a:lstStyle/>
          <a:p>
            <a:pPr algn="just">
              <a:lnSpc>
                <a:spcPct val="170000"/>
              </a:lnSpc>
            </a:pPr>
            <a:r>
              <a:rPr lang="en-US" dirty="0">
                <a:hlinkClick r:id="rId2"/>
              </a:rPr>
              <a:t>https://nmap.org/</a:t>
            </a:r>
            <a:endParaRPr lang="en-US" dirty="0"/>
          </a:p>
          <a:p>
            <a:pPr algn="just">
              <a:lnSpc>
                <a:spcPct val="170000"/>
              </a:lnSpc>
            </a:pPr>
            <a:r>
              <a:rPr lang="en-US" dirty="0">
                <a:hlinkClick r:id="rId3"/>
              </a:rPr>
              <a:t>https://cirt.net/Nikto2</a:t>
            </a:r>
            <a:endParaRPr lang="en-US" dirty="0"/>
          </a:p>
          <a:p>
            <a:pPr algn="just">
              <a:lnSpc>
                <a:spcPct val="170000"/>
              </a:lnSpc>
            </a:pPr>
            <a:r>
              <a:rPr lang="en-US" dirty="0">
                <a:hlinkClick r:id="rId4"/>
              </a:rPr>
              <a:t>https://www.geeksforgeeks.org/what-is-burp-suite/</a:t>
            </a:r>
            <a:endParaRPr lang="en-US" dirty="0"/>
          </a:p>
          <a:p>
            <a:pPr algn="just">
              <a:lnSpc>
                <a:spcPct val="170000"/>
              </a:lnSpc>
            </a:pPr>
            <a:r>
              <a:rPr lang="en-US" dirty="0">
                <a:hlinkClick r:id="rId5"/>
              </a:rPr>
              <a:t>https://www.geeksforgeeks.org/uniscan-web-application-penetration-testing-tool/</a:t>
            </a:r>
            <a:endParaRPr lang="en-US" dirty="0"/>
          </a:p>
          <a:p>
            <a:pPr algn="just">
              <a:lnSpc>
                <a:spcPct val="170000"/>
              </a:lnSpc>
            </a:pPr>
            <a:r>
              <a:rPr lang="en-US" dirty="0">
                <a:hlinkClick r:id="rId6"/>
              </a:rPr>
              <a:t>https://www.kali.org/</a:t>
            </a:r>
            <a:endParaRPr lang="en-US" dirty="0"/>
          </a:p>
          <a:p>
            <a:pPr algn="just">
              <a:lnSpc>
                <a:spcPct val="170000"/>
              </a:lnSpc>
            </a:pPr>
            <a:r>
              <a:rPr lang="en-US" dirty="0">
                <a:hlinkClick r:id="rId7"/>
              </a:rPr>
              <a:t>https://ermprotect.com/blog/how-artificial-intelligence-will-drive-the-future-of-penetration-testing/</a:t>
            </a:r>
            <a:endParaRPr lang="en-US" dirty="0"/>
          </a:p>
          <a:p>
            <a:pPr algn="just">
              <a:lnSpc>
                <a:spcPct val="170000"/>
              </a:lnSpc>
            </a:pPr>
            <a:endParaRPr lang="en-US" dirty="0"/>
          </a:p>
        </p:txBody>
      </p:sp>
    </p:spTree>
    <p:extLst>
      <p:ext uri="{BB962C8B-B14F-4D97-AF65-F5344CB8AC3E}">
        <p14:creationId xmlns:p14="http://schemas.microsoft.com/office/powerpoint/2010/main" val="128591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BE72-ECB6-2779-5713-FBDFA9156B99}"/>
              </a:ext>
            </a:extLst>
          </p:cNvPr>
          <p:cNvSpPr>
            <a:spLocks noGrp="1"/>
          </p:cNvSpPr>
          <p:nvPr>
            <p:ph type="title"/>
          </p:nvPr>
        </p:nvSpPr>
        <p:spPr>
          <a:xfrm>
            <a:off x="4131734" y="2728735"/>
            <a:ext cx="5159022" cy="1400530"/>
          </a:xfrm>
        </p:spPr>
        <p:txBody>
          <a:bodyPr/>
          <a:lstStyle/>
          <a:p>
            <a:r>
              <a:rPr lang="en-US" sz="5400" dirty="0"/>
              <a:t>Thank You</a:t>
            </a:r>
          </a:p>
        </p:txBody>
      </p:sp>
    </p:spTree>
    <p:extLst>
      <p:ext uri="{BB962C8B-B14F-4D97-AF65-F5344CB8AC3E}">
        <p14:creationId xmlns:p14="http://schemas.microsoft.com/office/powerpoint/2010/main" val="1343673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1F33F-903C-41D5-2DB0-5C79FA5CEC1B}"/>
              </a:ext>
            </a:extLst>
          </p:cNvPr>
          <p:cNvSpPr>
            <a:spLocks noGrp="1"/>
          </p:cNvSpPr>
          <p:nvPr>
            <p:ph type="title"/>
          </p:nvPr>
        </p:nvSpPr>
        <p:spPr>
          <a:xfrm>
            <a:off x="1103312" y="1547741"/>
            <a:ext cx="9404723" cy="721326"/>
          </a:xfrm>
        </p:spPr>
        <p:txBody>
          <a:bodyPr/>
          <a:lstStyle/>
          <a:p>
            <a:r>
              <a:rPr lang="en-US" sz="3200" u="sng" dirty="0"/>
              <a:t>Problem Statement</a:t>
            </a:r>
          </a:p>
        </p:txBody>
      </p:sp>
      <p:sp>
        <p:nvSpPr>
          <p:cNvPr id="3" name="Content Placeholder 2">
            <a:extLst>
              <a:ext uri="{FF2B5EF4-FFF2-40B4-BE49-F238E27FC236}">
                <a16:creationId xmlns:a16="http://schemas.microsoft.com/office/drawing/2014/main" id="{44A4C9A0-99AE-6347-D712-C2A26F35FED8}"/>
              </a:ext>
            </a:extLst>
          </p:cNvPr>
          <p:cNvSpPr>
            <a:spLocks noGrp="1"/>
          </p:cNvSpPr>
          <p:nvPr>
            <p:ph idx="1"/>
          </p:nvPr>
        </p:nvSpPr>
        <p:spPr>
          <a:xfrm>
            <a:off x="1103312" y="2762956"/>
            <a:ext cx="8946541" cy="2361037"/>
          </a:xfrm>
        </p:spPr>
        <p:txBody>
          <a:bodyPr>
            <a:normAutofit lnSpcReduction="10000"/>
          </a:bodyPr>
          <a:lstStyle/>
          <a:p>
            <a:pPr algn="just">
              <a:lnSpc>
                <a:spcPct val="150000"/>
              </a:lnSpc>
              <a:buFont typeface="Wingdings" panose="05000000000000000000" pitchFamily="2" charset="2"/>
              <a:buChar char="Ø"/>
            </a:pPr>
            <a:r>
              <a:rPr lang="en-GB" dirty="0"/>
              <a:t>To perform Penetration Testing to find different possible vulnerabilities in various web applications/apps/web services to prepare a finished report for the same as per the observation, and Eventually, we will be performing mapping and layer creation using the navigator tool.</a:t>
            </a:r>
          </a:p>
          <a:p>
            <a:pPr>
              <a:lnSpc>
                <a:spcPct val="15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44441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4F42-6BD3-37DC-7679-71FABAB1B547}"/>
              </a:ext>
            </a:extLst>
          </p:cNvPr>
          <p:cNvSpPr>
            <a:spLocks noGrp="1"/>
          </p:cNvSpPr>
          <p:nvPr>
            <p:ph type="title"/>
          </p:nvPr>
        </p:nvSpPr>
        <p:spPr>
          <a:xfrm>
            <a:off x="1069445" y="892984"/>
            <a:ext cx="9404723" cy="676171"/>
          </a:xfrm>
        </p:spPr>
        <p:txBody>
          <a:bodyPr/>
          <a:lstStyle/>
          <a:p>
            <a:r>
              <a:rPr lang="en-US" sz="3200" u="sng" dirty="0"/>
              <a:t>Penetration Testing</a:t>
            </a:r>
          </a:p>
        </p:txBody>
      </p:sp>
      <p:sp>
        <p:nvSpPr>
          <p:cNvPr id="3" name="Content Placeholder 2">
            <a:extLst>
              <a:ext uri="{FF2B5EF4-FFF2-40B4-BE49-F238E27FC236}">
                <a16:creationId xmlns:a16="http://schemas.microsoft.com/office/drawing/2014/main" id="{61552A0E-1154-0AA1-655E-CAFDE990F5FE}"/>
              </a:ext>
            </a:extLst>
          </p:cNvPr>
          <p:cNvSpPr>
            <a:spLocks noGrp="1"/>
          </p:cNvSpPr>
          <p:nvPr>
            <p:ph idx="1"/>
          </p:nvPr>
        </p:nvSpPr>
        <p:spPr>
          <a:xfrm>
            <a:off x="1069445" y="1851378"/>
            <a:ext cx="8946541" cy="4195481"/>
          </a:xfrm>
        </p:spPr>
        <p:txBody>
          <a:bodyPr/>
          <a:lstStyle/>
          <a:p>
            <a:pPr>
              <a:buFont typeface="Wingdings" panose="05000000000000000000" pitchFamily="2" charset="2"/>
              <a:buChar char="Ø"/>
            </a:pPr>
            <a:r>
              <a:rPr lang="en-GB" dirty="0"/>
              <a:t>Identifies vulnerabilities in systems and networks.</a:t>
            </a:r>
          </a:p>
          <a:p>
            <a:pPr>
              <a:buFont typeface="Wingdings" panose="05000000000000000000" pitchFamily="2" charset="2"/>
              <a:buChar char="Ø"/>
            </a:pPr>
            <a:r>
              <a:rPr lang="en-GB" dirty="0"/>
              <a:t>Is a good security practice.</a:t>
            </a:r>
          </a:p>
          <a:p>
            <a:pPr>
              <a:buFont typeface="Wingdings" panose="05000000000000000000" pitchFamily="2" charset="2"/>
              <a:buChar char="Ø"/>
            </a:pPr>
            <a:r>
              <a:rPr lang="en-GB" dirty="0"/>
              <a:t>Should be done prior to a system application going "live“.</a:t>
            </a:r>
          </a:p>
          <a:p>
            <a:pPr>
              <a:buFont typeface="Wingdings" panose="05000000000000000000" pitchFamily="2" charset="2"/>
              <a:buChar char="Ø"/>
            </a:pPr>
            <a:r>
              <a:rPr lang="en-GB" dirty="0"/>
              <a:t>Builds confidence and trust in the security measures utilized.</a:t>
            </a:r>
          </a:p>
          <a:p>
            <a:pPr>
              <a:buFont typeface="Wingdings" panose="05000000000000000000" pitchFamily="2" charset="2"/>
              <a:buChar char="Ø"/>
            </a:pPr>
            <a:r>
              <a:rPr lang="en-GB" dirty="0"/>
              <a:t>Three Types: </a:t>
            </a:r>
          </a:p>
          <a:p>
            <a:pPr marL="0" indent="0">
              <a:buNone/>
            </a:pPr>
            <a:r>
              <a:rPr lang="en-GB" dirty="0"/>
              <a:t>	(1) Black </a:t>
            </a:r>
          </a:p>
          <a:p>
            <a:pPr marL="0" indent="0">
              <a:buNone/>
            </a:pPr>
            <a:r>
              <a:rPr lang="en-GB" dirty="0"/>
              <a:t>	(2) White </a:t>
            </a:r>
          </a:p>
          <a:p>
            <a:pPr marL="0" indent="0">
              <a:buNone/>
            </a:pPr>
            <a:r>
              <a:rPr lang="en-GB" dirty="0"/>
              <a:t>	(3) Grey</a:t>
            </a:r>
          </a:p>
          <a:p>
            <a:pPr marL="0" indent="0">
              <a:buNone/>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107268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7B496-B9BE-2E2C-10B7-915FE92497AA}"/>
              </a:ext>
            </a:extLst>
          </p:cNvPr>
          <p:cNvSpPr>
            <a:spLocks noGrp="1"/>
          </p:cNvSpPr>
          <p:nvPr>
            <p:ph type="title"/>
          </p:nvPr>
        </p:nvSpPr>
        <p:spPr>
          <a:xfrm>
            <a:off x="791886" y="835378"/>
            <a:ext cx="9404723" cy="688621"/>
          </a:xfrm>
        </p:spPr>
        <p:txBody>
          <a:bodyPr/>
          <a:lstStyle/>
          <a:p>
            <a:r>
              <a:rPr lang="en-US" sz="3200" u="sng" dirty="0"/>
              <a:t>Rationale for choosing the problem statement</a:t>
            </a:r>
          </a:p>
        </p:txBody>
      </p:sp>
      <p:sp>
        <p:nvSpPr>
          <p:cNvPr id="3" name="Content Placeholder 2">
            <a:extLst>
              <a:ext uri="{FF2B5EF4-FFF2-40B4-BE49-F238E27FC236}">
                <a16:creationId xmlns:a16="http://schemas.microsoft.com/office/drawing/2014/main" id="{086D7618-1CD0-DCBF-0F8E-64FB9C864A12}"/>
              </a:ext>
            </a:extLst>
          </p:cNvPr>
          <p:cNvSpPr>
            <a:spLocks noGrp="1"/>
          </p:cNvSpPr>
          <p:nvPr>
            <p:ph idx="1"/>
          </p:nvPr>
        </p:nvSpPr>
        <p:spPr>
          <a:xfrm>
            <a:off x="791886" y="1873956"/>
            <a:ext cx="9729359" cy="4148666"/>
          </a:xfrm>
        </p:spPr>
        <p:txBody>
          <a:bodyPr>
            <a:normAutofit lnSpcReduction="10000"/>
          </a:bodyPr>
          <a:lstStyle/>
          <a:p>
            <a:pPr>
              <a:buFont typeface="Wingdings" panose="05000000000000000000" pitchFamily="2" charset="2"/>
              <a:buChar char="Ø"/>
            </a:pPr>
            <a:r>
              <a:rPr lang="en-US" dirty="0"/>
              <a:t>To uncover and fix vulnerabilities</a:t>
            </a:r>
          </a:p>
          <a:p>
            <a:pPr>
              <a:buFont typeface="Wingdings" panose="05000000000000000000" pitchFamily="2" charset="2"/>
              <a:buChar char="Ø"/>
            </a:pPr>
            <a:r>
              <a:rPr lang="en-US" dirty="0"/>
              <a:t>Secure Infrastructure</a:t>
            </a:r>
          </a:p>
          <a:p>
            <a:pPr>
              <a:buFont typeface="Wingdings" panose="05000000000000000000" pitchFamily="2" charset="2"/>
              <a:buChar char="Ø"/>
            </a:pPr>
            <a:r>
              <a:rPr lang="en-US" dirty="0"/>
              <a:t>Risk assessment</a:t>
            </a:r>
          </a:p>
          <a:p>
            <a:pPr>
              <a:buFont typeface="Wingdings" panose="05000000000000000000" pitchFamily="2" charset="2"/>
              <a:buChar char="Ø"/>
            </a:pPr>
            <a:r>
              <a:rPr lang="en-US" dirty="0"/>
              <a:t>Reputation</a:t>
            </a:r>
          </a:p>
          <a:p>
            <a:pPr>
              <a:buFont typeface="Wingdings" panose="05000000000000000000" pitchFamily="2" charset="2"/>
              <a:buChar char="Ø"/>
            </a:pPr>
            <a:r>
              <a:rPr lang="en-US" dirty="0"/>
              <a:t>Efficient security measures and security awareness</a:t>
            </a:r>
          </a:p>
          <a:p>
            <a:pPr>
              <a:buFont typeface="Wingdings" panose="05000000000000000000" pitchFamily="2" charset="2"/>
              <a:buChar char="Ø"/>
            </a:pPr>
            <a:r>
              <a:rPr lang="en-US" dirty="0"/>
              <a:t>Increase security strength</a:t>
            </a:r>
          </a:p>
          <a:p>
            <a:pPr>
              <a:buFont typeface="Wingdings" panose="05000000000000000000" pitchFamily="2" charset="2"/>
              <a:buChar char="Ø"/>
            </a:pPr>
            <a:r>
              <a:rPr lang="en-US" dirty="0"/>
              <a:t>Possible attacks can be recognized</a:t>
            </a:r>
          </a:p>
          <a:p>
            <a:pPr>
              <a:buFont typeface="Wingdings" panose="05000000000000000000" pitchFamily="2" charset="2"/>
              <a:buChar char="Ø"/>
            </a:pPr>
            <a:r>
              <a:rPr lang="en-US" dirty="0"/>
              <a:t>Training and awareness related to possible defensive approaches for possible attacks</a:t>
            </a:r>
          </a:p>
          <a:p>
            <a:pPr>
              <a:buFont typeface="Wingdings" panose="05000000000000000000" pitchFamily="2" charset="2"/>
              <a:buChar char="Ø"/>
            </a:pPr>
            <a:r>
              <a:rPr lang="en-US" dirty="0"/>
              <a:t>Strength of the vulnerabilities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98386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214F-ECD7-47C1-9458-89210A2ACF30}"/>
              </a:ext>
            </a:extLst>
          </p:cNvPr>
          <p:cNvSpPr>
            <a:spLocks noGrp="1"/>
          </p:cNvSpPr>
          <p:nvPr>
            <p:ph type="title"/>
          </p:nvPr>
        </p:nvSpPr>
        <p:spPr/>
        <p:txBody>
          <a:bodyPr/>
          <a:lstStyle/>
          <a:p>
            <a:r>
              <a:rPr lang="en-IN" sz="3200" u="sng" dirty="0">
                <a:solidFill>
                  <a:schemeClr val="tx1"/>
                </a:solidFill>
              </a:rPr>
              <a:t>Web Application Penetration Testing Phases</a:t>
            </a:r>
          </a:p>
        </p:txBody>
      </p:sp>
      <p:sp>
        <p:nvSpPr>
          <p:cNvPr id="3" name="Content Placeholder 2">
            <a:extLst>
              <a:ext uri="{FF2B5EF4-FFF2-40B4-BE49-F238E27FC236}">
                <a16:creationId xmlns:a16="http://schemas.microsoft.com/office/drawing/2014/main" id="{B5BF9497-67E3-C7D0-90F0-F198F3517BE7}"/>
              </a:ext>
            </a:extLst>
          </p:cNvPr>
          <p:cNvSpPr>
            <a:spLocks noGrp="1"/>
          </p:cNvSpPr>
          <p:nvPr>
            <p:ph idx="1"/>
          </p:nvPr>
        </p:nvSpPr>
        <p:spPr>
          <a:xfrm>
            <a:off x="646111" y="1331259"/>
            <a:ext cx="8946541" cy="5414098"/>
          </a:xfrm>
        </p:spPr>
        <p:txBody>
          <a:bodyPr>
            <a:normAutofit lnSpcReduction="10000"/>
          </a:bodyPr>
          <a:lstStyle/>
          <a:p>
            <a:pPr marL="0" indent="0" algn="just">
              <a:buNone/>
            </a:pPr>
            <a:r>
              <a:rPr lang="en-IN" u="sng" dirty="0"/>
              <a:t>Planning Phase</a:t>
            </a:r>
          </a:p>
          <a:p>
            <a:pPr algn="just">
              <a:buFont typeface="Wingdings" panose="05000000000000000000" pitchFamily="2" charset="2"/>
              <a:buChar char="Ø"/>
            </a:pPr>
            <a:r>
              <a:rPr lang="en-IN" b="0" i="0" dirty="0">
                <a:effectLst/>
                <a:latin typeface="Work Sans" panose="020B0604020202020204" pitchFamily="2" charset="0"/>
              </a:rPr>
              <a:t>Before testing starts, it is advisable to plan what types of testing will be performed.</a:t>
            </a:r>
          </a:p>
          <a:p>
            <a:pPr marL="0" indent="0" algn="just">
              <a:buNone/>
            </a:pPr>
            <a:r>
              <a:rPr lang="en-IN" u="sng" dirty="0">
                <a:latin typeface="Work Sans" panose="020B0604020202020204" pitchFamily="2" charset="0"/>
              </a:rPr>
              <a:t>Execution Phase</a:t>
            </a:r>
          </a:p>
          <a:p>
            <a:pPr algn="just">
              <a:buFont typeface="Wingdings" panose="05000000000000000000" pitchFamily="2" charset="2"/>
              <a:buChar char="Ø"/>
            </a:pPr>
            <a:r>
              <a:rPr lang="en-IN" b="0" i="0" dirty="0">
                <a:effectLst/>
                <a:latin typeface="Work Sans" pitchFamily="2" charset="0"/>
              </a:rPr>
              <a:t>This phase mainly involves the tester finding out what needs to be done after they have found that the system has been compromised.</a:t>
            </a:r>
          </a:p>
          <a:p>
            <a:pPr algn="just">
              <a:buFont typeface="Wingdings" panose="05000000000000000000" pitchFamily="2" charset="2"/>
              <a:buChar char="Ø"/>
            </a:pPr>
            <a:r>
              <a:rPr lang="en-IN" dirty="0">
                <a:latin typeface="Work Sans" pitchFamily="2" charset="0"/>
              </a:rPr>
              <a:t>Generation of test report t</a:t>
            </a:r>
            <a:r>
              <a:rPr lang="en-IN" b="0" i="0" dirty="0">
                <a:effectLst/>
                <a:latin typeface="Work Sans" pitchFamily="2" charset="0"/>
              </a:rPr>
              <a:t>o ensure test results are properly shared with all stakeholders, testers should create a proper report with details on vulnerabilities found.</a:t>
            </a:r>
          </a:p>
          <a:p>
            <a:pPr marL="0" indent="0" algn="just">
              <a:buNone/>
            </a:pPr>
            <a:r>
              <a:rPr lang="en-IN" u="sng" dirty="0">
                <a:latin typeface="Work Sans" pitchFamily="2" charset="0"/>
              </a:rPr>
              <a:t>Post Execution Phase</a:t>
            </a:r>
          </a:p>
          <a:p>
            <a:pPr algn="just">
              <a:buFont typeface="Wingdings" panose="05000000000000000000" pitchFamily="2" charset="2"/>
              <a:buChar char="Ø"/>
            </a:pPr>
            <a:r>
              <a:rPr lang="en-IN" dirty="0">
                <a:latin typeface="Work Sans" pitchFamily="2" charset="0"/>
              </a:rPr>
              <a:t>O</a:t>
            </a:r>
            <a:r>
              <a:rPr lang="en-IN" b="0" i="0" dirty="0">
                <a:effectLst/>
                <a:latin typeface="Work Sans" pitchFamily="2" charset="0"/>
              </a:rPr>
              <a:t>nce the testing is complete and the test reports are shared with all concerned teams, we need to implement remediation and then need to retest to ensure that the fixed vulnerabilities did not appear in retesting.</a:t>
            </a:r>
            <a:endParaRPr lang="en-IN" b="0" i="0" u="sng" dirty="0">
              <a:effectLst/>
              <a:latin typeface="Work Sans" pitchFamily="2" charset="0"/>
            </a:endParaRPr>
          </a:p>
        </p:txBody>
      </p:sp>
    </p:spTree>
    <p:extLst>
      <p:ext uri="{BB962C8B-B14F-4D97-AF65-F5344CB8AC3E}">
        <p14:creationId xmlns:p14="http://schemas.microsoft.com/office/powerpoint/2010/main" val="70690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DCB5-1CEB-B559-099C-E5D8D9D5919E}"/>
              </a:ext>
            </a:extLst>
          </p:cNvPr>
          <p:cNvSpPr>
            <a:spLocks noGrp="1"/>
          </p:cNvSpPr>
          <p:nvPr>
            <p:ph type="title"/>
          </p:nvPr>
        </p:nvSpPr>
        <p:spPr>
          <a:xfrm>
            <a:off x="875201" y="0"/>
            <a:ext cx="9404723" cy="656294"/>
          </a:xfrm>
        </p:spPr>
        <p:txBody>
          <a:bodyPr/>
          <a:lstStyle/>
          <a:p>
            <a:r>
              <a:rPr lang="en-US" sz="3200" u="sng" dirty="0"/>
              <a:t>Our Approaches</a:t>
            </a:r>
            <a:r>
              <a:rPr lang="en-US" sz="3200" dirty="0"/>
              <a:t>:</a:t>
            </a:r>
            <a:endParaRPr lang="en-IN" sz="3200" dirty="0"/>
          </a:p>
        </p:txBody>
      </p:sp>
      <p:sp>
        <p:nvSpPr>
          <p:cNvPr id="3" name="Content Placeholder 2">
            <a:extLst>
              <a:ext uri="{FF2B5EF4-FFF2-40B4-BE49-F238E27FC236}">
                <a16:creationId xmlns:a16="http://schemas.microsoft.com/office/drawing/2014/main" id="{37FC83ED-F588-D738-27A5-2AF03F7A112D}"/>
              </a:ext>
            </a:extLst>
          </p:cNvPr>
          <p:cNvSpPr>
            <a:spLocks noGrp="1"/>
          </p:cNvSpPr>
          <p:nvPr>
            <p:ph idx="1"/>
          </p:nvPr>
        </p:nvSpPr>
        <p:spPr>
          <a:xfrm>
            <a:off x="1054127" y="656294"/>
            <a:ext cx="10971617" cy="6007742"/>
          </a:xfrm>
        </p:spPr>
        <p:txBody>
          <a:bodyPr>
            <a:normAutofit/>
          </a:bodyPr>
          <a:lstStyle/>
          <a:p>
            <a:pPr algn="just">
              <a:buFont typeface="Wingdings" panose="05000000000000000000" pitchFamily="2" charset="2"/>
              <a:buChar char="Ø"/>
            </a:pPr>
            <a:r>
              <a:rPr lang="en-US" dirty="0"/>
              <a:t>At first, we used the below-mentioned penetration testing tools to find the possible vulnerabilities in different web applications:</a:t>
            </a:r>
          </a:p>
          <a:p>
            <a:pPr algn="just">
              <a:buFont typeface="Wingdings" panose="05000000000000000000" pitchFamily="2" charset="2"/>
              <a:buChar char="q"/>
            </a:pPr>
            <a:r>
              <a:rPr lang="en-US" dirty="0"/>
              <a:t>Burp Suite : </a:t>
            </a:r>
            <a:r>
              <a:rPr lang="en-US" b="0" i="0" dirty="0">
                <a:effectLst/>
              </a:rPr>
              <a:t>Burp or Burp Suite is a set of tools used for penetration testing of web applications. </a:t>
            </a:r>
            <a:r>
              <a:rPr lang="en-US" b="0" i="0" dirty="0" err="1">
                <a:effectLst/>
              </a:rPr>
              <a:t>BurpSuite</a:t>
            </a:r>
            <a:r>
              <a:rPr lang="en-US" b="0" i="0" dirty="0">
                <a:effectLst/>
              </a:rPr>
              <a:t> aims to be an all in one set of tools like: Spider, proxy etc. </a:t>
            </a:r>
            <a:endParaRPr lang="en-US" dirty="0"/>
          </a:p>
          <a:p>
            <a:pPr algn="just">
              <a:buFont typeface="Wingdings" panose="05000000000000000000" pitchFamily="2" charset="2"/>
              <a:buChar char="q"/>
            </a:pPr>
            <a:r>
              <a:rPr lang="en-US" dirty="0" err="1"/>
              <a:t>Uniscan</a:t>
            </a:r>
            <a:r>
              <a:rPr lang="en-US" dirty="0"/>
              <a:t> : </a:t>
            </a:r>
            <a:r>
              <a:rPr lang="en-US" b="0" i="0" dirty="0" err="1">
                <a:effectLst/>
              </a:rPr>
              <a:t>Uniscan</a:t>
            </a:r>
            <a:r>
              <a:rPr lang="en-US" b="0" i="0" dirty="0">
                <a:effectLst/>
              </a:rPr>
              <a:t> is the one to come back to when you need a quick-and-dirty web scanner that’s noob-friendly which comes with the GUI and </a:t>
            </a:r>
            <a:r>
              <a:rPr lang="en-US" b="0" i="0" dirty="0" err="1">
                <a:effectLst/>
              </a:rPr>
              <a:t>and</a:t>
            </a:r>
            <a:r>
              <a:rPr lang="en-US" b="0" i="0" dirty="0">
                <a:effectLst/>
              </a:rPr>
              <a:t> provides the report as a output.</a:t>
            </a:r>
            <a:endParaRPr lang="en-US" dirty="0"/>
          </a:p>
          <a:p>
            <a:pPr algn="just">
              <a:buFont typeface="Wingdings" panose="05000000000000000000" pitchFamily="2" charset="2"/>
              <a:buChar char="q"/>
            </a:pPr>
            <a:r>
              <a:rPr lang="en-US" dirty="0" err="1"/>
              <a:t>Nikto</a:t>
            </a:r>
            <a:r>
              <a:rPr lang="en-US" dirty="0"/>
              <a:t> : </a:t>
            </a:r>
            <a:r>
              <a:rPr lang="en-US" b="0" i="0" dirty="0" err="1">
                <a:effectLst/>
              </a:rPr>
              <a:t>Nikto</a:t>
            </a:r>
            <a:r>
              <a:rPr lang="en-US" b="0" i="0" dirty="0">
                <a:effectLst/>
              </a:rPr>
              <a:t> is an Open Source (</a:t>
            </a:r>
            <a:r>
              <a:rPr lang="en-US" b="0" i="0" dirty="0">
                <a:effectLst/>
                <a:hlinkClick r:id="rId2">
                  <a:extLst>
                    <a:ext uri="{A12FA001-AC4F-418D-AE19-62706E023703}">
                      <ahyp:hlinkClr xmlns:ahyp="http://schemas.microsoft.com/office/drawing/2018/hyperlinkcolor" val="tx"/>
                    </a:ext>
                  </a:extLst>
                </a:hlinkClick>
              </a:rPr>
              <a:t>GPL</a:t>
            </a:r>
            <a:r>
              <a:rPr lang="en-US" b="0" i="0" dirty="0">
                <a:effectLst/>
              </a:rPr>
              <a:t>) web server scanner which performs comprehensive tests against web servers for multiple items, including over 6700 potentially dangerous files/programs, checks for outdated versions of over 1250 servers, and version specific problems on over 270 servers. </a:t>
            </a:r>
          </a:p>
          <a:p>
            <a:pPr algn="just">
              <a:buFont typeface="Wingdings" panose="05000000000000000000" pitchFamily="2" charset="2"/>
              <a:buChar char="q"/>
            </a:pPr>
            <a:r>
              <a:rPr lang="en-US" dirty="0"/>
              <a:t>Nmap : </a:t>
            </a:r>
            <a:r>
              <a:rPr lang="en-US" b="0" i="0" dirty="0">
                <a:effectLst/>
              </a:rPr>
              <a:t>Nmap ("Network Mapper") is a free and open</a:t>
            </a:r>
            <a:r>
              <a:rPr lang="en-US" b="0" i="0" dirty="0">
                <a:effectLst/>
                <a:hlinkClick r:id="rId3">
                  <a:extLst>
                    <a:ext uri="{A12FA001-AC4F-418D-AE19-62706E023703}">
                      <ahyp:hlinkClr xmlns:ahyp="http://schemas.microsoft.com/office/drawing/2018/hyperlinkcolor" val="tx"/>
                    </a:ext>
                  </a:extLst>
                </a:hlinkClick>
              </a:rPr>
              <a:t> source</a:t>
            </a:r>
            <a:r>
              <a:rPr lang="en-US" b="0" i="0" dirty="0">
                <a:effectLst/>
              </a:rPr>
              <a:t> utility for network discovery and security auditing. Many systems and network administrators also find it useful for tasks such as network inventory, managing service upgrade schedules, and monitoring host or service uptime.</a:t>
            </a:r>
            <a:endParaRPr lang="en-US" dirty="0"/>
          </a:p>
          <a:p>
            <a:pPr marL="0" indent="0" algn="just">
              <a:buNone/>
            </a:pPr>
            <a:endParaRPr lang="en-US" dirty="0"/>
          </a:p>
          <a:p>
            <a:pPr marL="457200" indent="-457200" algn="just">
              <a:buFont typeface="+mj-lt"/>
              <a:buAutoNum type="arabicPeriod"/>
            </a:pPr>
            <a:endParaRPr lang="en-US" dirty="0"/>
          </a:p>
        </p:txBody>
      </p:sp>
    </p:spTree>
    <p:extLst>
      <p:ext uri="{BB962C8B-B14F-4D97-AF65-F5344CB8AC3E}">
        <p14:creationId xmlns:p14="http://schemas.microsoft.com/office/powerpoint/2010/main" val="417357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DCB5-1CEB-B559-099C-E5D8D9D5919E}"/>
              </a:ext>
            </a:extLst>
          </p:cNvPr>
          <p:cNvSpPr>
            <a:spLocks noGrp="1"/>
          </p:cNvSpPr>
          <p:nvPr>
            <p:ph type="title"/>
          </p:nvPr>
        </p:nvSpPr>
        <p:spPr>
          <a:xfrm>
            <a:off x="875201" y="438729"/>
            <a:ext cx="9404723" cy="656294"/>
          </a:xfrm>
        </p:spPr>
        <p:txBody>
          <a:bodyPr/>
          <a:lstStyle/>
          <a:p>
            <a:r>
              <a:rPr lang="en-US" sz="3200" u="sng" dirty="0" err="1"/>
              <a:t>Cont</a:t>
            </a:r>
            <a:r>
              <a:rPr lang="en-US" sz="3200" u="sng" dirty="0"/>
              <a:t>……</a:t>
            </a:r>
            <a:endParaRPr lang="en-IN" sz="3200" dirty="0"/>
          </a:p>
        </p:txBody>
      </p:sp>
      <p:sp>
        <p:nvSpPr>
          <p:cNvPr id="3" name="Content Placeholder 2">
            <a:extLst>
              <a:ext uri="{FF2B5EF4-FFF2-40B4-BE49-F238E27FC236}">
                <a16:creationId xmlns:a16="http://schemas.microsoft.com/office/drawing/2014/main" id="{37FC83ED-F588-D738-27A5-2AF03F7A112D}"/>
              </a:ext>
            </a:extLst>
          </p:cNvPr>
          <p:cNvSpPr>
            <a:spLocks noGrp="1"/>
          </p:cNvSpPr>
          <p:nvPr>
            <p:ph idx="1"/>
          </p:nvPr>
        </p:nvSpPr>
        <p:spPr>
          <a:xfrm>
            <a:off x="875201" y="1331259"/>
            <a:ext cx="10083744" cy="5388196"/>
          </a:xfrm>
        </p:spPr>
        <p:txBody>
          <a:bodyPr>
            <a:normAutofit/>
          </a:bodyPr>
          <a:lstStyle/>
          <a:p>
            <a:pPr marL="0" indent="0">
              <a:buNone/>
            </a:pPr>
            <a:endParaRPr lang="en-US" dirty="0"/>
          </a:p>
          <a:p>
            <a:pPr>
              <a:buFont typeface="Wingdings" panose="05000000000000000000" pitchFamily="2" charset="2"/>
              <a:buChar char="Ø"/>
            </a:pPr>
            <a:r>
              <a:rPr lang="en-US" dirty="0"/>
              <a:t>By observing the gathered information from the tools, we performed some of the below-mentioned related attacks successfully for the respective vulnerabilities.</a:t>
            </a:r>
          </a:p>
          <a:p>
            <a:pPr marL="1085850" lvl="2" indent="-285750">
              <a:buFont typeface="Wingdings" panose="05000000000000000000" pitchFamily="2" charset="2"/>
              <a:buChar char="q"/>
            </a:pPr>
            <a:r>
              <a:rPr lang="en-IN" sz="2000" dirty="0">
                <a:latin typeface="+mn-lt"/>
              </a:rPr>
              <a:t>Cross site scripting attack</a:t>
            </a:r>
          </a:p>
          <a:p>
            <a:pPr marL="1085850" lvl="2" indent="-285750">
              <a:buFont typeface="Wingdings" panose="05000000000000000000" pitchFamily="2" charset="2"/>
              <a:buChar char="q"/>
            </a:pPr>
            <a:r>
              <a:rPr lang="en-IN" sz="2000">
                <a:latin typeface="+mn-lt"/>
              </a:rPr>
              <a:t>D-Dos attack</a:t>
            </a:r>
            <a:endParaRPr lang="en-IN" sz="2000" dirty="0">
              <a:latin typeface="+mn-lt"/>
            </a:endParaRPr>
          </a:p>
          <a:p>
            <a:pPr marL="0" indent="0">
              <a:buNone/>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70298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DCB5-1CEB-B559-099C-E5D8D9D5919E}"/>
              </a:ext>
            </a:extLst>
          </p:cNvPr>
          <p:cNvSpPr>
            <a:spLocks noGrp="1"/>
          </p:cNvSpPr>
          <p:nvPr>
            <p:ph type="title"/>
          </p:nvPr>
        </p:nvSpPr>
        <p:spPr>
          <a:xfrm>
            <a:off x="672280" y="225778"/>
            <a:ext cx="9404723" cy="699911"/>
          </a:xfrm>
        </p:spPr>
        <p:txBody>
          <a:bodyPr/>
          <a:lstStyle/>
          <a:p>
            <a:r>
              <a:rPr lang="en-US" sz="3200" dirty="0"/>
              <a:t>Cont…..</a:t>
            </a:r>
            <a:endParaRPr lang="en-IN" sz="3200" dirty="0"/>
          </a:p>
        </p:txBody>
      </p:sp>
      <p:sp>
        <p:nvSpPr>
          <p:cNvPr id="3" name="Content Placeholder 2">
            <a:extLst>
              <a:ext uri="{FF2B5EF4-FFF2-40B4-BE49-F238E27FC236}">
                <a16:creationId xmlns:a16="http://schemas.microsoft.com/office/drawing/2014/main" id="{37FC83ED-F588-D738-27A5-2AF03F7A112D}"/>
              </a:ext>
            </a:extLst>
          </p:cNvPr>
          <p:cNvSpPr>
            <a:spLocks noGrp="1"/>
          </p:cNvSpPr>
          <p:nvPr>
            <p:ph idx="1"/>
          </p:nvPr>
        </p:nvSpPr>
        <p:spPr>
          <a:xfrm>
            <a:off x="764364" y="1060483"/>
            <a:ext cx="10083744" cy="5388196"/>
          </a:xfrm>
        </p:spPr>
        <p:txBody>
          <a:bodyPr>
            <a:noAutofit/>
          </a:bodyPr>
          <a:lstStyle/>
          <a:p>
            <a:pPr>
              <a:buFont typeface="Wingdings" panose="05000000000000000000" pitchFamily="2" charset="2"/>
              <a:buChar char="Ø"/>
            </a:pPr>
            <a:r>
              <a:rPr lang="en-US" u="sng" dirty="0"/>
              <a:t>Finished Report Preparation</a:t>
            </a:r>
            <a:r>
              <a:rPr lang="en-US" dirty="0"/>
              <a:t>:</a:t>
            </a:r>
          </a:p>
          <a:p>
            <a:pPr marL="0" indent="0">
              <a:buNone/>
            </a:pPr>
            <a:r>
              <a:rPr lang="en-US" dirty="0"/>
              <a:t>	We have prepared the finished reports based on the following criteria:</a:t>
            </a:r>
          </a:p>
          <a:p>
            <a:pPr marL="1085850" lvl="2" indent="-285750">
              <a:buFont typeface="Wingdings" panose="05000000000000000000" pitchFamily="2" charset="2"/>
              <a:buChar char="q"/>
            </a:pPr>
            <a:r>
              <a:rPr lang="en-US" sz="2000" dirty="0"/>
              <a:t>In the case where we were able to perform the attack, we prepared the finished report after the attack was done.</a:t>
            </a:r>
          </a:p>
          <a:p>
            <a:pPr marL="1085850" lvl="2" indent="-285750">
              <a:buFont typeface="Wingdings" panose="05000000000000000000" pitchFamily="2" charset="2"/>
              <a:buChar char="q"/>
            </a:pPr>
            <a:endParaRPr lang="en-US" sz="2000" dirty="0"/>
          </a:p>
          <a:p>
            <a:pPr marL="1085850" lvl="2" indent="-285750" algn="just">
              <a:buFont typeface="Wingdings" panose="05000000000000000000" pitchFamily="2" charset="2"/>
              <a:buChar char="q"/>
            </a:pPr>
            <a:r>
              <a:rPr lang="en-US" sz="2000" dirty="0"/>
              <a:t>On the other hand, with the help of the list of vulnerabilities provided by the tool, we gathered the different possible procedures of attack for the same and then prepared the finished report.</a:t>
            </a:r>
          </a:p>
          <a:p>
            <a:pPr marL="0" indent="0">
              <a:buNone/>
            </a:pPr>
            <a:endParaRPr lang="en-US" dirty="0"/>
          </a:p>
          <a:p>
            <a:pPr>
              <a:buFont typeface="Wingdings" panose="05000000000000000000" pitchFamily="2" charset="2"/>
              <a:buChar char="Ø"/>
            </a:pPr>
            <a:r>
              <a:rPr lang="en-US" u="sng" dirty="0"/>
              <a:t>Tactics and Techniques</a:t>
            </a:r>
            <a:r>
              <a:rPr lang="en-US" dirty="0"/>
              <a:t>:</a:t>
            </a:r>
          </a:p>
          <a:p>
            <a:pPr marL="1085850" lvl="2" indent="-285750" algn="just">
              <a:buFont typeface="Wingdings" panose="05000000000000000000" pitchFamily="2" charset="2"/>
              <a:buChar char="q"/>
            </a:pPr>
            <a:r>
              <a:rPr lang="en-US" sz="2000" dirty="0"/>
              <a:t>With the help of a finished report, we found out the related tactics and techniques, and then, with the help of the ATT&amp;CK navigator tool, we created a layer and performed a mapping of the discovered techniques under a specific tactic.</a:t>
            </a:r>
          </a:p>
          <a:p>
            <a:pPr marL="0" indent="0">
              <a:buNone/>
            </a:pPr>
            <a:br>
              <a:rPr lang="en-US" dirty="0"/>
            </a:br>
            <a:endParaRPr lang="en-US" dirty="0"/>
          </a:p>
        </p:txBody>
      </p:sp>
    </p:spTree>
    <p:extLst>
      <p:ext uri="{BB962C8B-B14F-4D97-AF65-F5344CB8AC3E}">
        <p14:creationId xmlns:p14="http://schemas.microsoft.com/office/powerpoint/2010/main" val="292250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D1A9-F299-41C6-2F3A-D0A95A1BA500}"/>
              </a:ext>
            </a:extLst>
          </p:cNvPr>
          <p:cNvSpPr>
            <a:spLocks noGrp="1"/>
          </p:cNvSpPr>
          <p:nvPr>
            <p:ph type="title"/>
          </p:nvPr>
        </p:nvSpPr>
        <p:spPr/>
        <p:txBody>
          <a:bodyPr/>
          <a:lstStyle/>
          <a:p>
            <a:pPr marL="571500" indent="-571500">
              <a:buFont typeface="Wingdings" panose="05000000000000000000" pitchFamily="2" charset="2"/>
              <a:buChar char="Ø"/>
            </a:pPr>
            <a:r>
              <a:rPr lang="en-US" dirty="0"/>
              <a:t>Defensive Approaches:</a:t>
            </a:r>
            <a:endParaRPr lang="en-IN" dirty="0"/>
          </a:p>
        </p:txBody>
      </p:sp>
      <p:sp>
        <p:nvSpPr>
          <p:cNvPr id="3" name="Content Placeholder 2">
            <a:extLst>
              <a:ext uri="{FF2B5EF4-FFF2-40B4-BE49-F238E27FC236}">
                <a16:creationId xmlns:a16="http://schemas.microsoft.com/office/drawing/2014/main" id="{1AFC3288-11C1-AA53-E5E1-AED65582B7F0}"/>
              </a:ext>
            </a:extLst>
          </p:cNvPr>
          <p:cNvSpPr>
            <a:spLocks noGrp="1"/>
          </p:cNvSpPr>
          <p:nvPr>
            <p:ph idx="1"/>
          </p:nvPr>
        </p:nvSpPr>
        <p:spPr>
          <a:xfrm>
            <a:off x="1103312" y="1316182"/>
            <a:ext cx="10825452" cy="5195454"/>
          </a:xfrm>
        </p:spPr>
        <p:txBody>
          <a:bodyPr/>
          <a:lstStyle/>
          <a:p>
            <a:pPr>
              <a:lnSpc>
                <a:spcPct val="200000"/>
              </a:lnSpc>
            </a:pPr>
            <a:r>
              <a:rPr lang="en-US" dirty="0"/>
              <a:t>We eventually prepared a list of defensive approaches for each technique used under a respective tactic for a possible attack after performing a mapping using the Navigator tool.</a:t>
            </a:r>
          </a:p>
          <a:p>
            <a:pPr>
              <a:lnSpc>
                <a:spcPct val="200000"/>
              </a:lnSpc>
            </a:pPr>
            <a:r>
              <a:rPr lang="en-US" dirty="0"/>
              <a:t>It plays a vital role for speedy recovery once an organization suffers from an attack.</a:t>
            </a:r>
          </a:p>
          <a:p>
            <a:pPr>
              <a:lnSpc>
                <a:spcPct val="200000"/>
              </a:lnSpc>
            </a:pPr>
            <a:r>
              <a:rPr lang="en-US" dirty="0"/>
              <a:t>An appropriate defensive approach, if implemented within the suitable time frame reduces the attack’s effect. </a:t>
            </a:r>
            <a:endParaRPr lang="en-IN" dirty="0"/>
          </a:p>
        </p:txBody>
      </p:sp>
    </p:spTree>
    <p:extLst>
      <p:ext uri="{BB962C8B-B14F-4D97-AF65-F5344CB8AC3E}">
        <p14:creationId xmlns:p14="http://schemas.microsoft.com/office/powerpoint/2010/main" val="3215168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309</TotalTime>
  <Words>1029</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Wingdings</vt:lpstr>
      <vt:lpstr>Wingdings 3</vt:lpstr>
      <vt:lpstr>Work Sans</vt:lpstr>
      <vt:lpstr>Ion</vt:lpstr>
      <vt:lpstr>TEAM SURAKCHA</vt:lpstr>
      <vt:lpstr>Problem Statement</vt:lpstr>
      <vt:lpstr>Penetration Testing</vt:lpstr>
      <vt:lpstr>Rationale for choosing the problem statement</vt:lpstr>
      <vt:lpstr>Web Application Penetration Testing Phases</vt:lpstr>
      <vt:lpstr>Our Approaches:</vt:lpstr>
      <vt:lpstr>Cont……</vt:lpstr>
      <vt:lpstr>Cont…..</vt:lpstr>
      <vt:lpstr>Defensive Approaches:</vt:lpstr>
      <vt:lpstr>Work Flow:</vt:lpstr>
      <vt:lpstr>Validation of Our Solution:</vt:lpstr>
      <vt:lpstr>Future Works: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Penetration Testing Phases</dc:title>
  <dc:creator>HRITHIK LAL</dc:creator>
  <cp:lastModifiedBy>Komal Yadav</cp:lastModifiedBy>
  <cp:revision>28</cp:revision>
  <dcterms:created xsi:type="dcterms:W3CDTF">2022-11-12T15:54:38Z</dcterms:created>
  <dcterms:modified xsi:type="dcterms:W3CDTF">2022-11-20T17:15:15Z</dcterms:modified>
</cp:coreProperties>
</file>