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B2386-DB43-8244-85A1-D6AD0FD44F4D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9EBA1-54CB-994B-A2A7-364E6DE8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066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1DA83-C64E-8A48-B665-3C62F0A29111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1770B-518A-194B-9EC5-A309E776F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20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783B-A333-3145-A511-62B02BB431E2}" type="datetime1">
              <a:rPr lang="en-IN" smtClean="0"/>
              <a:t>24-09-2020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DAEC-F28E-FA4D-9038-56BB302CF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72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EBE1A-8E82-D840-A673-59BD6C3713AE}" type="datetime1">
              <a:rPr lang="en-IN" smtClean="0"/>
              <a:t>24-09-2020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DAEC-F28E-FA4D-9038-56BB302CF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13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0D216-6F37-FE42-9507-6A1DB112E8A0}" type="datetime1">
              <a:rPr lang="en-IN" smtClean="0"/>
              <a:t>24-09-2020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DAEC-F28E-FA4D-9038-56BB302CF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18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B0F8-E470-BD46-A207-FD2501B3F99D}" type="datetime1">
              <a:rPr lang="en-IN" smtClean="0"/>
              <a:t>24-09-2020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DAEC-F28E-FA4D-9038-56BB302CF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7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2C29-B153-344F-926A-28B85FBEAC57}" type="datetime1">
              <a:rPr lang="en-IN" smtClean="0"/>
              <a:t>24-09-2020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DAEC-F28E-FA4D-9038-56BB302CF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44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F726C-5085-0342-9F25-5FFECA3613AF}" type="datetime1">
              <a:rPr lang="en-IN" smtClean="0"/>
              <a:t>24-09-2020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DAEC-F28E-FA4D-9038-56BB302CF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7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1D9F-85B0-6A43-9D07-3357B99A7698}" type="datetime1">
              <a:rPr lang="en-IN" smtClean="0"/>
              <a:t>24-09-2020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DAEC-F28E-FA4D-9038-56BB302CF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7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2255A-7BFA-894E-AF8E-AEAD72E91397}" type="datetime1">
              <a:rPr lang="en-IN" smtClean="0"/>
              <a:t>24-09-2020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DAEC-F28E-FA4D-9038-56BB302CF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39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F848-0D75-D84A-8455-8152F03B1E81}" type="datetime1">
              <a:rPr lang="en-IN" smtClean="0"/>
              <a:t>24-09-2020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DAEC-F28E-FA4D-9038-56BB302CF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68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30B7-9ADC-C444-BA4D-97EF89B59D9D}" type="datetime1">
              <a:rPr lang="en-IN" smtClean="0"/>
              <a:t>24-09-2020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DAEC-F28E-FA4D-9038-56BB302CF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17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A92A-165F-174E-A928-39E779C5643C}" type="datetime1">
              <a:rPr lang="en-IN" smtClean="0"/>
              <a:t>24-09-2020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DAEC-F28E-FA4D-9038-56BB302CF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3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B89C4-60F8-C548-B437-585EF57F33CF}" type="datetime1">
              <a:rPr lang="en-IN" smtClean="0"/>
              <a:t>24-09-2020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EDAEC-F28E-FA4D-9038-56BB302CF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17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D4464-9325-486B-9853-30623726F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610" y="1337311"/>
            <a:ext cx="2845667" cy="2137739"/>
          </a:xfrm>
        </p:spPr>
        <p:txBody>
          <a:bodyPr>
            <a:normAutofit/>
          </a:bodyPr>
          <a:lstStyle/>
          <a:p>
            <a:r>
              <a:rPr lang="en-US" sz="3750" dirty="0">
                <a:solidFill>
                  <a:schemeClr val="accent4"/>
                </a:solidFill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  <a:latin typeface="Bahnschrift SemiLight SemiConde" panose="020B0502040204020203" pitchFamily="34" charset="0"/>
              </a:rPr>
              <a:t>Health Care Support Chatbot</a:t>
            </a:r>
            <a:endParaRPr lang="en-IN" sz="3750" dirty="0">
              <a:solidFill>
                <a:schemeClr val="accent4"/>
              </a:solidFill>
              <a:effectLst>
                <a:outerShdw blurRad="50800" dist="38100" algn="l" rotWithShape="0">
                  <a:schemeClr val="bg1">
                    <a:alpha val="40000"/>
                  </a:schemeClr>
                </a:outerShdw>
              </a:effectLst>
              <a:latin typeface="Bahnschrift SemiLight SemiConde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749B4-85EF-49A0-BFF9-CCAEC18BB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610" y="3716351"/>
            <a:ext cx="2744435" cy="1762367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Team : </a:t>
            </a:r>
            <a:r>
              <a:rPr lang="en-US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TechLegionz</a:t>
            </a:r>
            <a:endParaRPr lang="en-IN" sz="1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4D3CAEDE-28A1-476B-8CF6-1882A0BE52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87" t="205" r="26572" b="815"/>
          <a:stretch/>
        </p:blipFill>
        <p:spPr>
          <a:xfrm>
            <a:off x="3374795" y="1"/>
            <a:ext cx="65539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884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49590" y="133976"/>
            <a:ext cx="8717573" cy="186128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428" y="1637433"/>
            <a:ext cx="8717572" cy="497533"/>
          </a:xfrm>
        </p:spPr>
        <p:txBody>
          <a:bodyPr>
            <a:normAutofit fontScale="90000"/>
          </a:bodyPr>
          <a:lstStyle/>
          <a:p>
            <a:pPr algn="l"/>
            <a:r>
              <a:rPr lang="en-US" sz="2200" dirty="0"/>
              <a:t>                      	           </a:t>
            </a:r>
            <a:r>
              <a:rPr lang="en-US" sz="31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HealthCare Support Chatbot </a:t>
            </a:r>
            <a:r>
              <a:rPr lang="en-US" sz="31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31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Problem Statement:  Use of Al based Chat bots for providing </a:t>
            </a:r>
            <a:br>
              <a:rPr lang="en-US" sz="1800" dirty="0"/>
            </a:br>
            <a:r>
              <a:rPr lang="en-US" sz="1800" dirty="0"/>
              <a:t>			        health	 related information. 				Category:   Software.			 Organization:              Ministry of Health and Family Welfare. 	 	Team Name: TechLegionz. 	</a:t>
            </a:r>
            <a:br>
              <a:rPr lang="en-US" sz="1800" dirty="0"/>
            </a:br>
            <a:r>
              <a:rPr lang="en-US" sz="1800" dirty="0"/>
              <a:t>Problem Code :          SS43. 							          Team Leader Name : Needa Shaikh. </a:t>
            </a:r>
            <a:br>
              <a:rPr lang="en-US" sz="1800" dirty="0"/>
            </a:br>
            <a:r>
              <a:rPr lang="en-US" sz="1800" dirty="0"/>
              <a:t>Technology Bucket :  Healthcare and Biomedical Devices .		College Code: 1-3513297631 	           				 	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						 		 	 											</a:t>
            </a:r>
            <a:br>
              <a:rPr lang="en-US" sz="1800" dirty="0"/>
            </a:br>
            <a:r>
              <a:rPr lang="en-US" sz="1800" dirty="0"/>
              <a:t>							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4" name="Rounded Rectangle 3"/>
          <p:cNvSpPr/>
          <p:nvPr/>
        </p:nvSpPr>
        <p:spPr>
          <a:xfrm>
            <a:off x="203982" y="2152356"/>
            <a:ext cx="8717573" cy="452979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7A547E-A18E-49F0-8F3E-F9C562B1C9D8}"/>
              </a:ext>
            </a:extLst>
          </p:cNvPr>
          <p:cNvSpPr txBox="1"/>
          <p:nvPr/>
        </p:nvSpPr>
        <p:spPr>
          <a:xfrm>
            <a:off x="2993898" y="1962914"/>
            <a:ext cx="2789916" cy="400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IDEA/ Problem Solution: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5A59FC-001A-40EB-9CD0-CAFEC181815A}"/>
              </a:ext>
            </a:extLst>
          </p:cNvPr>
          <p:cNvSpPr txBox="1"/>
          <p:nvPr/>
        </p:nvSpPr>
        <p:spPr>
          <a:xfrm>
            <a:off x="565124" y="2677212"/>
            <a:ext cx="808650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The Solution to the given Problem statement is that we have created a chatbot that responds to the </a:t>
            </a:r>
            <a:r>
              <a:rPr lang="en-US" sz="1600" u="sng" dirty="0">
                <a:latin typeface="Helvetica" panose="020B0604020202020204" pitchFamily="34" charset="0"/>
                <a:cs typeface="Helvetica" panose="020B0604020202020204" pitchFamily="34" charset="0"/>
              </a:rPr>
              <a:t>queries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 by the user/patient by searching the Dataset for responses and this dataset will be in the form of .JSON file.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Our chatbot is capable enough to interpret to all queries of the user/patient, analyze them and understand the intent of the queries. The chatbot shall search the entire dataset for response to the medical query.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ChatBot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will also be able to tackle  and response to gibberish phrases by the user which is possible due to an appropriate Fallback Content.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Chatbot gets </a:t>
            </a:r>
            <a:r>
              <a:rPr lang="en-US" sz="1600" u="sng" dirty="0">
                <a:latin typeface="Helvetica" panose="020B0604020202020204" pitchFamily="34" charset="0"/>
                <a:cs typeface="Helvetica" panose="020B0604020202020204" pitchFamily="34" charset="0"/>
              </a:rPr>
              <a:t>trained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owing to previously entered medical information and becomes more capable of responding to forthcoming medical queries.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The Database has been maintained using </a:t>
            </a:r>
            <a:r>
              <a:rPr lang="en-US" sz="1600" u="sng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MySQL 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and will be integrated with the NLP engine using Dialogflow  API’s which can accomplish word embedding  language modeling, part-of-speech tagging, intent and entity detection.</a:t>
            </a:r>
          </a:p>
        </p:txBody>
      </p:sp>
    </p:spTree>
    <p:extLst>
      <p:ext uri="{BB962C8B-B14F-4D97-AF65-F5344CB8AC3E}">
        <p14:creationId xmlns:p14="http://schemas.microsoft.com/office/powerpoint/2010/main" val="42601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7">
            <a:extLst>
              <a:ext uri="{FF2B5EF4-FFF2-40B4-BE49-F238E27FC236}">
                <a16:creationId xmlns:a16="http://schemas.microsoft.com/office/drawing/2014/main" id="{AACD1F4E-D88A-4ACC-8CB4-928F4F58DEA9}"/>
              </a:ext>
            </a:extLst>
          </p:cNvPr>
          <p:cNvSpPr/>
          <p:nvPr/>
        </p:nvSpPr>
        <p:spPr>
          <a:xfrm>
            <a:off x="104836" y="142127"/>
            <a:ext cx="6704799" cy="65737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7">
            <a:extLst>
              <a:ext uri="{FF2B5EF4-FFF2-40B4-BE49-F238E27FC236}">
                <a16:creationId xmlns:a16="http://schemas.microsoft.com/office/drawing/2014/main" id="{36D8C422-729A-4312-BF48-722BE8E41838}"/>
              </a:ext>
            </a:extLst>
          </p:cNvPr>
          <p:cNvSpPr/>
          <p:nvPr/>
        </p:nvSpPr>
        <p:spPr>
          <a:xfrm>
            <a:off x="6895407" y="233566"/>
            <a:ext cx="2143757" cy="639086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01AAB8-21CB-4078-BBD2-3CCE121FA58C}"/>
              </a:ext>
            </a:extLst>
          </p:cNvPr>
          <p:cNvSpPr txBox="1"/>
          <p:nvPr/>
        </p:nvSpPr>
        <p:spPr>
          <a:xfrm>
            <a:off x="2537060" y="0"/>
            <a:ext cx="1678369" cy="400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FLOW CHART: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CD204C-7314-4E4E-A827-B188593E88F4}"/>
              </a:ext>
            </a:extLst>
          </p:cNvPr>
          <p:cNvSpPr txBox="1"/>
          <p:nvPr/>
        </p:nvSpPr>
        <p:spPr>
          <a:xfrm>
            <a:off x="7085213" y="24005"/>
            <a:ext cx="1678369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Technology</a:t>
            </a:r>
          </a:p>
          <a:p>
            <a:r>
              <a:rPr lang="en-US" sz="2000" b="1" dirty="0"/>
              <a:t>Stack: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03BBA9-22E6-4D15-90FB-71E0767D84DE}"/>
              </a:ext>
            </a:extLst>
          </p:cNvPr>
          <p:cNvSpPr txBox="1"/>
          <p:nvPr/>
        </p:nvSpPr>
        <p:spPr>
          <a:xfrm>
            <a:off x="6981179" y="1051100"/>
            <a:ext cx="197221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i="1" dirty="0"/>
              <a:t>Platform</a:t>
            </a:r>
            <a:r>
              <a:rPr lang="en-US" sz="1600" dirty="0"/>
              <a:t>: A desktop Website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i="1" dirty="0"/>
              <a:t>Coding Language</a:t>
            </a:r>
            <a:r>
              <a:rPr lang="en-US" sz="1600" dirty="0"/>
              <a:t>: 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i="1" dirty="0"/>
              <a:t>Framework</a:t>
            </a:r>
            <a:r>
              <a:rPr lang="en-US" sz="1600" dirty="0"/>
              <a:t>: Django/ Flask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i="1" dirty="0"/>
              <a:t>Database</a:t>
            </a:r>
            <a:r>
              <a:rPr lang="en-US" sz="1600" dirty="0"/>
              <a:t>: MySQL/ MariaDB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i="1" dirty="0"/>
              <a:t>Other tools used</a:t>
            </a:r>
            <a:r>
              <a:rPr lang="en-US" sz="1600" dirty="0"/>
              <a:t>:  NLP engine for Language Processing.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1C5A63-2D58-4A76-998F-558E38552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71" y="1051101"/>
            <a:ext cx="6508840" cy="45578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19033F-E0FA-4C9D-AC5E-D94894356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57" y="1051101"/>
            <a:ext cx="6465954" cy="48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263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7329" y="83720"/>
            <a:ext cx="3671571" cy="373546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Idea / Approach details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69006" y="738652"/>
            <a:ext cx="8746285" cy="600690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9E9E20-771E-4E5C-BB68-4B9CF084F406}"/>
              </a:ext>
            </a:extLst>
          </p:cNvPr>
          <p:cNvSpPr txBox="1"/>
          <p:nvPr/>
        </p:nvSpPr>
        <p:spPr>
          <a:xfrm>
            <a:off x="4002068" y="546417"/>
            <a:ext cx="1280160" cy="400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Use Case: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962C2A0-85B1-44D4-AFFF-62BA9972DA49}"/>
              </a:ext>
            </a:extLst>
          </p:cNvPr>
          <p:cNvGrpSpPr/>
          <p:nvPr/>
        </p:nvGrpSpPr>
        <p:grpSpPr>
          <a:xfrm>
            <a:off x="2203234" y="2055438"/>
            <a:ext cx="355601" cy="1004474"/>
            <a:chOff x="571499" y="2107026"/>
            <a:chExt cx="355601" cy="1514370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B76C7F7-6973-4811-B897-AD6DB9CA42F2}"/>
                </a:ext>
              </a:extLst>
            </p:cNvPr>
            <p:cNvSpPr/>
            <p:nvPr/>
          </p:nvSpPr>
          <p:spPr>
            <a:xfrm>
              <a:off x="571500" y="2107026"/>
              <a:ext cx="355600" cy="357496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B376CEF-718C-421D-A1B5-27901ADCFBE1}"/>
                </a:ext>
              </a:extLst>
            </p:cNvPr>
            <p:cNvCxnSpPr>
              <a:stCxn id="18" idx="4"/>
            </p:cNvCxnSpPr>
            <p:nvPr/>
          </p:nvCxnSpPr>
          <p:spPr>
            <a:xfrm>
              <a:off x="749300" y="2464522"/>
              <a:ext cx="0" cy="799378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824D9B2-0701-4F6F-B419-6730A5DB5DA4}"/>
                </a:ext>
              </a:extLst>
            </p:cNvPr>
            <p:cNvCxnSpPr/>
            <p:nvPr/>
          </p:nvCxnSpPr>
          <p:spPr>
            <a:xfrm>
              <a:off x="749300" y="2697903"/>
              <a:ext cx="177800" cy="166729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61AC49D-CF04-4E14-A196-03E3232ECF30}"/>
                </a:ext>
              </a:extLst>
            </p:cNvPr>
            <p:cNvCxnSpPr/>
            <p:nvPr/>
          </p:nvCxnSpPr>
          <p:spPr>
            <a:xfrm flipH="1">
              <a:off x="571500" y="2640302"/>
              <a:ext cx="177799" cy="22433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7E4E876-FEA5-40DF-BDB0-E8F6D5A5BA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499" y="3263900"/>
              <a:ext cx="177801" cy="357496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AC23AD-7949-45E1-BB8E-9A08ED8CCD42}"/>
                </a:ext>
              </a:extLst>
            </p:cNvPr>
            <p:cNvCxnSpPr/>
            <p:nvPr/>
          </p:nvCxnSpPr>
          <p:spPr>
            <a:xfrm>
              <a:off x="749299" y="3263900"/>
              <a:ext cx="177801" cy="330201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57D2EDF3-3D28-4276-8D59-4DBE0A91184D}"/>
              </a:ext>
            </a:extLst>
          </p:cNvPr>
          <p:cNvSpPr/>
          <p:nvPr/>
        </p:nvSpPr>
        <p:spPr>
          <a:xfrm>
            <a:off x="3216694" y="1121702"/>
            <a:ext cx="2544972" cy="33777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4DE9754-53F9-4135-829E-CAE876A3EB7A}"/>
              </a:ext>
            </a:extLst>
          </p:cNvPr>
          <p:cNvSpPr/>
          <p:nvPr/>
        </p:nvSpPr>
        <p:spPr>
          <a:xfrm>
            <a:off x="3730491" y="1638631"/>
            <a:ext cx="1452673" cy="4264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HealthCare Request/Query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1233829-AA7D-49BE-810C-5CD1E2646A93}"/>
              </a:ext>
            </a:extLst>
          </p:cNvPr>
          <p:cNvSpPr/>
          <p:nvPr/>
        </p:nvSpPr>
        <p:spPr>
          <a:xfrm>
            <a:off x="3552276" y="2482006"/>
            <a:ext cx="1809103" cy="5295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ChatBot MAIN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000B851-8263-40C3-8700-5F64BB4A7B1C}"/>
              </a:ext>
            </a:extLst>
          </p:cNvPr>
          <p:cNvSpPr/>
          <p:nvPr/>
        </p:nvSpPr>
        <p:spPr>
          <a:xfrm>
            <a:off x="3789047" y="3361875"/>
            <a:ext cx="1413351" cy="2491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NLP engine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813FEBC-42F1-4955-959F-4695E00980F7}"/>
              </a:ext>
            </a:extLst>
          </p:cNvPr>
          <p:cNvCxnSpPr>
            <a:cxnSpLocks/>
          </p:cNvCxnSpPr>
          <p:nvPr/>
        </p:nvCxnSpPr>
        <p:spPr>
          <a:xfrm flipV="1">
            <a:off x="2438643" y="1822404"/>
            <a:ext cx="1311354" cy="813962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B513833-8208-48E6-90BE-3EF708F80465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4456828" y="2065082"/>
            <a:ext cx="0" cy="4169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D76AF0E-98A9-43EC-8CB1-566E3D005256}"/>
              </a:ext>
            </a:extLst>
          </p:cNvPr>
          <p:cNvCxnSpPr>
            <a:stCxn id="40" idx="2"/>
          </p:cNvCxnSpPr>
          <p:nvPr/>
        </p:nvCxnSpPr>
        <p:spPr>
          <a:xfrm>
            <a:off x="4456828" y="3011524"/>
            <a:ext cx="0" cy="335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44B17EB-C280-4DFF-B85C-FB3C94957824}"/>
              </a:ext>
            </a:extLst>
          </p:cNvPr>
          <p:cNvCxnSpPr>
            <a:stCxn id="41" idx="2"/>
          </p:cNvCxnSpPr>
          <p:nvPr/>
        </p:nvCxnSpPr>
        <p:spPr>
          <a:xfrm flipH="1">
            <a:off x="4178976" y="3611015"/>
            <a:ext cx="316747" cy="262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98C10CE-BCC3-42ED-ADCA-E1ED8EB8B9B9}"/>
              </a:ext>
            </a:extLst>
          </p:cNvPr>
          <p:cNvCxnSpPr>
            <a:stCxn id="41" idx="2"/>
          </p:cNvCxnSpPr>
          <p:nvPr/>
        </p:nvCxnSpPr>
        <p:spPr>
          <a:xfrm>
            <a:off x="4495723" y="3611015"/>
            <a:ext cx="292853" cy="262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0F47113C-4B09-428B-B368-838A130018FC}"/>
              </a:ext>
            </a:extLst>
          </p:cNvPr>
          <p:cNvSpPr/>
          <p:nvPr/>
        </p:nvSpPr>
        <p:spPr>
          <a:xfrm>
            <a:off x="3912061" y="3848519"/>
            <a:ext cx="525106" cy="2444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intent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9F66B73-414D-4BA6-9BEF-3E11BF771875}"/>
              </a:ext>
            </a:extLst>
          </p:cNvPr>
          <p:cNvSpPr/>
          <p:nvPr/>
        </p:nvSpPr>
        <p:spPr>
          <a:xfrm>
            <a:off x="4565203" y="3873195"/>
            <a:ext cx="642657" cy="2197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entity</a:t>
            </a:r>
          </a:p>
        </p:txBody>
      </p:sp>
      <p:sp>
        <p:nvSpPr>
          <p:cNvPr id="63" name="Flowchart: Magnetic Disk 62">
            <a:extLst>
              <a:ext uri="{FF2B5EF4-FFF2-40B4-BE49-F238E27FC236}">
                <a16:creationId xmlns:a16="http://schemas.microsoft.com/office/drawing/2014/main" id="{D09A61A7-1237-4631-A03C-C7AB6966E39B}"/>
              </a:ext>
            </a:extLst>
          </p:cNvPr>
          <p:cNvSpPr/>
          <p:nvPr/>
        </p:nvSpPr>
        <p:spPr>
          <a:xfrm>
            <a:off x="3524304" y="4632896"/>
            <a:ext cx="1914439" cy="1658057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6924870-5DBC-458A-B1E5-B3DD4EA9A541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4174614" y="4092922"/>
            <a:ext cx="262553" cy="8268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CAD9EFE-6985-4298-9592-84A118D92444}"/>
              </a:ext>
            </a:extLst>
          </p:cNvPr>
          <p:cNvCxnSpPr>
            <a:stCxn id="58" idx="2"/>
          </p:cNvCxnSpPr>
          <p:nvPr/>
        </p:nvCxnSpPr>
        <p:spPr>
          <a:xfrm flipH="1">
            <a:off x="4481524" y="4092922"/>
            <a:ext cx="405008" cy="8268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Parallelogram 66">
            <a:extLst>
              <a:ext uri="{FF2B5EF4-FFF2-40B4-BE49-F238E27FC236}">
                <a16:creationId xmlns:a16="http://schemas.microsoft.com/office/drawing/2014/main" id="{FA1CBFA2-F70C-4648-9729-8751290B71B3}"/>
              </a:ext>
            </a:extLst>
          </p:cNvPr>
          <p:cNvSpPr/>
          <p:nvPr/>
        </p:nvSpPr>
        <p:spPr>
          <a:xfrm>
            <a:off x="3634982" y="4929493"/>
            <a:ext cx="1660447" cy="478204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Query resolution search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45DC15F1-67DE-4EF3-AFB5-4EC3D29F0F17}"/>
              </a:ext>
            </a:extLst>
          </p:cNvPr>
          <p:cNvCxnSpPr>
            <a:stCxn id="67" idx="2"/>
            <a:endCxn id="40" idx="3"/>
          </p:cNvCxnSpPr>
          <p:nvPr/>
        </p:nvCxnSpPr>
        <p:spPr>
          <a:xfrm flipV="1">
            <a:off x="5235654" y="2746765"/>
            <a:ext cx="125725" cy="2421830"/>
          </a:xfrm>
          <a:prstGeom prst="bentConnector3">
            <a:avLst>
              <a:gd name="adj1" fmla="val 281825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0E88AB4-5C1F-4897-8C70-6BDC77CE1874}"/>
              </a:ext>
            </a:extLst>
          </p:cNvPr>
          <p:cNvSpPr txBox="1"/>
          <p:nvPr/>
        </p:nvSpPr>
        <p:spPr>
          <a:xfrm>
            <a:off x="5601935" y="3734220"/>
            <a:ext cx="12056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Follow up response to the user/patient.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4CAFF45-92EE-4AFA-97D8-DF8EB30AADEF}"/>
              </a:ext>
            </a:extLst>
          </p:cNvPr>
          <p:cNvSpPr txBox="1"/>
          <p:nvPr/>
        </p:nvSpPr>
        <p:spPr>
          <a:xfrm>
            <a:off x="1918089" y="3193238"/>
            <a:ext cx="1124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 User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204A80A-A8FF-46C6-8C7E-9CAD8954F26E}"/>
              </a:ext>
            </a:extLst>
          </p:cNvPr>
          <p:cNvSpPr txBox="1"/>
          <p:nvPr/>
        </p:nvSpPr>
        <p:spPr>
          <a:xfrm>
            <a:off x="63689" y="5623945"/>
            <a:ext cx="1790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57ABBB1-FCEC-495F-BDCB-901B54A8827B}"/>
              </a:ext>
            </a:extLst>
          </p:cNvPr>
          <p:cNvSpPr/>
          <p:nvPr/>
        </p:nvSpPr>
        <p:spPr>
          <a:xfrm>
            <a:off x="3720387" y="5631292"/>
            <a:ext cx="1472881" cy="5154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Database update after Chatbot and User interaction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982DAF9-B162-47B2-BEA7-E5854D4C2403}"/>
              </a:ext>
            </a:extLst>
          </p:cNvPr>
          <p:cNvCxnSpPr>
            <a:stCxn id="67" idx="4"/>
            <a:endCxn id="78" idx="0"/>
          </p:cNvCxnSpPr>
          <p:nvPr/>
        </p:nvCxnSpPr>
        <p:spPr>
          <a:xfrm flipH="1">
            <a:off x="4456828" y="5407697"/>
            <a:ext cx="8378" cy="2235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C51327B-DBD2-4699-9BE0-EDA32BAA88A0}"/>
              </a:ext>
            </a:extLst>
          </p:cNvPr>
          <p:cNvCxnSpPr>
            <a:cxnSpLocks/>
          </p:cNvCxnSpPr>
          <p:nvPr/>
        </p:nvCxnSpPr>
        <p:spPr>
          <a:xfrm flipH="1" flipV="1">
            <a:off x="2409514" y="2719177"/>
            <a:ext cx="1142762" cy="75504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873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3">
            <a:extLst>
              <a:ext uri="{FF2B5EF4-FFF2-40B4-BE49-F238E27FC236}">
                <a16:creationId xmlns:a16="http://schemas.microsoft.com/office/drawing/2014/main" id="{3653FEC3-10E2-495C-862E-DDCD172A7F9E}"/>
              </a:ext>
            </a:extLst>
          </p:cNvPr>
          <p:cNvSpPr/>
          <p:nvPr/>
        </p:nvSpPr>
        <p:spPr>
          <a:xfrm>
            <a:off x="282804" y="772998"/>
            <a:ext cx="8682087" cy="586695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A9D8BE-89D9-4164-B8E3-767861023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300" y="1130488"/>
            <a:ext cx="2778557" cy="54616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AA5018-20BC-4BFB-95F3-358016D8D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65" y="1074128"/>
            <a:ext cx="2790659" cy="54616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66A79D2-1CC7-4FE4-A604-FD347842C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876" y="109003"/>
            <a:ext cx="7777114" cy="373546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Prototype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76934F-0F20-4835-AA84-8FD9CD301576}"/>
              </a:ext>
            </a:extLst>
          </p:cNvPr>
          <p:cNvSpPr txBox="1"/>
          <p:nvPr/>
        </p:nvSpPr>
        <p:spPr>
          <a:xfrm>
            <a:off x="2507611" y="772998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iOS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5F7537-ACD4-4AD5-93F9-1035A095A5CD}"/>
              </a:ext>
            </a:extLst>
          </p:cNvPr>
          <p:cNvSpPr txBox="1"/>
          <p:nvPr/>
        </p:nvSpPr>
        <p:spPr>
          <a:xfrm>
            <a:off x="6099141" y="797455"/>
            <a:ext cx="209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Android</a:t>
            </a:r>
          </a:p>
        </p:txBody>
      </p:sp>
    </p:spTree>
    <p:extLst>
      <p:ext uri="{BB962C8B-B14F-4D97-AF65-F5344CB8AC3E}">
        <p14:creationId xmlns:p14="http://schemas.microsoft.com/office/powerpoint/2010/main" val="2273591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1880</TotalTime>
  <Words>383</Words>
  <Application>Microsoft Office PowerPoint</Application>
  <PresentationFormat>On-screen Show (4:3)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Bahnschrift SemiLight SemiConde</vt:lpstr>
      <vt:lpstr>Calibri</vt:lpstr>
      <vt:lpstr>Consolas</vt:lpstr>
      <vt:lpstr>Helvetica</vt:lpstr>
      <vt:lpstr>Office Theme</vt:lpstr>
      <vt:lpstr>Health Care Support Chatbot</vt:lpstr>
      <vt:lpstr>                                  HealthCare Support Chatbot   Problem Statement:  Use of Al based Chat bots for providing             health  related information.     Category:   Software.    Organization:              Ministry of Health and Family Welfare.    Team Name: TechLegionz.   Problem Code :          SS43.                  Team Leader Name : Needa Shaikh.  Technology Bucket :  Healthcare and Biomedical Devices .  College Code: 1-3513297631                                                      </vt:lpstr>
      <vt:lpstr>PowerPoint Presentation</vt:lpstr>
      <vt:lpstr>Idea / Approach details</vt:lpstr>
      <vt:lpstr>Prototype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Idea/Approach Details Ministry Category :     Problem Statement :                                                                                 Problem Code :   Team Leader Name :          College Code :</dc:title>
  <dc:creator>Adesh Gokhale</dc:creator>
  <cp:lastModifiedBy>Michael Smithers</cp:lastModifiedBy>
  <cp:revision>68</cp:revision>
  <dcterms:created xsi:type="dcterms:W3CDTF">2016-12-12T06:47:53Z</dcterms:created>
  <dcterms:modified xsi:type="dcterms:W3CDTF">2020-09-24T18:13:49Z</dcterms:modified>
</cp:coreProperties>
</file>