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87E7BF-9103-4363-8617-4E807428685B}" type="slidenum">
              <a:rPr lang="en-IN" smtClean="0"/>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87E7BF-9103-4363-8617-4E807428685B}"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D287E7BF-9103-4363-8617-4E807428685B}" type="slidenum">
              <a:rPr lang="en-IN" smtClean="0"/>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D287E7BF-9103-4363-8617-4E807428685B}" type="slidenum">
              <a:rPr lang="en-IN" smtClean="0"/>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87E7BF-9103-4363-8617-4E807428685B}" type="slidenum">
              <a:rPr lang="en-IN" smtClean="0"/>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D223F42-FEB5-4932-8EC2-B79014488F99}" type="datetimeFigureOut">
              <a:rPr lang="en-IN" smtClean="0"/>
              <a:t>07-08-2020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87E7BF-9103-4363-8617-4E807428685B}" type="slidenum">
              <a:rPr lang="en-IN" smtClean="0"/>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287E7BF-9103-4363-8617-4E807428685B}" type="slidenum">
              <a:rPr lang="en-IN" smtClean="0"/>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D287E7BF-9103-4363-8617-4E807428685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287E7BF-9103-4363-8617-4E807428685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287E7BF-9103-4363-8617-4E807428685B}" type="slidenum">
              <a:rPr lang="en-IN" smtClean="0"/>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FD223F42-FEB5-4932-8EC2-B79014488F99}" type="datetimeFigureOut">
              <a:rPr lang="en-IN" smtClean="0"/>
              <a:t>07-08-2020</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D287E7BF-9103-4363-8617-4E807428685B}" type="slidenum">
              <a:rPr lang="en-IN" smtClean="0"/>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FD223F42-FEB5-4932-8EC2-B79014488F99}" type="datetimeFigureOut">
              <a:rPr lang="en-IN" smtClean="0"/>
              <a:t>07-08-2020</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D223F42-FEB5-4932-8EC2-B79014488F99}" type="datetimeFigureOut">
              <a:rPr lang="en-IN" smtClean="0"/>
              <a:t>07-08-2020</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287E7BF-9103-4363-8617-4E807428685B}" type="slidenum">
              <a:rPr lang="en-IN" smtClean="0"/>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780928"/>
            <a:ext cx="8568952" cy="2664296"/>
          </a:xfrm>
        </p:spPr>
        <p:txBody>
          <a:bodyPr>
            <a:normAutofit/>
          </a:bodyPr>
          <a:lstStyle/>
          <a:p>
            <a:pPr algn="l"/>
            <a:r>
              <a:rPr lang="en-IN" sz="3200" dirty="0">
                <a:solidFill>
                  <a:srgbClr val="FF0000"/>
                </a:solidFill>
              </a:rPr>
              <a:t>Investigation of Typical Failures In Road Pavement And Minimize </a:t>
            </a:r>
            <a:r>
              <a:rPr lang="en-IN" sz="3200" dirty="0" smtClean="0">
                <a:solidFill>
                  <a:srgbClr val="FF0000"/>
                </a:solidFill>
              </a:rPr>
              <a:t>This Failure </a:t>
            </a:r>
            <a:r>
              <a:rPr lang="en-IN" sz="3200" dirty="0">
                <a:solidFill>
                  <a:srgbClr val="FF0000"/>
                </a:solidFill>
              </a:rPr>
              <a:t>By Using Advanced Nanotechnology Material- NANO CLAY</a:t>
            </a:r>
            <a:br>
              <a:rPr lang="en-IN" sz="3200" dirty="0">
                <a:solidFill>
                  <a:srgbClr val="FF0000"/>
                </a:solidFill>
              </a:rPr>
            </a:br>
            <a:endParaRPr lang="en-IN" sz="3200" dirty="0">
              <a:solidFill>
                <a:srgbClr val="FF0000"/>
              </a:solidFill>
            </a:endParaRPr>
          </a:p>
        </p:txBody>
      </p:sp>
      <p:sp>
        <p:nvSpPr>
          <p:cNvPr id="3" name="TextBox 2"/>
          <p:cNvSpPr txBox="1"/>
          <p:nvPr/>
        </p:nvSpPr>
        <p:spPr>
          <a:xfrm>
            <a:off x="4283968" y="4941168"/>
            <a:ext cx="4680520" cy="923330"/>
          </a:xfrm>
          <a:prstGeom prst="rect">
            <a:avLst/>
          </a:prstGeom>
          <a:noFill/>
        </p:spPr>
        <p:txBody>
          <a:bodyPr wrap="square" rtlCol="0">
            <a:spAutoFit/>
          </a:bodyPr>
          <a:lstStyle/>
          <a:p>
            <a:r>
              <a:rPr lang="en-IN" b="1" dirty="0" smtClean="0"/>
              <a:t>     Prathamesh chavan </a:t>
            </a:r>
            <a:endParaRPr lang="en-IN" dirty="0" smtClean="0"/>
          </a:p>
          <a:p>
            <a:r>
              <a:rPr lang="en-IN" dirty="0" smtClean="0"/>
              <a:t>Under guidance -</a:t>
            </a:r>
            <a:r>
              <a:rPr lang="en-IN" b="1" dirty="0"/>
              <a:t>preeda chaturabong</a:t>
            </a:r>
          </a:p>
          <a:p>
            <a:endParaRPr lang="en-IN" dirty="0"/>
          </a:p>
        </p:txBody>
      </p:sp>
    </p:spTree>
    <p:extLst>
      <p:ext uri="{BB962C8B-B14F-4D97-AF65-F5344CB8AC3E}">
        <p14:creationId xmlns:p14="http://schemas.microsoft.com/office/powerpoint/2010/main" val="372727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F0"/>
                </a:solidFill>
              </a:rPr>
              <a:t>Edge </a:t>
            </a:r>
            <a:r>
              <a:rPr lang="en-IN" b="1" dirty="0" smtClean="0">
                <a:solidFill>
                  <a:srgbClr val="00B0F0"/>
                </a:solidFill>
              </a:rPr>
              <a:t>Cracking</a:t>
            </a:r>
            <a:endParaRPr lang="en-IN" dirty="0">
              <a:solidFill>
                <a:srgbClr val="00B0F0"/>
              </a:solidFill>
            </a:endParaRPr>
          </a:p>
        </p:txBody>
      </p:sp>
      <p:sp>
        <p:nvSpPr>
          <p:cNvPr id="4" name="Rectangle 3"/>
          <p:cNvSpPr/>
          <p:nvPr/>
        </p:nvSpPr>
        <p:spPr>
          <a:xfrm>
            <a:off x="611560" y="1443841"/>
            <a:ext cx="7992888" cy="2308324"/>
          </a:xfrm>
          <a:prstGeom prst="rect">
            <a:avLst/>
          </a:prstGeom>
        </p:spPr>
        <p:txBody>
          <a:bodyPr wrap="square">
            <a:spAutoFit/>
          </a:bodyPr>
          <a:lstStyle/>
          <a:p>
            <a:pPr algn="just"/>
            <a:r>
              <a:rPr lang="en-IN" dirty="0"/>
              <a:t>Edge cracking forms along the edge of a road and is typically caused by water damage, insufficient base material, and heavy road usage. Edge Cracks travel along the inside edge of a pavement surface within one or two feet. The most common cause for this type of crack is poor drainage conditions and lack of support at the pavement edge. As a result underlying base materials settle and become weakened. Heavy vegetation along the pavement edge and heavy traffic can also be the instigator of edge cracking. </a:t>
            </a:r>
          </a:p>
          <a:p>
            <a:pPr algn="just"/>
            <a:r>
              <a:rPr lang="en-IN" dirty="0"/>
              <a:t> </a:t>
            </a:r>
          </a:p>
        </p:txBody>
      </p:sp>
      <p:pic>
        <p:nvPicPr>
          <p:cNvPr id="5" name="Picture 4" descr="Edge Crack"/>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573016"/>
            <a:ext cx="3888432" cy="2239957"/>
          </a:xfrm>
          <a:prstGeom prst="rect">
            <a:avLst/>
          </a:prstGeom>
          <a:noFill/>
          <a:ln>
            <a:noFill/>
          </a:ln>
        </p:spPr>
      </p:pic>
    </p:spTree>
    <p:extLst>
      <p:ext uri="{BB962C8B-B14F-4D97-AF65-F5344CB8AC3E}">
        <p14:creationId xmlns:p14="http://schemas.microsoft.com/office/powerpoint/2010/main" val="1730358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F0"/>
                </a:solidFill>
              </a:rPr>
              <a:t>Block Cracking </a:t>
            </a:r>
            <a:endParaRPr lang="en-IN" dirty="0">
              <a:solidFill>
                <a:srgbClr val="00B0F0"/>
              </a:solidFill>
            </a:endParaRPr>
          </a:p>
        </p:txBody>
      </p:sp>
      <p:sp>
        <p:nvSpPr>
          <p:cNvPr id="4" name="TextBox 3"/>
          <p:cNvSpPr txBox="1"/>
          <p:nvPr/>
        </p:nvSpPr>
        <p:spPr>
          <a:xfrm>
            <a:off x="467544" y="1628800"/>
            <a:ext cx="7344816" cy="1477328"/>
          </a:xfrm>
          <a:prstGeom prst="rect">
            <a:avLst/>
          </a:prstGeom>
          <a:noFill/>
        </p:spPr>
        <p:txBody>
          <a:bodyPr wrap="square" rtlCol="0">
            <a:spAutoFit/>
          </a:bodyPr>
          <a:lstStyle/>
          <a:p>
            <a:r>
              <a:rPr lang="en-IN" dirty="0"/>
              <a:t>Block cracking is formed by seasonal temperature differences that cause the asphalt to expand and contract. Block cracking will form if an asphalt surface has too rigid of a mix design that does not give the surface room for seasonal density changes.</a:t>
            </a:r>
          </a:p>
          <a:p>
            <a:endParaRPr lang="en-IN" dirty="0"/>
          </a:p>
        </p:txBody>
      </p:sp>
      <p:pic>
        <p:nvPicPr>
          <p:cNvPr id="5" name="Picture 4" descr="http://www.pavemanpro.com/images/uploads/block-crack.jpg"/>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501008"/>
            <a:ext cx="3616990" cy="2232248"/>
          </a:xfrm>
          <a:prstGeom prst="rect">
            <a:avLst/>
          </a:prstGeom>
          <a:noFill/>
          <a:ln>
            <a:noFill/>
          </a:ln>
        </p:spPr>
      </p:pic>
    </p:spTree>
    <p:extLst>
      <p:ext uri="{BB962C8B-B14F-4D97-AF65-F5344CB8AC3E}">
        <p14:creationId xmlns:p14="http://schemas.microsoft.com/office/powerpoint/2010/main" val="1417138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00B0F0"/>
                </a:solidFill>
              </a:rPr>
              <a:t>Potholes</a:t>
            </a:r>
            <a:endParaRPr lang="en-IN" dirty="0">
              <a:solidFill>
                <a:srgbClr val="00B0F0"/>
              </a:solidFill>
            </a:endParaRPr>
          </a:p>
        </p:txBody>
      </p:sp>
      <p:sp>
        <p:nvSpPr>
          <p:cNvPr id="3" name="TextBox 2"/>
          <p:cNvSpPr txBox="1"/>
          <p:nvPr/>
        </p:nvSpPr>
        <p:spPr>
          <a:xfrm>
            <a:off x="251520" y="1628800"/>
            <a:ext cx="7776864" cy="1754326"/>
          </a:xfrm>
          <a:prstGeom prst="rect">
            <a:avLst/>
          </a:prstGeom>
          <a:noFill/>
        </p:spPr>
        <p:txBody>
          <a:bodyPr wrap="square" rtlCol="0">
            <a:spAutoFit/>
          </a:bodyPr>
          <a:lstStyle/>
          <a:p>
            <a:pPr algn="just"/>
            <a:r>
              <a:rPr lang="en-IN" dirty="0"/>
              <a:t>Potholes are the result of moisture infiltration and usually the end result of untreated alligator cracking. As alligator cracking becomes severe, the interconnected cracks create small chunks of pavement, which can be dislodged as vehicles drive over them. The remaining hole after the pavement chunk is dislodged is called a pothole.</a:t>
            </a:r>
          </a:p>
          <a:p>
            <a:pPr algn="just"/>
            <a:endParaRPr lang="en-IN" dirty="0"/>
          </a:p>
        </p:txBody>
      </p:sp>
      <p:pic>
        <p:nvPicPr>
          <p:cNvPr id="4" name="Picture 3" descr="Pot Hole"/>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789040"/>
            <a:ext cx="3960440" cy="2088232"/>
          </a:xfrm>
          <a:prstGeom prst="rect">
            <a:avLst/>
          </a:prstGeom>
          <a:noFill/>
          <a:ln>
            <a:noFill/>
          </a:ln>
        </p:spPr>
      </p:pic>
    </p:spTree>
    <p:extLst>
      <p:ext uri="{BB962C8B-B14F-4D97-AF65-F5344CB8AC3E}">
        <p14:creationId xmlns:p14="http://schemas.microsoft.com/office/powerpoint/2010/main" val="1799027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Bleeding</a:t>
            </a:r>
            <a:endParaRPr lang="en-IN" dirty="0">
              <a:solidFill>
                <a:srgbClr val="00B0F0"/>
              </a:solidFill>
            </a:endParaRPr>
          </a:p>
        </p:txBody>
      </p:sp>
      <p:sp>
        <p:nvSpPr>
          <p:cNvPr id="3" name="TextBox 2"/>
          <p:cNvSpPr txBox="1"/>
          <p:nvPr/>
        </p:nvSpPr>
        <p:spPr>
          <a:xfrm>
            <a:off x="467544" y="1556792"/>
            <a:ext cx="8064896" cy="1754326"/>
          </a:xfrm>
          <a:prstGeom prst="rect">
            <a:avLst/>
          </a:prstGeom>
          <a:noFill/>
        </p:spPr>
        <p:txBody>
          <a:bodyPr wrap="square" rtlCol="0">
            <a:spAutoFit/>
          </a:bodyPr>
          <a:lstStyle/>
          <a:p>
            <a:r>
              <a:rPr lang="en-IN" dirty="0"/>
              <a:t>This problem is generally caused by the presence of excessive binder content in the mix and also using the binder with too low viscosity </a:t>
            </a:r>
            <a:r>
              <a:rPr lang="en-IN" dirty="0" smtClean="0"/>
              <a:t>or </a:t>
            </a:r>
            <a:r>
              <a:rPr lang="en-IN" dirty="0"/>
              <a:t>an improperly applied seal coat. Bleeding occurs more often in hot weather when the bituminous binder is less viscous </a:t>
            </a:r>
            <a:r>
              <a:rPr lang="en-IN" dirty="0" smtClean="0"/>
              <a:t> </a:t>
            </a:r>
            <a:r>
              <a:rPr lang="en-IN" dirty="0"/>
              <a:t>and the traffic forces the asphalt to the surface.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139952" y="3311118"/>
            <a:ext cx="3672408" cy="2448272"/>
          </a:xfrm>
          <a:prstGeom prst="rect">
            <a:avLst/>
          </a:prstGeom>
        </p:spPr>
      </p:pic>
    </p:spTree>
    <p:extLst>
      <p:ext uri="{BB962C8B-B14F-4D97-AF65-F5344CB8AC3E}">
        <p14:creationId xmlns:p14="http://schemas.microsoft.com/office/powerpoint/2010/main" val="3408742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Ravelling</a:t>
            </a:r>
            <a:endParaRPr lang="en-IN" dirty="0">
              <a:solidFill>
                <a:srgbClr val="00B0F0"/>
              </a:solidFill>
            </a:endParaRPr>
          </a:p>
        </p:txBody>
      </p:sp>
      <p:sp>
        <p:nvSpPr>
          <p:cNvPr id="3" name="TextBox 2"/>
          <p:cNvSpPr txBox="1"/>
          <p:nvPr/>
        </p:nvSpPr>
        <p:spPr>
          <a:xfrm>
            <a:off x="395536" y="1556792"/>
            <a:ext cx="7560840" cy="1477328"/>
          </a:xfrm>
          <a:prstGeom prst="rect">
            <a:avLst/>
          </a:prstGeom>
          <a:noFill/>
        </p:spPr>
        <p:txBody>
          <a:bodyPr wrap="square" rtlCol="0">
            <a:spAutoFit/>
          </a:bodyPr>
          <a:lstStyle/>
          <a:p>
            <a:r>
              <a:rPr lang="en-IN" dirty="0"/>
              <a:t>Ravelling is caused by the continued intrusion of water and the degradation of an asphalt top coat. Once the top layer of asphalt bitumen wears down water and sunlight will continue to damage the asphalt surface causing the bond between asphalt bitumen and aggregate rock to break. </a:t>
            </a:r>
          </a:p>
        </p:txBody>
      </p:sp>
      <p:pic>
        <p:nvPicPr>
          <p:cNvPr id="4" name="Picture 3" descr="https://www.pavementinteractive.org/wp-content/uploads/2009/04/WSDOT12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8404" y="3043070"/>
            <a:ext cx="2592288" cy="2987168"/>
          </a:xfrm>
          <a:prstGeom prst="rect">
            <a:avLst/>
          </a:prstGeom>
          <a:noFill/>
          <a:ln>
            <a:noFill/>
          </a:ln>
        </p:spPr>
      </p:pic>
    </p:spTree>
    <p:extLst>
      <p:ext uri="{BB962C8B-B14F-4D97-AF65-F5344CB8AC3E}">
        <p14:creationId xmlns:p14="http://schemas.microsoft.com/office/powerpoint/2010/main" val="1043515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Stripping</a:t>
            </a:r>
            <a:endParaRPr lang="en-IN" dirty="0">
              <a:solidFill>
                <a:srgbClr val="00B0F0"/>
              </a:solidFill>
            </a:endParaRPr>
          </a:p>
        </p:txBody>
      </p:sp>
      <p:sp>
        <p:nvSpPr>
          <p:cNvPr id="3" name="TextBox 2"/>
          <p:cNvSpPr txBox="1"/>
          <p:nvPr/>
        </p:nvSpPr>
        <p:spPr>
          <a:xfrm>
            <a:off x="539552" y="1700808"/>
            <a:ext cx="7992888" cy="2585323"/>
          </a:xfrm>
          <a:prstGeom prst="rect">
            <a:avLst/>
          </a:prstGeom>
          <a:noFill/>
        </p:spPr>
        <p:txBody>
          <a:bodyPr wrap="square" rtlCol="0">
            <a:spAutoFit/>
          </a:bodyPr>
          <a:lstStyle/>
          <a:p>
            <a:r>
              <a:rPr lang="en-IN" dirty="0"/>
              <a:t>A general definition of stripping is "the breaking of the adhesive bond between the aggregate surface anti asphalt " in an asphaltic pavement or mixture.</a:t>
            </a:r>
          </a:p>
          <a:p>
            <a:r>
              <a:rPr lang="en-IN" dirty="0"/>
              <a:t>Stripping is a complex problem dependent on many variables, including the type and use of mix, asphalt characteristics, aggregate characteristics, environment, traffic, construction practice, and the use of anti-strip additives; however, the presence of moisture is the common factor to all stripping.</a:t>
            </a:r>
          </a:p>
          <a:p>
            <a:endParaRPr lang="en-IN" dirty="0"/>
          </a:p>
        </p:txBody>
      </p:sp>
    </p:spTree>
    <p:extLst>
      <p:ext uri="{BB962C8B-B14F-4D97-AF65-F5344CB8AC3E}">
        <p14:creationId xmlns:p14="http://schemas.microsoft.com/office/powerpoint/2010/main" val="2338024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Corrugation and shoving </a:t>
            </a:r>
            <a:endParaRPr lang="en-IN" dirty="0">
              <a:solidFill>
                <a:srgbClr val="00B0F0"/>
              </a:solidFill>
            </a:endParaRPr>
          </a:p>
        </p:txBody>
      </p:sp>
      <p:sp>
        <p:nvSpPr>
          <p:cNvPr id="3" name="TextBox 2"/>
          <p:cNvSpPr txBox="1"/>
          <p:nvPr/>
        </p:nvSpPr>
        <p:spPr>
          <a:xfrm>
            <a:off x="395536" y="1628800"/>
            <a:ext cx="6984776" cy="1754326"/>
          </a:xfrm>
          <a:prstGeom prst="rect">
            <a:avLst/>
          </a:prstGeom>
          <a:noFill/>
        </p:spPr>
        <p:txBody>
          <a:bodyPr wrap="square" rtlCol="0">
            <a:spAutoFit/>
          </a:bodyPr>
          <a:lstStyle/>
          <a:p>
            <a:r>
              <a:rPr lang="en-IN" dirty="0"/>
              <a:t>A form of plastic movement typified by ripples (corrugation) or an abrupt wave (shoving) across the pavement surface. The distortion is perpendicular to the traffic direction. Usually occurs at points where traffic starts and stops (corrugation) or areas where HMA abuts a rigid object (shoving).</a:t>
            </a:r>
          </a:p>
          <a:p>
            <a:endParaRPr lang="en-IN" dirty="0"/>
          </a:p>
        </p:txBody>
      </p:sp>
      <p:pic>
        <p:nvPicPr>
          <p:cNvPr id="4" name="Picture 3" descr="Corrugations on a steep city stree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743" y="3573016"/>
            <a:ext cx="3240360" cy="2086795"/>
          </a:xfrm>
          <a:prstGeom prst="rect">
            <a:avLst/>
          </a:prstGeom>
          <a:noFill/>
          <a:ln>
            <a:noFill/>
          </a:ln>
        </p:spPr>
      </p:pic>
      <p:pic>
        <p:nvPicPr>
          <p:cNvPr id="5" name="Picture 4" descr="Shoving at a busy intersectio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597273"/>
            <a:ext cx="3384376" cy="2086795"/>
          </a:xfrm>
          <a:prstGeom prst="rect">
            <a:avLst/>
          </a:prstGeom>
          <a:noFill/>
          <a:ln>
            <a:noFill/>
          </a:ln>
        </p:spPr>
      </p:pic>
      <p:sp>
        <p:nvSpPr>
          <p:cNvPr id="6" name="Rectangle 5"/>
          <p:cNvSpPr/>
          <p:nvPr/>
        </p:nvSpPr>
        <p:spPr>
          <a:xfrm>
            <a:off x="588935" y="5742103"/>
            <a:ext cx="3659976" cy="369332"/>
          </a:xfrm>
          <a:prstGeom prst="rect">
            <a:avLst/>
          </a:prstGeom>
        </p:spPr>
        <p:txBody>
          <a:bodyPr wrap="none">
            <a:spAutoFit/>
          </a:bodyPr>
          <a:lstStyle/>
          <a:p>
            <a:r>
              <a:rPr lang="en-IN" dirty="0"/>
              <a:t>Corrugations on a steep city street</a:t>
            </a:r>
          </a:p>
        </p:txBody>
      </p:sp>
      <p:sp>
        <p:nvSpPr>
          <p:cNvPr id="7" name="Rectangle 6"/>
          <p:cNvSpPr/>
          <p:nvPr/>
        </p:nvSpPr>
        <p:spPr>
          <a:xfrm>
            <a:off x="4852196" y="5742103"/>
            <a:ext cx="3239990" cy="369332"/>
          </a:xfrm>
          <a:prstGeom prst="rect">
            <a:avLst/>
          </a:prstGeom>
        </p:spPr>
        <p:txBody>
          <a:bodyPr wrap="none">
            <a:spAutoFit/>
          </a:bodyPr>
          <a:lstStyle/>
          <a:p>
            <a:r>
              <a:rPr lang="en-IN" dirty="0"/>
              <a:t>Shoving at a busy intersection</a:t>
            </a:r>
          </a:p>
        </p:txBody>
      </p:sp>
    </p:spTree>
    <p:extLst>
      <p:ext uri="{BB962C8B-B14F-4D97-AF65-F5344CB8AC3E}">
        <p14:creationId xmlns:p14="http://schemas.microsoft.com/office/powerpoint/2010/main" val="275435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Depressions</a:t>
            </a:r>
            <a:endParaRPr lang="en-IN" dirty="0">
              <a:solidFill>
                <a:srgbClr val="00B0F0"/>
              </a:solidFill>
            </a:endParaRPr>
          </a:p>
        </p:txBody>
      </p:sp>
      <p:sp>
        <p:nvSpPr>
          <p:cNvPr id="3" name="TextBox 2"/>
          <p:cNvSpPr txBox="1"/>
          <p:nvPr/>
        </p:nvSpPr>
        <p:spPr>
          <a:xfrm>
            <a:off x="467544" y="1628800"/>
            <a:ext cx="7344816" cy="1754326"/>
          </a:xfrm>
          <a:prstGeom prst="rect">
            <a:avLst/>
          </a:prstGeom>
          <a:noFill/>
        </p:spPr>
        <p:txBody>
          <a:bodyPr wrap="square" rtlCol="0">
            <a:spAutoFit/>
          </a:bodyPr>
          <a:lstStyle/>
          <a:p>
            <a:r>
              <a:rPr lang="en-IN" dirty="0"/>
              <a:t>Localized pavement surface areas with slightly lower elevations than the surrounding pavement. Depressions are very noticeable after a rain when they fill with water.</a:t>
            </a:r>
          </a:p>
          <a:p>
            <a:r>
              <a:rPr lang="en-IN" dirty="0"/>
              <a:t>Roughness, depressions filled with substantial water can cause vehicle hydroplaning.</a:t>
            </a:r>
          </a:p>
          <a:p>
            <a:endParaRPr lang="en-IN" dirty="0"/>
          </a:p>
        </p:txBody>
      </p:sp>
      <p:pic>
        <p:nvPicPr>
          <p:cNvPr id="4" name="Picture 3" descr="Types of Failures in Flexible Pavements -Causes and Repair Techniques"/>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69837"/>
            <a:ext cx="3096344" cy="2304256"/>
          </a:xfrm>
          <a:prstGeom prst="rect">
            <a:avLst/>
          </a:prstGeom>
          <a:noFill/>
          <a:ln>
            <a:noFill/>
          </a:ln>
        </p:spPr>
      </p:pic>
    </p:spTree>
    <p:extLst>
      <p:ext uri="{BB962C8B-B14F-4D97-AF65-F5344CB8AC3E}">
        <p14:creationId xmlns:p14="http://schemas.microsoft.com/office/powerpoint/2010/main" val="1265577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10657184" cy="720080"/>
          </a:xfrm>
        </p:spPr>
        <p:txBody>
          <a:bodyPr>
            <a:normAutofit/>
          </a:bodyPr>
          <a:lstStyle/>
          <a:p>
            <a:pPr algn="l"/>
            <a:r>
              <a:rPr lang="en-IN" sz="2400" b="1" dirty="0">
                <a:solidFill>
                  <a:srgbClr val="00B0F0"/>
                </a:solidFill>
              </a:rPr>
              <a:t>CAUSES OF FAILURE IN FLEXIABLE PAVEMENT </a:t>
            </a:r>
            <a:endParaRPr lang="en-IN" sz="2400" dirty="0">
              <a:solidFill>
                <a:srgbClr val="00B0F0"/>
              </a:solidFill>
            </a:endParaRPr>
          </a:p>
        </p:txBody>
      </p:sp>
      <p:sp>
        <p:nvSpPr>
          <p:cNvPr id="3" name="TextBox 2"/>
          <p:cNvSpPr txBox="1"/>
          <p:nvPr/>
        </p:nvSpPr>
        <p:spPr>
          <a:xfrm>
            <a:off x="395536" y="1628800"/>
            <a:ext cx="5688632" cy="4247317"/>
          </a:xfrm>
          <a:prstGeom prst="rect">
            <a:avLst/>
          </a:prstGeom>
          <a:noFill/>
        </p:spPr>
        <p:txBody>
          <a:bodyPr wrap="square" rtlCol="0">
            <a:spAutoFit/>
          </a:bodyPr>
          <a:lstStyle/>
          <a:p>
            <a:pPr marL="342900" lvl="0" indent="-342900">
              <a:buFont typeface="+mj-lt"/>
              <a:buAutoNum type="arabicPeriod"/>
            </a:pPr>
            <a:r>
              <a:rPr lang="en-IN" dirty="0"/>
              <a:t>Heavy channelized traffic and overloading </a:t>
            </a:r>
          </a:p>
          <a:p>
            <a:pPr marL="342900" lvl="0" indent="-342900">
              <a:buFont typeface="+mj-lt"/>
              <a:buAutoNum type="arabicPeriod"/>
            </a:pPr>
            <a:r>
              <a:rPr lang="en-IN" dirty="0"/>
              <a:t>Inadequate compaction of mix at the surface or underlying  surface </a:t>
            </a:r>
          </a:p>
          <a:p>
            <a:pPr marL="342900" lvl="0" indent="-342900">
              <a:buFont typeface="+mj-lt"/>
              <a:buAutoNum type="arabicPeriod"/>
            </a:pPr>
            <a:r>
              <a:rPr lang="en-IN" dirty="0"/>
              <a:t>Unstable asphalt material </a:t>
            </a:r>
          </a:p>
          <a:p>
            <a:pPr marL="342900" lvl="0" indent="-342900">
              <a:buFont typeface="+mj-lt"/>
              <a:buAutoNum type="arabicPeriod"/>
            </a:pPr>
            <a:r>
              <a:rPr lang="en-IN" dirty="0"/>
              <a:t>Poor subgrade </a:t>
            </a:r>
          </a:p>
          <a:p>
            <a:pPr marL="342900" lvl="0" indent="-342900">
              <a:buFont typeface="+mj-lt"/>
              <a:buAutoNum type="arabicPeriod"/>
            </a:pPr>
            <a:r>
              <a:rPr lang="en-IN" dirty="0"/>
              <a:t>Poor flexible pavement design</a:t>
            </a:r>
          </a:p>
          <a:p>
            <a:pPr marL="342900" lvl="0" indent="-342900">
              <a:buFont typeface="+mj-lt"/>
              <a:buAutoNum type="arabicPeriod"/>
            </a:pPr>
            <a:r>
              <a:rPr lang="en-IN" dirty="0"/>
              <a:t>High temperature</a:t>
            </a:r>
          </a:p>
          <a:p>
            <a:pPr marL="342900" lvl="0" indent="-342900">
              <a:buFont typeface="+mj-lt"/>
              <a:buAutoNum type="arabicPeriod"/>
            </a:pPr>
            <a:r>
              <a:rPr lang="en-IN" dirty="0"/>
              <a:t>Defects in quality of materials </a:t>
            </a:r>
          </a:p>
          <a:p>
            <a:pPr marL="342900" lvl="0" indent="-342900">
              <a:buFont typeface="+mj-lt"/>
              <a:buAutoNum type="arabicPeriod"/>
            </a:pPr>
            <a:r>
              <a:rPr lang="en-IN" dirty="0"/>
              <a:t>Defects in construction method </a:t>
            </a:r>
          </a:p>
          <a:p>
            <a:pPr marL="342900" lvl="0" indent="-342900">
              <a:buFont typeface="+mj-lt"/>
              <a:buAutoNum type="arabicPeriod"/>
            </a:pPr>
            <a:r>
              <a:rPr lang="en-IN" dirty="0"/>
              <a:t>Inadequate surface or subsurface drainage </a:t>
            </a:r>
          </a:p>
          <a:p>
            <a:pPr marL="342900" lvl="0" indent="-342900">
              <a:buFont typeface="+mj-lt"/>
              <a:buAutoNum type="arabicPeriod"/>
            </a:pPr>
            <a:r>
              <a:rPr lang="en-IN" dirty="0"/>
              <a:t>Settlement of foundation of embankment </a:t>
            </a:r>
          </a:p>
          <a:p>
            <a:pPr marL="342900" lvl="0" indent="-342900">
              <a:buFont typeface="+mj-lt"/>
              <a:buAutoNum type="arabicPeriod"/>
            </a:pPr>
            <a:r>
              <a:rPr lang="en-IN" dirty="0"/>
              <a:t>Environmental factors like heavy rain, water Environmental factors like heavy rain, water table frost, snow table frost, snow</a:t>
            </a:r>
          </a:p>
          <a:p>
            <a:endParaRPr lang="en-IN" dirty="0"/>
          </a:p>
        </p:txBody>
      </p:sp>
    </p:spTree>
    <p:extLst>
      <p:ext uri="{BB962C8B-B14F-4D97-AF65-F5344CB8AC3E}">
        <p14:creationId xmlns:p14="http://schemas.microsoft.com/office/powerpoint/2010/main" val="4179386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F0"/>
                </a:solidFill>
              </a:rPr>
              <a:t>Nano </a:t>
            </a:r>
            <a:r>
              <a:rPr lang="en-IN" b="1" dirty="0" smtClean="0">
                <a:solidFill>
                  <a:srgbClr val="00B0F0"/>
                </a:solidFill>
              </a:rPr>
              <a:t>clay</a:t>
            </a:r>
            <a:endParaRPr lang="en-IN" dirty="0">
              <a:solidFill>
                <a:srgbClr val="00B0F0"/>
              </a:solidFill>
            </a:endParaRPr>
          </a:p>
        </p:txBody>
      </p:sp>
      <p:sp>
        <p:nvSpPr>
          <p:cNvPr id="3" name="TextBox 2"/>
          <p:cNvSpPr txBox="1"/>
          <p:nvPr/>
        </p:nvSpPr>
        <p:spPr>
          <a:xfrm>
            <a:off x="323528" y="1484784"/>
            <a:ext cx="7704856" cy="3139321"/>
          </a:xfrm>
          <a:prstGeom prst="rect">
            <a:avLst/>
          </a:prstGeom>
          <a:noFill/>
        </p:spPr>
        <p:txBody>
          <a:bodyPr wrap="square" rtlCol="0">
            <a:spAutoFit/>
          </a:bodyPr>
          <a:lstStyle/>
          <a:p>
            <a:r>
              <a:rPr lang="en-IN" dirty="0"/>
              <a:t>Clays are used in architecture, industry, and agriculture throughout prehistoric times. It remains one of the essential minerals for industry. Ceramists have used </a:t>
            </a:r>
            <a:r>
              <a:rPr lang="en-IN" dirty="0" smtClean="0"/>
              <a:t>nano clay without </a:t>
            </a:r>
            <a:r>
              <a:rPr lang="en-IN" dirty="0"/>
              <a:t>knowing nanoparticles, and they improved the science of clays since antiquity. Furthermore, many applications have been found recently, and resulting indications of nanoclays are reduction of cost and improvement of product quality. Clay minerals can be described as fine-grained hydrous silicates with sheet-like structure, so they are stacked over one another. Different from clays, nanoclays are clay minerals in nanometer range at least one dimension with high aspect ratio.</a:t>
            </a:r>
          </a:p>
          <a:p>
            <a:endParaRPr lang="en-IN" dirty="0"/>
          </a:p>
        </p:txBody>
      </p:sp>
      <p:pic>
        <p:nvPicPr>
          <p:cNvPr id="4" name="Picture 3" descr="NRE Nanoclay Modified Asphalt Materials, Packaging Type: Bottle ..."/>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149080"/>
            <a:ext cx="2401570" cy="2023110"/>
          </a:xfrm>
          <a:prstGeom prst="rect">
            <a:avLst/>
          </a:prstGeom>
          <a:noFill/>
          <a:ln>
            <a:noFill/>
          </a:ln>
        </p:spPr>
      </p:pic>
      <p:sp>
        <p:nvSpPr>
          <p:cNvPr id="5" name="TextBox 4"/>
          <p:cNvSpPr txBox="1"/>
          <p:nvPr/>
        </p:nvSpPr>
        <p:spPr>
          <a:xfrm>
            <a:off x="504172" y="4869160"/>
            <a:ext cx="6912768" cy="1477328"/>
          </a:xfrm>
          <a:prstGeom prst="rect">
            <a:avLst/>
          </a:prstGeom>
          <a:noFill/>
        </p:spPr>
        <p:txBody>
          <a:bodyPr wrap="square" rtlCol="0">
            <a:spAutoFit/>
          </a:bodyPr>
          <a:lstStyle/>
          <a:p>
            <a:r>
              <a:rPr lang="en-IN" b="1" dirty="0"/>
              <a:t>MATERIALS-</a:t>
            </a:r>
            <a:endParaRPr lang="en-IN" dirty="0"/>
          </a:p>
          <a:p>
            <a:pPr lvl="0"/>
            <a:r>
              <a:rPr lang="en-IN" dirty="0"/>
              <a:t>Bitumen  penetration grade 60/70</a:t>
            </a:r>
          </a:p>
          <a:p>
            <a:pPr lvl="0"/>
            <a:r>
              <a:rPr lang="en-IN" dirty="0"/>
              <a:t>Nano clay in different percentage  6%,8%,10%</a:t>
            </a:r>
          </a:p>
          <a:p>
            <a:r>
              <a:rPr lang="en-IN" dirty="0"/>
              <a:t> </a:t>
            </a:r>
          </a:p>
          <a:p>
            <a:endParaRPr lang="en-IN" dirty="0"/>
          </a:p>
        </p:txBody>
      </p:sp>
    </p:spTree>
    <p:extLst>
      <p:ext uri="{BB962C8B-B14F-4D97-AF65-F5344CB8AC3E}">
        <p14:creationId xmlns:p14="http://schemas.microsoft.com/office/powerpoint/2010/main" val="4162711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ABSTRACT</a:t>
            </a:r>
            <a:endParaRPr lang="en-IN" dirty="0">
              <a:solidFill>
                <a:srgbClr val="FF0000"/>
              </a:solidFill>
            </a:endParaRPr>
          </a:p>
        </p:txBody>
      </p:sp>
      <p:sp>
        <p:nvSpPr>
          <p:cNvPr id="3" name="TextBox 2"/>
          <p:cNvSpPr txBox="1"/>
          <p:nvPr/>
        </p:nvSpPr>
        <p:spPr>
          <a:xfrm>
            <a:off x="530393" y="1556792"/>
            <a:ext cx="7416824" cy="3754874"/>
          </a:xfrm>
          <a:prstGeom prst="rect">
            <a:avLst/>
          </a:prstGeom>
          <a:noFill/>
        </p:spPr>
        <p:txBody>
          <a:bodyPr wrap="square" rtlCol="0">
            <a:spAutoFit/>
          </a:bodyPr>
          <a:lstStyle/>
          <a:p>
            <a:pPr algn="just"/>
            <a:r>
              <a:rPr lang="en-IN" sz="2000" dirty="0"/>
              <a:t>Pavement failure is a serious problem for road and traffic sector in almost every country, the most affecting causes of bituminous pavement failures have been studied in this paper. The paper describes the lessons learnt from pavement failures and problems experienced. Failures of bituminous pavements are caused due to many reasons or combination of reasons. Application of advanced nanotechnology material for reducing cracks and failure in bitumen pavement .the advanced nanotechnology material uses as per indian climate for reduction of pavement failure and describe the which nanotechnology material use for various failure.  </a:t>
            </a:r>
          </a:p>
          <a:p>
            <a:endParaRPr lang="en-IN" dirty="0"/>
          </a:p>
        </p:txBody>
      </p:sp>
    </p:spTree>
    <p:extLst>
      <p:ext uri="{BB962C8B-B14F-4D97-AF65-F5344CB8AC3E}">
        <p14:creationId xmlns:p14="http://schemas.microsoft.com/office/powerpoint/2010/main" val="3815803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F0"/>
                </a:solidFill>
              </a:rPr>
              <a:t>EXPERIMENTAL PROCEDURE </a:t>
            </a:r>
            <a:endParaRPr lang="en-IN" dirty="0">
              <a:solidFill>
                <a:srgbClr val="00B0F0"/>
              </a:solidFill>
            </a:endParaRPr>
          </a:p>
        </p:txBody>
      </p:sp>
      <p:sp>
        <p:nvSpPr>
          <p:cNvPr id="3" name="TextBox 2"/>
          <p:cNvSpPr txBox="1"/>
          <p:nvPr/>
        </p:nvSpPr>
        <p:spPr>
          <a:xfrm>
            <a:off x="467544" y="1556792"/>
            <a:ext cx="7992888" cy="5078313"/>
          </a:xfrm>
          <a:prstGeom prst="rect">
            <a:avLst/>
          </a:prstGeom>
          <a:noFill/>
        </p:spPr>
        <p:txBody>
          <a:bodyPr wrap="square" rtlCol="0">
            <a:spAutoFit/>
          </a:bodyPr>
          <a:lstStyle/>
          <a:p>
            <a:r>
              <a:rPr lang="en-IN" b="1" dirty="0"/>
              <a:t>Prepration of asphalt binder with nano clay </a:t>
            </a:r>
            <a:endParaRPr lang="en-IN" dirty="0"/>
          </a:p>
          <a:p>
            <a:r>
              <a:rPr lang="en-IN" b="1" dirty="0"/>
              <a:t> </a:t>
            </a:r>
            <a:endParaRPr lang="en-IN" dirty="0"/>
          </a:p>
          <a:p>
            <a:r>
              <a:rPr lang="en-IN" dirty="0"/>
              <a:t>To adding a nano clay material percentage of 6%,8%,10% at temperature 140</a:t>
            </a:r>
            <a:r>
              <a:rPr lang="en-IN" baseline="30000" dirty="0"/>
              <a:t>0 </a:t>
            </a:r>
            <a:r>
              <a:rPr lang="en-IN" dirty="0"/>
              <a:t>C, stirring the asphalt for 5 min at temperature raise 160</a:t>
            </a:r>
            <a:r>
              <a:rPr lang="en-IN" baseline="30000" dirty="0"/>
              <a:t>0</a:t>
            </a:r>
            <a:r>
              <a:rPr lang="en-IN" dirty="0"/>
              <a:t>C slowly and continuous stirring at 160 °C for two hours until it achieves a completely homogenous asphalt blend </a:t>
            </a:r>
            <a:r>
              <a:rPr lang="en-IN" dirty="0" smtClean="0"/>
              <a:t>.</a:t>
            </a:r>
          </a:p>
          <a:p>
            <a:endParaRPr lang="en-IN" dirty="0" smtClean="0"/>
          </a:p>
          <a:p>
            <a:r>
              <a:rPr lang="en-IN" b="1" dirty="0"/>
              <a:t>Nano clay treatment </a:t>
            </a:r>
            <a:endParaRPr lang="en-IN" b="1" dirty="0" smtClean="0"/>
          </a:p>
          <a:p>
            <a:endParaRPr lang="en-IN" dirty="0"/>
          </a:p>
          <a:p>
            <a:r>
              <a:rPr lang="en-IN" dirty="0"/>
              <a:t>To collecting the residue  75 micron for the adding in asphalt binder.</a:t>
            </a:r>
          </a:p>
          <a:p>
            <a:r>
              <a:rPr lang="en-IN" dirty="0"/>
              <a:t>As per standard procedure  - nanoclay (OMMT) was prepared by a cationic exchange process in an aqueous solution by vigorously stirring 25 g Na</a:t>
            </a:r>
            <a:r>
              <a:rPr lang="en-IN" baseline="30000" dirty="0"/>
              <a:t>+</a:t>
            </a:r>
            <a:r>
              <a:rPr lang="en-IN" dirty="0"/>
              <a:t>–MMT dispersed in 800 ml of distilled water at 80 °C with 10 g cetyltrimethylammonium bromide for 2 h. The precipitate was filtered and washed several times with warm distilled water until no chloride ions were detected with 0.1 N AgNO</a:t>
            </a:r>
            <a:r>
              <a:rPr lang="en-IN" baseline="-25000" dirty="0"/>
              <a:t>3</a:t>
            </a:r>
            <a:r>
              <a:rPr lang="en-IN" dirty="0"/>
              <a:t> solution. It was then dried at 60 °C for 24 h. </a:t>
            </a:r>
          </a:p>
          <a:p>
            <a:endParaRPr lang="en-IN" dirty="0"/>
          </a:p>
          <a:p>
            <a:endParaRPr lang="en-IN" dirty="0"/>
          </a:p>
        </p:txBody>
      </p:sp>
    </p:spTree>
    <p:extLst>
      <p:ext uri="{BB962C8B-B14F-4D97-AF65-F5344CB8AC3E}">
        <p14:creationId xmlns:p14="http://schemas.microsoft.com/office/powerpoint/2010/main" val="532644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064896" cy="4801314"/>
          </a:xfrm>
          <a:prstGeom prst="rect">
            <a:avLst/>
          </a:prstGeom>
          <a:noFill/>
        </p:spPr>
        <p:txBody>
          <a:bodyPr wrap="square" rtlCol="0">
            <a:spAutoFit/>
          </a:bodyPr>
          <a:lstStyle/>
          <a:p>
            <a:r>
              <a:rPr lang="en-IN" b="1" dirty="0"/>
              <a:t>. Preparation of asphalt nanoclay composite</a:t>
            </a:r>
            <a:endParaRPr lang="en-IN" b="1" i="1" dirty="0"/>
          </a:p>
          <a:p>
            <a:r>
              <a:rPr lang="en-IN" dirty="0"/>
              <a:t>The asphalt nanoclay composite was prepared using a high-shear mixer. The asphalt was first heated to 160 °C to a fluid state and the surfactant-modified nanoclay, (6%, 8%, and 10 wt%) was added to the system and mixed at 2500 rpm for 3 h to disperse the intercalated OMMT nanoclay. And finally completely homogenous asphalt blends are obtained to produce good pavement</a:t>
            </a:r>
            <a:r>
              <a:rPr lang="en-IN" dirty="0" smtClean="0"/>
              <a:t>.</a:t>
            </a:r>
          </a:p>
          <a:p>
            <a:endParaRPr lang="en-IN" dirty="0" smtClean="0"/>
          </a:p>
          <a:p>
            <a:r>
              <a:rPr lang="en-IN" b="1" dirty="0"/>
              <a:t>Test </a:t>
            </a:r>
            <a:endParaRPr lang="en-IN" dirty="0"/>
          </a:p>
          <a:p>
            <a:r>
              <a:rPr lang="en-IN" dirty="0"/>
              <a:t>By physical and mechanical properties we usetest</a:t>
            </a:r>
          </a:p>
          <a:p>
            <a:pPr marL="285750" lvl="0" indent="-285750">
              <a:buFont typeface="Arial" pitchFamily="34" charset="0"/>
              <a:buChar char="•"/>
            </a:pPr>
            <a:r>
              <a:rPr lang="en-IN" dirty="0"/>
              <a:t>Penetration test</a:t>
            </a:r>
          </a:p>
          <a:p>
            <a:pPr marL="285750" lvl="0" indent="-285750">
              <a:buFont typeface="Arial" pitchFamily="34" charset="0"/>
              <a:buChar char="•"/>
            </a:pPr>
            <a:r>
              <a:rPr lang="en-IN" dirty="0"/>
              <a:t>Softing test (Ring and Ball test )</a:t>
            </a:r>
          </a:p>
          <a:p>
            <a:pPr marL="285750" lvl="0" indent="-285750">
              <a:buFont typeface="Arial" pitchFamily="34" charset="0"/>
              <a:buChar char="•"/>
            </a:pPr>
            <a:r>
              <a:rPr lang="en-IN" dirty="0"/>
              <a:t>Tensile strength test</a:t>
            </a:r>
          </a:p>
          <a:p>
            <a:r>
              <a:rPr lang="en-IN" dirty="0"/>
              <a:t> </a:t>
            </a:r>
          </a:p>
          <a:p>
            <a:endParaRPr lang="en-IN" dirty="0"/>
          </a:p>
          <a:p>
            <a:r>
              <a:rPr lang="en-IN" b="1" dirty="0"/>
              <a:t> </a:t>
            </a:r>
            <a:endParaRPr lang="en-IN" dirty="0"/>
          </a:p>
          <a:p>
            <a:endParaRPr lang="en-IN" dirty="0"/>
          </a:p>
        </p:txBody>
      </p:sp>
    </p:spTree>
    <p:extLst>
      <p:ext uri="{BB962C8B-B14F-4D97-AF65-F5344CB8AC3E}">
        <p14:creationId xmlns:p14="http://schemas.microsoft.com/office/powerpoint/2010/main" val="2493023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44" t="29678" r="25818" b="13490"/>
          <a:stretch/>
        </p:blipFill>
        <p:spPr bwMode="auto">
          <a:xfrm>
            <a:off x="1043608" y="1434643"/>
            <a:ext cx="7058035" cy="41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701988"/>
            <a:ext cx="7056784" cy="369332"/>
          </a:xfrm>
          <a:prstGeom prst="rect">
            <a:avLst/>
          </a:prstGeom>
          <a:noFill/>
        </p:spPr>
        <p:txBody>
          <a:bodyPr wrap="square" rtlCol="0">
            <a:spAutoFit/>
          </a:bodyPr>
          <a:lstStyle/>
          <a:p>
            <a:r>
              <a:rPr lang="en-IN" b="1" dirty="0"/>
              <a:t>Penetration test </a:t>
            </a:r>
            <a:endParaRPr lang="en-IN" dirty="0"/>
          </a:p>
        </p:txBody>
      </p:sp>
    </p:spTree>
    <p:extLst>
      <p:ext uri="{BB962C8B-B14F-4D97-AF65-F5344CB8AC3E}">
        <p14:creationId xmlns:p14="http://schemas.microsoft.com/office/powerpoint/2010/main" val="2882511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2880320" cy="646331"/>
          </a:xfrm>
          <a:prstGeom prst="rect">
            <a:avLst/>
          </a:prstGeom>
          <a:noFill/>
        </p:spPr>
        <p:txBody>
          <a:bodyPr wrap="square" rtlCol="0">
            <a:spAutoFit/>
          </a:bodyPr>
          <a:lstStyle/>
          <a:p>
            <a:r>
              <a:rPr lang="en-IN" b="1" dirty="0"/>
              <a:t>Softing test</a:t>
            </a:r>
            <a:endParaRPr lang="en-IN" dirty="0"/>
          </a:p>
          <a:p>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06" t="25397" r="24480" b="16477"/>
          <a:stretch/>
        </p:blipFill>
        <p:spPr bwMode="auto">
          <a:xfrm>
            <a:off x="971600" y="1484784"/>
            <a:ext cx="7053942" cy="425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886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03280136"/>
              </p:ext>
            </p:extLst>
          </p:nvPr>
        </p:nvGraphicFramePr>
        <p:xfrm>
          <a:off x="827584" y="2060848"/>
          <a:ext cx="6912768" cy="2112555"/>
        </p:xfrm>
        <a:graphic>
          <a:graphicData uri="http://schemas.openxmlformats.org/drawingml/2006/table">
            <a:tbl>
              <a:tblPr firstRow="1" firstCol="1" bandRow="1">
                <a:tableStyleId>{5C22544A-7EE6-4342-B048-85BDC9FD1C3A}</a:tableStyleId>
              </a:tblPr>
              <a:tblGrid>
                <a:gridCol w="1727818"/>
                <a:gridCol w="1727818"/>
                <a:gridCol w="1728566"/>
                <a:gridCol w="1728566"/>
              </a:tblGrid>
              <a:tr h="711652">
                <a:tc>
                  <a:txBody>
                    <a:bodyPr/>
                    <a:lstStyle/>
                    <a:p>
                      <a:pPr>
                        <a:lnSpc>
                          <a:spcPct val="115000"/>
                        </a:lnSpc>
                        <a:spcAft>
                          <a:spcPts val="0"/>
                        </a:spcAft>
                      </a:pPr>
                      <a:r>
                        <a:rPr lang="en-IN" sz="1100" dirty="0">
                          <a:effectLst/>
                        </a:rPr>
                        <a:t>Binder no</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Modified clay %</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Penetration in mm</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Softing point in </a:t>
                      </a:r>
                      <a:r>
                        <a:rPr lang="en-IN" sz="1100" baseline="30000" dirty="0">
                          <a:effectLst/>
                        </a:rPr>
                        <a:t>0</a:t>
                      </a:r>
                      <a:r>
                        <a:rPr lang="en-IN" sz="1100" dirty="0">
                          <a:effectLst/>
                        </a:rPr>
                        <a:t>C</a:t>
                      </a:r>
                      <a:endParaRPr lang="en-IN" sz="1100" dirty="0">
                        <a:effectLst/>
                        <a:latin typeface="Calibri"/>
                        <a:ea typeface="Calibri"/>
                        <a:cs typeface="Mangal"/>
                      </a:endParaRPr>
                    </a:p>
                  </a:txBody>
                  <a:tcPr marL="68580" marR="68580" marT="0" marB="0"/>
                </a:tc>
              </a:tr>
              <a:tr h="368468">
                <a:tc>
                  <a:txBody>
                    <a:bodyPr/>
                    <a:lstStyle/>
                    <a:p>
                      <a:pPr>
                        <a:lnSpc>
                          <a:spcPct val="115000"/>
                        </a:lnSpc>
                        <a:spcAft>
                          <a:spcPts val="0"/>
                        </a:spcAft>
                      </a:pPr>
                      <a:r>
                        <a:rPr lang="en-IN" sz="1100" dirty="0">
                          <a:effectLst/>
                        </a:rPr>
                        <a:t>1</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0%</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0</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0</a:t>
                      </a:r>
                      <a:endParaRPr lang="en-IN" sz="1100" dirty="0">
                        <a:effectLst/>
                        <a:latin typeface="Calibri"/>
                        <a:ea typeface="Calibri"/>
                        <a:cs typeface="Mangal"/>
                      </a:endParaRPr>
                    </a:p>
                  </a:txBody>
                  <a:tcPr marL="68580" marR="68580" marT="0" marB="0"/>
                </a:tc>
              </a:tr>
              <a:tr h="344145">
                <a:tc>
                  <a:txBody>
                    <a:bodyPr/>
                    <a:lstStyle/>
                    <a:p>
                      <a:pPr>
                        <a:lnSpc>
                          <a:spcPct val="115000"/>
                        </a:lnSpc>
                        <a:spcAft>
                          <a:spcPts val="0"/>
                        </a:spcAft>
                      </a:pPr>
                      <a:r>
                        <a:rPr lang="en-IN" sz="1100" dirty="0">
                          <a:effectLst/>
                        </a:rPr>
                        <a:t>2</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6%</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smtClean="0">
                          <a:effectLst/>
                          <a:latin typeface="Arial" pitchFamily="34" charset="0"/>
                          <a:ea typeface="+mn-ea"/>
                          <a:cs typeface="Arial" pitchFamily="34" charset="0"/>
                        </a:rPr>
                        <a:t>48</a:t>
                      </a:r>
                      <a:endParaRPr lang="en-IN" sz="1100" dirty="0">
                        <a:effectLst/>
                        <a:latin typeface="Arial" pitchFamily="34" charset="0"/>
                        <a:ea typeface="Calibri"/>
                        <a:cs typeface="Arial" pitchFamily="34" charset="0"/>
                      </a:endParaRPr>
                    </a:p>
                  </a:txBody>
                  <a:tcPr marL="68580" marR="68580" marT="0" marB="0"/>
                </a:tc>
                <a:tc>
                  <a:txBody>
                    <a:bodyPr/>
                    <a:lstStyle/>
                    <a:p>
                      <a:pPr>
                        <a:lnSpc>
                          <a:spcPct val="115000"/>
                        </a:lnSpc>
                        <a:spcAft>
                          <a:spcPts val="0"/>
                        </a:spcAft>
                      </a:pPr>
                      <a:r>
                        <a:rPr lang="en-IN" sz="1100" dirty="0">
                          <a:effectLst/>
                          <a:latin typeface="Arial" pitchFamily="34" charset="0"/>
                          <a:cs typeface="Arial" pitchFamily="34" charset="0"/>
                        </a:rPr>
                        <a:t>64</a:t>
                      </a:r>
                      <a:endParaRPr lang="en-IN" sz="1100" dirty="0">
                        <a:effectLst/>
                        <a:latin typeface="Arial" pitchFamily="34" charset="0"/>
                        <a:ea typeface="Calibri"/>
                        <a:cs typeface="Arial" pitchFamily="34" charset="0"/>
                      </a:endParaRPr>
                    </a:p>
                  </a:txBody>
                  <a:tcPr marL="68580" marR="68580" marT="0" marB="0"/>
                </a:tc>
              </a:tr>
              <a:tr h="344145">
                <a:tc>
                  <a:txBody>
                    <a:bodyPr/>
                    <a:lstStyle/>
                    <a:p>
                      <a:pPr>
                        <a:lnSpc>
                          <a:spcPct val="115000"/>
                        </a:lnSpc>
                        <a:spcAft>
                          <a:spcPts val="0"/>
                        </a:spcAft>
                      </a:pPr>
                      <a:r>
                        <a:rPr lang="en-IN" sz="1100" dirty="0">
                          <a:effectLst/>
                        </a:rPr>
                        <a:t>3</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8%</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latin typeface="Arial" pitchFamily="34" charset="0"/>
                          <a:cs typeface="Arial" pitchFamily="34" charset="0"/>
                        </a:rPr>
                        <a:t>46</a:t>
                      </a:r>
                      <a:endParaRPr lang="en-IN" sz="1100" dirty="0">
                        <a:effectLst/>
                        <a:latin typeface="Arial" pitchFamily="34" charset="0"/>
                        <a:ea typeface="Calibri"/>
                        <a:cs typeface="Arial" pitchFamily="34" charset="0"/>
                      </a:endParaRPr>
                    </a:p>
                  </a:txBody>
                  <a:tcPr marL="68580" marR="68580" marT="0" marB="0"/>
                </a:tc>
                <a:tc>
                  <a:txBody>
                    <a:bodyPr/>
                    <a:lstStyle/>
                    <a:p>
                      <a:pPr>
                        <a:lnSpc>
                          <a:spcPct val="115000"/>
                        </a:lnSpc>
                        <a:spcAft>
                          <a:spcPts val="0"/>
                        </a:spcAft>
                      </a:pPr>
                      <a:r>
                        <a:rPr lang="en-IN" sz="1100" dirty="0">
                          <a:effectLst/>
                          <a:latin typeface="Arial" pitchFamily="34" charset="0"/>
                          <a:cs typeface="Arial" pitchFamily="34" charset="0"/>
                        </a:rPr>
                        <a:t>65</a:t>
                      </a:r>
                      <a:endParaRPr lang="en-IN" sz="1100" dirty="0">
                        <a:effectLst/>
                        <a:latin typeface="Arial" pitchFamily="34" charset="0"/>
                        <a:ea typeface="Calibri"/>
                        <a:cs typeface="Arial" pitchFamily="34" charset="0"/>
                      </a:endParaRPr>
                    </a:p>
                  </a:txBody>
                  <a:tcPr marL="68580" marR="68580" marT="0" marB="0"/>
                </a:tc>
              </a:tr>
              <a:tr h="344145">
                <a:tc>
                  <a:txBody>
                    <a:bodyPr/>
                    <a:lstStyle/>
                    <a:p>
                      <a:pPr>
                        <a:lnSpc>
                          <a:spcPct val="115000"/>
                        </a:lnSpc>
                        <a:spcAft>
                          <a:spcPts val="0"/>
                        </a:spcAft>
                      </a:pPr>
                      <a:r>
                        <a:rPr lang="en-IN" sz="1100" dirty="0">
                          <a:effectLst/>
                        </a:rPr>
                        <a:t>4</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10%</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45 aspected</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IN" sz="1100" dirty="0">
                          <a:effectLst/>
                        </a:rPr>
                        <a:t>68 aspected </a:t>
                      </a:r>
                      <a:endParaRPr lang="en-IN" sz="1100" dirty="0">
                        <a:effectLst/>
                        <a:latin typeface="Calibri"/>
                        <a:ea typeface="Calibri"/>
                        <a:cs typeface="Mangal"/>
                      </a:endParaRPr>
                    </a:p>
                  </a:txBody>
                  <a:tcPr marL="68580" marR="68580" marT="0" marB="0"/>
                </a:tc>
              </a:tr>
            </a:tbl>
          </a:graphicData>
        </a:graphic>
      </p:graphicFrame>
      <p:sp>
        <p:nvSpPr>
          <p:cNvPr id="4" name="Rectangle 1"/>
          <p:cNvSpPr>
            <a:spLocks noGrp="1" noChangeArrowheads="1"/>
          </p:cNvSpPr>
          <p:nvPr>
            <p:ph type="title"/>
          </p:nvPr>
        </p:nvSpPr>
        <p:spPr bwMode="auto">
          <a:xfrm>
            <a:off x="395536" y="404664"/>
            <a:ext cx="172497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dirty="0" smtClean="0">
                <a:solidFill>
                  <a:srgbClr val="00B0F0"/>
                </a:solidFill>
              </a:rPr>
              <a:t>results</a:t>
            </a:r>
            <a:endParaRPr lang="en-IN" dirty="0">
              <a:solidFill>
                <a:srgbClr val="00B0F0"/>
              </a:solidFill>
            </a:endParaRPr>
          </a:p>
        </p:txBody>
      </p:sp>
    </p:spTree>
    <p:extLst>
      <p:ext uri="{BB962C8B-B14F-4D97-AF65-F5344CB8AC3E}">
        <p14:creationId xmlns:p14="http://schemas.microsoft.com/office/powerpoint/2010/main" val="2828424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7992888" cy="4801314"/>
          </a:xfrm>
          <a:prstGeom prst="rect">
            <a:avLst/>
          </a:prstGeom>
        </p:spPr>
        <p:txBody>
          <a:bodyPr wrap="square">
            <a:spAutoFit/>
          </a:bodyPr>
          <a:lstStyle/>
          <a:p>
            <a:r>
              <a:rPr lang="en-IN" b="1" dirty="0"/>
              <a:t>Tensile strength </a:t>
            </a:r>
            <a:r>
              <a:rPr lang="en-IN" b="1" dirty="0" smtClean="0"/>
              <a:t>test</a:t>
            </a:r>
          </a:p>
          <a:p>
            <a:endParaRPr lang="en-IN" dirty="0"/>
          </a:p>
          <a:p>
            <a:r>
              <a:rPr lang="en-IN" dirty="0"/>
              <a:t>The tensile stress values for all modified binders were increased with increasing clay content up to 8% compared with the control binder, while, the strain values for all modified binders were decreased with increasing polymer content up to 8% as compared with the control binder</a:t>
            </a:r>
            <a:r>
              <a:rPr lang="en-IN" dirty="0" smtClean="0"/>
              <a:t>.</a:t>
            </a:r>
            <a:r>
              <a:rPr lang="en-IN" dirty="0"/>
              <a:t> Conclude  that use  of  nano clay  provide  reinforcement in  tensile  strength </a:t>
            </a:r>
            <a:r>
              <a:rPr lang="en-IN" dirty="0" smtClean="0"/>
              <a:t>properties of asphalt </a:t>
            </a:r>
            <a:r>
              <a:rPr lang="en-IN" dirty="0"/>
              <a:t>binder and increase the potential for low temperature cracking</a:t>
            </a:r>
            <a:r>
              <a:rPr lang="en-IN" dirty="0" smtClean="0"/>
              <a:t>.</a:t>
            </a:r>
          </a:p>
          <a:p>
            <a:endParaRPr lang="en-IN" dirty="0"/>
          </a:p>
          <a:p>
            <a:r>
              <a:rPr lang="en-IN" dirty="0"/>
              <a:t>To addition of 6%  and 8%  nanoclay in bitumen decrease in  strain failure  64% to  74%  respectively  and stiffness behavior of nanoclay produced bond chain within the binder that produced increases in toughness as increases  percentage of nanoclay in asphalt binder.If nanoclay increased up to 10% compared with the controlled binder,the toughness and binding properties will be gain in asphalt.</a:t>
            </a:r>
          </a:p>
          <a:p>
            <a:r>
              <a:rPr lang="en-IN" b="1" dirty="0"/>
              <a:t> </a:t>
            </a:r>
            <a:endParaRPr lang="en-IN" dirty="0"/>
          </a:p>
          <a:p>
            <a:endParaRPr lang="en-IN" dirty="0"/>
          </a:p>
        </p:txBody>
      </p:sp>
    </p:spTree>
    <p:extLst>
      <p:ext uri="{BB962C8B-B14F-4D97-AF65-F5344CB8AC3E}">
        <p14:creationId xmlns:p14="http://schemas.microsoft.com/office/powerpoint/2010/main" val="2870945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1" t="8780" r="1671" b="14274"/>
          <a:stretch/>
        </p:blipFill>
        <p:spPr bwMode="auto">
          <a:xfrm>
            <a:off x="611560" y="1556792"/>
            <a:ext cx="7806355" cy="189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939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F0"/>
                </a:solidFill>
              </a:rPr>
              <a:t>Benefits of nanoclay in </a:t>
            </a:r>
            <a:r>
              <a:rPr lang="en-IN" b="1" dirty="0" smtClean="0">
                <a:solidFill>
                  <a:srgbClr val="00B0F0"/>
                </a:solidFill>
              </a:rPr>
              <a:t>asphalt</a:t>
            </a:r>
            <a:endParaRPr lang="en-IN" dirty="0">
              <a:solidFill>
                <a:srgbClr val="00B0F0"/>
              </a:solidFill>
            </a:endParaRPr>
          </a:p>
        </p:txBody>
      </p:sp>
      <p:sp>
        <p:nvSpPr>
          <p:cNvPr id="3" name="TextBox 2"/>
          <p:cNvSpPr txBox="1"/>
          <p:nvPr/>
        </p:nvSpPr>
        <p:spPr>
          <a:xfrm>
            <a:off x="395536" y="1628800"/>
            <a:ext cx="7416824" cy="2308324"/>
          </a:xfrm>
          <a:prstGeom prst="rect">
            <a:avLst/>
          </a:prstGeom>
          <a:noFill/>
        </p:spPr>
        <p:txBody>
          <a:bodyPr wrap="square" rtlCol="0">
            <a:spAutoFit/>
          </a:bodyPr>
          <a:lstStyle/>
          <a:p>
            <a:pPr lvl="0"/>
            <a:r>
              <a:rPr lang="en-IN" sz="2400" dirty="0" smtClean="0"/>
              <a:t>1.mprove </a:t>
            </a:r>
            <a:r>
              <a:rPr lang="en-IN" sz="2400" dirty="0"/>
              <a:t>the durability of asphalt pavements</a:t>
            </a:r>
          </a:p>
          <a:p>
            <a:pPr lvl="0"/>
            <a:r>
              <a:rPr lang="en-IN" sz="2400" dirty="0" smtClean="0"/>
              <a:t>2.Decrease </a:t>
            </a:r>
            <a:r>
              <a:rPr lang="en-IN" sz="2400" dirty="0"/>
              <a:t>maintenance requirements</a:t>
            </a:r>
          </a:p>
          <a:p>
            <a:pPr lvl="0"/>
            <a:r>
              <a:rPr lang="en-IN" sz="2400" dirty="0" smtClean="0"/>
              <a:t>3.Improve </a:t>
            </a:r>
            <a:r>
              <a:rPr lang="en-IN" sz="2400" dirty="0"/>
              <a:t>the properties of asphalt mixtures at low temperature</a:t>
            </a:r>
          </a:p>
          <a:p>
            <a:pPr lvl="0"/>
            <a:r>
              <a:rPr lang="en-IN" sz="2400" dirty="0" smtClean="0"/>
              <a:t>4.Save </a:t>
            </a:r>
            <a:r>
              <a:rPr lang="en-IN" sz="2400" dirty="0"/>
              <a:t>energy and cost</a:t>
            </a:r>
          </a:p>
          <a:p>
            <a:endParaRPr lang="en-IN" sz="2400" dirty="0"/>
          </a:p>
        </p:txBody>
      </p:sp>
    </p:spTree>
    <p:extLst>
      <p:ext uri="{BB962C8B-B14F-4D97-AF65-F5344CB8AC3E}">
        <p14:creationId xmlns:p14="http://schemas.microsoft.com/office/powerpoint/2010/main" val="3932307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00B0F0"/>
                </a:solidFill>
              </a:rPr>
              <a:t>Limitation </a:t>
            </a:r>
            <a:endParaRPr lang="en-IN" dirty="0">
              <a:solidFill>
                <a:srgbClr val="00B0F0"/>
              </a:solidFill>
            </a:endParaRPr>
          </a:p>
        </p:txBody>
      </p:sp>
      <p:sp>
        <p:nvSpPr>
          <p:cNvPr id="3" name="TextBox 2"/>
          <p:cNvSpPr txBox="1"/>
          <p:nvPr/>
        </p:nvSpPr>
        <p:spPr>
          <a:xfrm>
            <a:off x="395536" y="1772816"/>
            <a:ext cx="8064896" cy="2246769"/>
          </a:xfrm>
          <a:prstGeom prst="rect">
            <a:avLst/>
          </a:prstGeom>
          <a:noFill/>
        </p:spPr>
        <p:txBody>
          <a:bodyPr wrap="square" rtlCol="0">
            <a:spAutoFit/>
          </a:bodyPr>
          <a:lstStyle/>
          <a:p>
            <a:r>
              <a:rPr lang="en-IN" sz="2000" b="1" dirty="0" smtClean="0"/>
              <a:t>1.Highly skilled labour for adding the nanoparticle in correct proportion to make mixture</a:t>
            </a:r>
            <a:r>
              <a:rPr lang="en-IN" sz="2000" b="1" dirty="0" smtClean="0"/>
              <a:t>.</a:t>
            </a:r>
          </a:p>
          <a:p>
            <a:r>
              <a:rPr lang="en-IN" sz="2000" b="1" dirty="0" smtClean="0"/>
              <a:t>2.</a:t>
            </a:r>
            <a:r>
              <a:rPr lang="en-IN" sz="2000" b="1" dirty="0"/>
              <a:t> we have to modified the nano clay material for use in bitumen </a:t>
            </a:r>
            <a:endParaRPr lang="en-IN" sz="2000" b="1" dirty="0" smtClean="0"/>
          </a:p>
          <a:p>
            <a:r>
              <a:rPr lang="en-IN" sz="2000" b="1" dirty="0" smtClean="0"/>
              <a:t>3.</a:t>
            </a:r>
            <a:r>
              <a:rPr lang="en-IN" sz="2000" b="1" dirty="0"/>
              <a:t> Nano clay we should not use at it is , because pavement will be </a:t>
            </a:r>
            <a:r>
              <a:rPr lang="en-IN" sz="2000" b="1" dirty="0" smtClean="0"/>
              <a:t>some failures</a:t>
            </a:r>
            <a:endParaRPr lang="en-IN" sz="2000" dirty="0"/>
          </a:p>
          <a:p>
            <a:endParaRPr lang="en-IN" sz="2000" b="1" dirty="0"/>
          </a:p>
        </p:txBody>
      </p:sp>
    </p:spTree>
    <p:extLst>
      <p:ext uri="{BB962C8B-B14F-4D97-AF65-F5344CB8AC3E}">
        <p14:creationId xmlns:p14="http://schemas.microsoft.com/office/powerpoint/2010/main" val="4290950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CONCLUSION</a:t>
            </a:r>
            <a:endParaRPr lang="en-IN" dirty="0">
              <a:solidFill>
                <a:srgbClr val="00B0F0"/>
              </a:solidFill>
            </a:endParaRPr>
          </a:p>
        </p:txBody>
      </p:sp>
      <p:sp>
        <p:nvSpPr>
          <p:cNvPr id="3" name="TextBox 2"/>
          <p:cNvSpPr txBox="1"/>
          <p:nvPr/>
        </p:nvSpPr>
        <p:spPr>
          <a:xfrm>
            <a:off x="395536" y="1628800"/>
            <a:ext cx="6696744" cy="3416320"/>
          </a:xfrm>
          <a:prstGeom prst="rect">
            <a:avLst/>
          </a:prstGeom>
          <a:noFill/>
        </p:spPr>
        <p:txBody>
          <a:bodyPr wrap="square" rtlCol="0">
            <a:spAutoFit/>
          </a:bodyPr>
          <a:lstStyle/>
          <a:p>
            <a:pPr marL="285750" lvl="0" indent="-285750">
              <a:buFont typeface="Arial" pitchFamily="34" charset="0"/>
              <a:buChar char="•"/>
            </a:pPr>
            <a:r>
              <a:rPr lang="en-IN" b="1" dirty="0"/>
              <a:t>The use of advanced nanotechnology material in flexible pavement for reduction of failure in pavement.</a:t>
            </a:r>
            <a:endParaRPr lang="en-IN" dirty="0"/>
          </a:p>
          <a:p>
            <a:pPr marL="285750" lvl="0" indent="-285750">
              <a:buFont typeface="Arial" pitchFamily="34" charset="0"/>
              <a:buChar char="•"/>
            </a:pPr>
            <a:r>
              <a:rPr lang="en-IN" b="1" dirty="0"/>
              <a:t>In india no more use of nanotechnological material in pavement .for advancement in construction of road adopt new type of construction </a:t>
            </a:r>
            <a:endParaRPr lang="en-IN" dirty="0"/>
          </a:p>
          <a:p>
            <a:pPr marL="285750" lvl="0" indent="-285750">
              <a:buFont typeface="Arial" pitchFamily="34" charset="0"/>
              <a:buChar char="•"/>
            </a:pPr>
            <a:r>
              <a:rPr lang="en-IN" b="1" dirty="0"/>
              <a:t>It was easily available in india .</a:t>
            </a:r>
            <a:endParaRPr lang="en-IN" dirty="0"/>
          </a:p>
          <a:p>
            <a:pPr marL="285750" lvl="0" indent="-285750">
              <a:buFont typeface="Arial" pitchFamily="34" charset="0"/>
              <a:buChar char="•"/>
            </a:pPr>
            <a:r>
              <a:rPr lang="en-IN" b="1" dirty="0"/>
              <a:t>The more durable road can be construct in india and cost reduction also .</a:t>
            </a:r>
            <a:endParaRPr lang="en-IN" dirty="0"/>
          </a:p>
          <a:p>
            <a:pPr marL="285750" lvl="0" indent="-285750">
              <a:buFont typeface="Arial" pitchFamily="34" charset="0"/>
              <a:buChar char="•"/>
            </a:pPr>
            <a:r>
              <a:rPr lang="en-IN" b="1" dirty="0"/>
              <a:t>The decrease in penetration value is 25% compared with the control binder.</a:t>
            </a:r>
            <a:endParaRPr lang="en-IN" dirty="0"/>
          </a:p>
          <a:p>
            <a:endParaRPr lang="en-IN" dirty="0"/>
          </a:p>
        </p:txBody>
      </p:sp>
    </p:spTree>
    <p:extLst>
      <p:ext uri="{BB962C8B-B14F-4D97-AF65-F5344CB8AC3E}">
        <p14:creationId xmlns:p14="http://schemas.microsoft.com/office/powerpoint/2010/main" val="1047431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2060"/>
                </a:solidFill>
              </a:rPr>
              <a:t>INTRODUCTION </a:t>
            </a:r>
            <a:endParaRPr lang="en-IN" dirty="0">
              <a:solidFill>
                <a:srgbClr val="002060"/>
              </a:solidFill>
            </a:endParaRPr>
          </a:p>
        </p:txBody>
      </p:sp>
      <p:sp>
        <p:nvSpPr>
          <p:cNvPr id="3" name="TextBox 2"/>
          <p:cNvSpPr txBox="1"/>
          <p:nvPr/>
        </p:nvSpPr>
        <p:spPr>
          <a:xfrm>
            <a:off x="323528" y="1556792"/>
            <a:ext cx="8208912" cy="3416320"/>
          </a:xfrm>
          <a:prstGeom prst="rect">
            <a:avLst/>
          </a:prstGeom>
          <a:noFill/>
        </p:spPr>
        <p:txBody>
          <a:bodyPr wrap="square" rtlCol="0">
            <a:spAutoFit/>
          </a:bodyPr>
          <a:lstStyle/>
          <a:p>
            <a:pPr lvl="0"/>
            <a:r>
              <a:rPr lang="en-IN" b="1" dirty="0"/>
              <a:t>Failure</a:t>
            </a:r>
            <a:r>
              <a:rPr lang="en-IN" dirty="0"/>
              <a:t>- For rapid economical, social and cultural development of any country, a good system of transportation is   very essential.  Transportation  system  comprises  of  good  network  of  roads, railways,  well developed  waterways  and  airways. Pavement failure occurs when an asphalt surface no longer holds its original shape and develops material stress which causes issues</a:t>
            </a:r>
            <a:r>
              <a:rPr lang="en-IN" b="1" dirty="0"/>
              <a:t>.</a:t>
            </a:r>
            <a:r>
              <a:rPr lang="en-IN" dirty="0"/>
              <a:t> Pavement failure issues include cracking, potholes, depressions, rutting, shoving, upheavals, and ravelling.</a:t>
            </a:r>
          </a:p>
          <a:p>
            <a:r>
              <a:rPr lang="en-IN" b="1" dirty="0"/>
              <a:t>Nanotechnology </a:t>
            </a:r>
            <a:r>
              <a:rPr lang="en-IN" dirty="0"/>
              <a:t>The investigation of about Nano science and different nanoparticles potential points of interest of Nano silica, smaller scale silica, carbon nanotubes, Nano TiO2, Nano phosphorus and their execution in transportation field are shown in this paper. The article additionally accentuates on the modern request and utilization of </a:t>
            </a:r>
          </a:p>
        </p:txBody>
      </p:sp>
    </p:spTree>
    <p:extLst>
      <p:ext uri="{BB962C8B-B14F-4D97-AF65-F5344CB8AC3E}">
        <p14:creationId xmlns:p14="http://schemas.microsoft.com/office/powerpoint/2010/main" val="420666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2060"/>
                </a:solidFill>
              </a:rPr>
              <a:t>OBJECTIVES OF THE STUDY </a:t>
            </a:r>
            <a:endParaRPr lang="en-IN" dirty="0">
              <a:solidFill>
                <a:srgbClr val="002060"/>
              </a:solidFill>
            </a:endParaRPr>
          </a:p>
        </p:txBody>
      </p:sp>
      <p:sp>
        <p:nvSpPr>
          <p:cNvPr id="3" name="TextBox 2"/>
          <p:cNvSpPr txBox="1"/>
          <p:nvPr/>
        </p:nvSpPr>
        <p:spPr>
          <a:xfrm>
            <a:off x="971600" y="1700808"/>
            <a:ext cx="7488832" cy="1938992"/>
          </a:xfrm>
          <a:prstGeom prst="rect">
            <a:avLst/>
          </a:prstGeom>
          <a:noFill/>
        </p:spPr>
        <p:txBody>
          <a:bodyPr wrap="square" rtlCol="0">
            <a:spAutoFit/>
          </a:bodyPr>
          <a:lstStyle/>
          <a:p>
            <a:pPr marL="285750" lvl="0" indent="-285750">
              <a:buFont typeface="Arial" pitchFamily="34" charset="0"/>
              <a:buChar char="•"/>
            </a:pPr>
            <a:r>
              <a:rPr lang="en-IN" sz="2400" dirty="0"/>
              <a:t>To investigate the typical failures of flexible pavement . </a:t>
            </a:r>
          </a:p>
          <a:p>
            <a:pPr marL="285750" lvl="0" indent="-285750">
              <a:buFont typeface="Arial" pitchFamily="34" charset="0"/>
              <a:buChar char="•"/>
            </a:pPr>
            <a:r>
              <a:rPr lang="en-IN" sz="2400" dirty="0"/>
              <a:t>Analysis of mixing nano clay in  different percentage in asphalt binder.</a:t>
            </a:r>
          </a:p>
          <a:p>
            <a:endParaRPr lang="en-IN" sz="2400" dirty="0"/>
          </a:p>
        </p:txBody>
      </p:sp>
    </p:spTree>
    <p:extLst>
      <p:ext uri="{BB962C8B-B14F-4D97-AF65-F5344CB8AC3E}">
        <p14:creationId xmlns:p14="http://schemas.microsoft.com/office/powerpoint/2010/main" val="308542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2060"/>
                </a:solidFill>
              </a:rPr>
              <a:t>TYPES OF FAILURE </a:t>
            </a:r>
            <a:endParaRPr lang="en-IN" dirty="0">
              <a:solidFill>
                <a:srgbClr val="002060"/>
              </a:solidFill>
            </a:endParaRPr>
          </a:p>
        </p:txBody>
      </p:sp>
      <p:sp>
        <p:nvSpPr>
          <p:cNvPr id="3" name="TextBox 2"/>
          <p:cNvSpPr txBox="1"/>
          <p:nvPr/>
        </p:nvSpPr>
        <p:spPr>
          <a:xfrm>
            <a:off x="467544" y="1556792"/>
            <a:ext cx="3888432" cy="4524315"/>
          </a:xfrm>
          <a:prstGeom prst="rect">
            <a:avLst/>
          </a:prstGeom>
          <a:noFill/>
        </p:spPr>
        <p:txBody>
          <a:bodyPr wrap="square" rtlCol="0">
            <a:spAutoFit/>
          </a:bodyPr>
          <a:lstStyle/>
          <a:p>
            <a:r>
              <a:rPr lang="en-IN" dirty="0"/>
              <a:t>Rutting </a:t>
            </a:r>
          </a:p>
          <a:p>
            <a:r>
              <a:rPr lang="en-IN" dirty="0"/>
              <a:t>• Cracking </a:t>
            </a:r>
          </a:p>
          <a:p>
            <a:r>
              <a:rPr lang="en-IN" dirty="0"/>
              <a:t>– Longitudinal </a:t>
            </a:r>
          </a:p>
          <a:p>
            <a:r>
              <a:rPr lang="en-IN" dirty="0"/>
              <a:t>• Fatigue cracking</a:t>
            </a:r>
          </a:p>
          <a:p>
            <a:r>
              <a:rPr lang="en-IN" dirty="0"/>
              <a:t>  – Alligator cracking </a:t>
            </a:r>
          </a:p>
          <a:p>
            <a:r>
              <a:rPr lang="en-IN" dirty="0"/>
              <a:t>• Joint construction cracking </a:t>
            </a:r>
          </a:p>
          <a:p>
            <a:r>
              <a:rPr lang="en-IN" dirty="0"/>
              <a:t>• Edge (verge) cracking</a:t>
            </a:r>
          </a:p>
          <a:p>
            <a:r>
              <a:rPr lang="en-IN" dirty="0"/>
              <a:t>• Block Cracking </a:t>
            </a:r>
          </a:p>
          <a:p>
            <a:r>
              <a:rPr lang="en-IN" dirty="0"/>
              <a:t>• Potholes </a:t>
            </a:r>
          </a:p>
          <a:p>
            <a:r>
              <a:rPr lang="en-IN" dirty="0"/>
              <a:t>• Bleeding </a:t>
            </a:r>
          </a:p>
          <a:p>
            <a:r>
              <a:rPr lang="en-IN" dirty="0"/>
              <a:t>• Ravelling </a:t>
            </a:r>
          </a:p>
          <a:p>
            <a:r>
              <a:rPr lang="en-IN" dirty="0"/>
              <a:t>• Stripping </a:t>
            </a:r>
          </a:p>
          <a:p>
            <a:r>
              <a:rPr lang="en-IN" dirty="0"/>
              <a:t>• Corrugation and shoving </a:t>
            </a:r>
          </a:p>
          <a:p>
            <a:r>
              <a:rPr lang="en-IN" dirty="0"/>
              <a:t>• Depressions</a:t>
            </a:r>
          </a:p>
          <a:p>
            <a:r>
              <a:rPr lang="en-IN" dirty="0"/>
              <a:t>• Segregation</a:t>
            </a:r>
          </a:p>
          <a:p>
            <a:endParaRPr lang="en-IN" dirty="0"/>
          </a:p>
        </p:txBody>
      </p:sp>
    </p:spTree>
    <p:extLst>
      <p:ext uri="{BB962C8B-B14F-4D97-AF65-F5344CB8AC3E}">
        <p14:creationId xmlns:p14="http://schemas.microsoft.com/office/powerpoint/2010/main" val="3169048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Rutting</a:t>
            </a:r>
            <a:endParaRPr lang="en-IN" dirty="0">
              <a:solidFill>
                <a:srgbClr val="00B0F0"/>
              </a:solidFill>
            </a:endParaRPr>
          </a:p>
        </p:txBody>
      </p:sp>
      <p:pic>
        <p:nvPicPr>
          <p:cNvPr id="3" name="Picture 2" descr="Rutting - Pavement Interactiv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3933056"/>
            <a:ext cx="2628900" cy="2162175"/>
          </a:xfrm>
          <a:prstGeom prst="rect">
            <a:avLst/>
          </a:prstGeom>
          <a:noFill/>
          <a:ln>
            <a:noFill/>
          </a:ln>
        </p:spPr>
      </p:pic>
      <p:sp>
        <p:nvSpPr>
          <p:cNvPr id="4" name="TextBox 3"/>
          <p:cNvSpPr txBox="1"/>
          <p:nvPr/>
        </p:nvSpPr>
        <p:spPr>
          <a:xfrm>
            <a:off x="323528" y="1484784"/>
            <a:ext cx="7920880" cy="1754326"/>
          </a:xfrm>
          <a:prstGeom prst="rect">
            <a:avLst/>
          </a:prstGeom>
          <a:noFill/>
        </p:spPr>
        <p:txBody>
          <a:bodyPr wrap="square" rtlCol="0">
            <a:spAutoFit/>
          </a:bodyPr>
          <a:lstStyle/>
          <a:p>
            <a:r>
              <a:rPr lang="en-IN" dirty="0"/>
              <a:t>Rutting is channelled depressions in an asphalt surface that form over time from exceeded weight limits and improper base construction. Over time heavy vehicles will begin to compact the asphalt along a roadway creating tire ruts. If rutting forms in an asphalt surface the base must be repaired or restructured to account for heavier vehicle traffic. </a:t>
            </a:r>
          </a:p>
          <a:p>
            <a:endParaRPr lang="en-IN" dirty="0"/>
          </a:p>
        </p:txBody>
      </p:sp>
      <p:sp>
        <p:nvSpPr>
          <p:cNvPr id="5" name="TextBox 4"/>
          <p:cNvSpPr txBox="1"/>
          <p:nvPr/>
        </p:nvSpPr>
        <p:spPr>
          <a:xfrm>
            <a:off x="539552" y="3645024"/>
            <a:ext cx="5256584" cy="1477328"/>
          </a:xfrm>
          <a:prstGeom prst="rect">
            <a:avLst/>
          </a:prstGeom>
          <a:noFill/>
        </p:spPr>
        <p:txBody>
          <a:bodyPr wrap="square" rtlCol="0">
            <a:spAutoFit/>
          </a:bodyPr>
          <a:lstStyle/>
          <a:p>
            <a:r>
              <a:rPr lang="en-IN" dirty="0"/>
              <a:t>There are two types of rutting that can occur;</a:t>
            </a:r>
          </a:p>
          <a:p>
            <a:pPr lvl="0"/>
            <a:endParaRPr lang="en-IN" dirty="0" smtClean="0"/>
          </a:p>
          <a:p>
            <a:pPr marL="285750" lvl="0" indent="-285750">
              <a:buFont typeface="Arial" pitchFamily="34" charset="0"/>
              <a:buChar char="•"/>
            </a:pPr>
            <a:r>
              <a:rPr lang="en-IN" dirty="0" smtClean="0"/>
              <a:t>Pavement </a:t>
            </a:r>
            <a:r>
              <a:rPr lang="en-IN" dirty="0"/>
              <a:t>Rutting</a:t>
            </a:r>
          </a:p>
          <a:p>
            <a:pPr marL="285750" lvl="0" indent="-285750">
              <a:buFont typeface="Arial" pitchFamily="34" charset="0"/>
              <a:buChar char="•"/>
            </a:pPr>
            <a:r>
              <a:rPr lang="en-IN" dirty="0"/>
              <a:t>Subgrade Rutting</a:t>
            </a:r>
          </a:p>
          <a:p>
            <a:endParaRPr lang="en-IN" dirty="0"/>
          </a:p>
        </p:txBody>
      </p:sp>
    </p:spTree>
    <p:extLst>
      <p:ext uri="{BB962C8B-B14F-4D97-AF65-F5344CB8AC3E}">
        <p14:creationId xmlns:p14="http://schemas.microsoft.com/office/powerpoint/2010/main" val="689820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Cracking</a:t>
            </a:r>
            <a:endParaRPr lang="en-IN" dirty="0">
              <a:solidFill>
                <a:srgbClr val="00B0F0"/>
              </a:solidFill>
            </a:endParaRPr>
          </a:p>
        </p:txBody>
      </p:sp>
      <p:pic>
        <p:nvPicPr>
          <p:cNvPr id="4" name="Picture 3" descr="Know Thy Enemy - Longitudinal Cracking | EverythingRoads by RoadBoti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610" y="3789040"/>
            <a:ext cx="2806700" cy="2105025"/>
          </a:xfrm>
          <a:prstGeom prst="rect">
            <a:avLst/>
          </a:prstGeom>
          <a:noFill/>
          <a:ln>
            <a:noFill/>
          </a:ln>
        </p:spPr>
      </p:pic>
      <p:sp>
        <p:nvSpPr>
          <p:cNvPr id="5" name="TextBox 4"/>
          <p:cNvSpPr txBox="1"/>
          <p:nvPr/>
        </p:nvSpPr>
        <p:spPr>
          <a:xfrm>
            <a:off x="539552" y="1959405"/>
            <a:ext cx="7632848" cy="2308324"/>
          </a:xfrm>
          <a:prstGeom prst="rect">
            <a:avLst/>
          </a:prstGeom>
          <a:noFill/>
        </p:spPr>
        <p:txBody>
          <a:bodyPr wrap="square" rtlCol="0">
            <a:spAutoFit/>
          </a:bodyPr>
          <a:lstStyle/>
          <a:p>
            <a:r>
              <a:rPr lang="en-IN" b="1" dirty="0" smtClean="0"/>
              <a:t>Longitudinal </a:t>
            </a:r>
          </a:p>
          <a:p>
            <a:endParaRPr lang="en-IN" dirty="0"/>
          </a:p>
          <a:p>
            <a:r>
              <a:rPr lang="en-IN" dirty="0" smtClean="0"/>
              <a:t>Longitudinal </a:t>
            </a:r>
            <a:r>
              <a:rPr lang="en-IN" dirty="0"/>
              <a:t>cracks occur parallel to the centerline of the pavement. They can be caused by: a poorly constructed joint; shrinkage of the asphalt layer; cracks reflecting up from an underlying layer; and longitudinal segregation due to improper paver operation. These cracks are not load-related.</a:t>
            </a:r>
          </a:p>
          <a:p>
            <a:endParaRPr lang="en-IN" dirty="0"/>
          </a:p>
        </p:txBody>
      </p:sp>
    </p:spTree>
    <p:extLst>
      <p:ext uri="{BB962C8B-B14F-4D97-AF65-F5344CB8AC3E}">
        <p14:creationId xmlns:p14="http://schemas.microsoft.com/office/powerpoint/2010/main" val="2255257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Fatigue cracking</a:t>
            </a:r>
            <a:endParaRPr lang="en-IN" dirty="0">
              <a:solidFill>
                <a:srgbClr val="00B0F0"/>
              </a:solidFill>
            </a:endParaRPr>
          </a:p>
        </p:txBody>
      </p:sp>
      <p:sp>
        <p:nvSpPr>
          <p:cNvPr id="3" name="TextBox 2"/>
          <p:cNvSpPr txBox="1"/>
          <p:nvPr/>
        </p:nvSpPr>
        <p:spPr>
          <a:xfrm>
            <a:off x="539552" y="1628800"/>
            <a:ext cx="6840760" cy="2308324"/>
          </a:xfrm>
          <a:prstGeom prst="rect">
            <a:avLst/>
          </a:prstGeom>
          <a:noFill/>
        </p:spPr>
        <p:txBody>
          <a:bodyPr wrap="square" rtlCol="0">
            <a:spAutoFit/>
          </a:bodyPr>
          <a:lstStyle/>
          <a:p>
            <a:r>
              <a:rPr lang="en-IN" b="1" dirty="0"/>
              <a:t>Alligator cracking</a:t>
            </a:r>
            <a:r>
              <a:rPr lang="en-IN" dirty="0"/>
              <a:t> </a:t>
            </a:r>
          </a:p>
          <a:p>
            <a:r>
              <a:rPr lang="en-IN" dirty="0"/>
              <a:t>Alligator cracking forms when the subgrade and asphalt base begins to compress from bearing heavy vehicles. Alligator cracking is commonly found at intersections where vehicles are stopped for a continuous amount of time. Initial cracks will form and spread through water intrusion and further asphalt base compression.</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12160" y="3501008"/>
            <a:ext cx="2304256" cy="2592288"/>
          </a:xfrm>
          <a:prstGeom prst="rect">
            <a:avLst/>
          </a:prstGeom>
        </p:spPr>
      </p:pic>
    </p:spTree>
    <p:extLst>
      <p:ext uri="{BB962C8B-B14F-4D97-AF65-F5344CB8AC3E}">
        <p14:creationId xmlns:p14="http://schemas.microsoft.com/office/powerpoint/2010/main" val="2100671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B0F0"/>
                </a:solidFill>
              </a:rPr>
              <a:t>Joint construction cracking </a:t>
            </a:r>
            <a:endParaRPr lang="en-IN" dirty="0">
              <a:solidFill>
                <a:srgbClr val="00B0F0"/>
              </a:solidFill>
            </a:endParaRPr>
          </a:p>
        </p:txBody>
      </p:sp>
      <p:sp>
        <p:nvSpPr>
          <p:cNvPr id="3" name="TextBox 2"/>
          <p:cNvSpPr txBox="1"/>
          <p:nvPr/>
        </p:nvSpPr>
        <p:spPr>
          <a:xfrm>
            <a:off x="465164" y="1700808"/>
            <a:ext cx="7923260" cy="1200329"/>
          </a:xfrm>
          <a:prstGeom prst="rect">
            <a:avLst/>
          </a:prstGeom>
          <a:noFill/>
        </p:spPr>
        <p:txBody>
          <a:bodyPr wrap="square" rtlCol="0">
            <a:spAutoFit/>
          </a:bodyPr>
          <a:lstStyle/>
          <a:p>
            <a:r>
              <a:rPr lang="en-IN" dirty="0"/>
              <a:t>These are cracks in a flexible pavement overlay of a rigid pavement . They occur directly over the underlying rigid pavement joints. Joint reflection cracking does not include reflection cracks that occur away from an underlying joint or from any other type of base</a:t>
            </a:r>
          </a:p>
        </p:txBody>
      </p:sp>
      <p:pic>
        <p:nvPicPr>
          <p:cNvPr id="4" name="Picture 3" descr="Missing Contraction Joint (The middle lane contraction joint was not sawed resulting in a transverse slab crack. The outer lanes have proper contraction joints and therefore, no cracking)"/>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429000"/>
            <a:ext cx="4086499" cy="2520280"/>
          </a:xfrm>
          <a:prstGeom prst="rect">
            <a:avLst/>
          </a:prstGeom>
          <a:noFill/>
          <a:ln>
            <a:noFill/>
          </a:ln>
        </p:spPr>
      </p:pic>
    </p:spTree>
    <p:extLst>
      <p:ext uri="{BB962C8B-B14F-4D97-AF65-F5344CB8AC3E}">
        <p14:creationId xmlns:p14="http://schemas.microsoft.com/office/powerpoint/2010/main" val="2064260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292</TotalTime>
  <Words>1354</Words>
  <Application>Microsoft Office PowerPoint</Application>
  <PresentationFormat>On-screen Show (4:3)</PresentationFormat>
  <Paragraphs>145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Investigation of Typical Failures In Road Pavement And Minimize This Failure By Using Advanced Nanotechnology Material- NANO CLAY </vt:lpstr>
      <vt:lpstr>ABSTRACT</vt:lpstr>
      <vt:lpstr>INTRODUCTION </vt:lpstr>
      <vt:lpstr>OBJECTIVES OF THE STUDY </vt:lpstr>
      <vt:lpstr>TYPES OF FAILURE </vt:lpstr>
      <vt:lpstr>Rutting</vt:lpstr>
      <vt:lpstr>Cracking</vt:lpstr>
      <vt:lpstr>Fatigue cracking</vt:lpstr>
      <vt:lpstr>Joint construction cracking </vt:lpstr>
      <vt:lpstr>Edge Cracking</vt:lpstr>
      <vt:lpstr>Block Cracking </vt:lpstr>
      <vt:lpstr>Potholes</vt:lpstr>
      <vt:lpstr>Bleeding</vt:lpstr>
      <vt:lpstr>Ravelling</vt:lpstr>
      <vt:lpstr>Stripping</vt:lpstr>
      <vt:lpstr>Corrugation and shoving </vt:lpstr>
      <vt:lpstr>Depressions</vt:lpstr>
      <vt:lpstr>CAUSES OF FAILURE IN FLEXIABLE PAVEMENT </vt:lpstr>
      <vt:lpstr>Nano clay</vt:lpstr>
      <vt:lpstr>EXPERIMENTAL PROCEDURE </vt:lpstr>
      <vt:lpstr>PowerPoint Presentation</vt:lpstr>
      <vt:lpstr>PowerPoint Presentation</vt:lpstr>
      <vt:lpstr>PowerPoint Presentation</vt:lpstr>
      <vt:lpstr>results</vt:lpstr>
      <vt:lpstr>PowerPoint Presentation</vt:lpstr>
      <vt:lpstr>PowerPoint Presentation</vt:lpstr>
      <vt:lpstr>Benefits of nanoclay in asphalt</vt:lpstr>
      <vt:lpstr>Limitation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Typical Failures In Road Pavement And Minimize This Failure By Using Advanced Nanotechnology Material- NANO CLAY</dc:title>
  <dc:creator>admin</dc:creator>
  <cp:lastModifiedBy>admin</cp:lastModifiedBy>
  <cp:revision>15</cp:revision>
  <dcterms:created xsi:type="dcterms:W3CDTF">2020-08-04T06:21:43Z</dcterms:created>
  <dcterms:modified xsi:type="dcterms:W3CDTF">2020-08-07T08:28:46Z</dcterms:modified>
</cp:coreProperties>
</file>