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8" descr="wordpress PPT template 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48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8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A4FC3547-FFE7-4F09-AAE4-BF1057E9955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5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485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85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485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DB91-D15D-4336-BDEA-1855D05F478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FC3-54FC-4460-A137-812023E6B06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08B0-B2D4-4AA6-B73C-30D0DDF8F8C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FE21-332A-43AB-99DE-92F6B4B373A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0123-92D8-48DD-9FB9-F620E60472E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810F-2CD2-437B-AE87-63CA3948EDF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72-50D4-4814-AB40-83E8F887C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F44B-53CF-49F5-8682-31DBDF42305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C3A6-A796-4B85-A55A-E9544E622B8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34EC-0905-4594-84AB-8B0688DAC33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 descr="wordpress PPT template 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2FC61E-3008-45F3-8B4D-A4F6C116986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8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8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8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6" grpId="0"/>
      <p:bldP spid="10485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09600"/>
            <a:ext cx="6248400" cy="147002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itchFamily="18" charset="0"/>
              </a:rPr>
              <a:t>Hadoop , a distributed framework for Big Data</a:t>
            </a: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4038600"/>
            <a:ext cx="3558745" cy="2743200"/>
          </a:xfrm>
          <a:prstGeom prst="rect">
            <a:avLst/>
          </a:prstGeom>
        </p:spPr>
      </p:pic>
      <p:pic>
        <p:nvPicPr>
          <p:cNvPr id="2097155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5943600"/>
            <a:ext cx="3429000" cy="875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What is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?</a:t>
            </a:r>
          </a:p>
        </p:txBody>
      </p:sp>
      <p:pic>
        <p:nvPicPr>
          <p:cNvPr id="209718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25" name="TextBox 1"/>
          <p:cNvSpPr txBox="1"/>
          <p:nvPr/>
        </p:nvSpPr>
        <p:spPr>
          <a:xfrm>
            <a:off x="1371600" y="1066800"/>
            <a:ext cx="6629400" cy="542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/>
              <a:t>Hadoop</a:t>
            </a:r>
            <a:r>
              <a:rPr lang="en-US" b="1" u="sng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open-source software framework that supports data-intensive distributed applications, licensed under the Apache v2 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Goals / Requirements: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(cheap!) hardware with little redundancy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Move computation rather than data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Framework Tools</a:t>
            </a:r>
          </a:p>
        </p:txBody>
      </p:sp>
      <p:pic>
        <p:nvPicPr>
          <p:cNvPr id="2097191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192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4440" y="1371600"/>
            <a:ext cx="7543800" cy="43570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sp>
        <p:nvSpPr>
          <p:cNvPr id="1048628" name="Rectangle 1"/>
          <p:cNvSpPr/>
          <p:nvPr/>
        </p:nvSpPr>
        <p:spPr>
          <a:xfrm>
            <a:off x="990600" y="1600200"/>
            <a:ext cx="7086600" cy="382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/>
              <a:t>TaskTracker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Written in Java, also supports Python and Ruby</a:t>
            </a:r>
          </a:p>
        </p:txBody>
      </p:sp>
      <p:pic>
        <p:nvPicPr>
          <p:cNvPr id="2097194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2097196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E01BE-C227-4ECA-942E-9F578D8E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02" y="1714351"/>
            <a:ext cx="4572396" cy="342929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209719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31" name="Rectangle 1"/>
          <p:cNvSpPr/>
          <p:nvPr/>
        </p:nvSpPr>
        <p:spPr>
          <a:xfrm>
            <a:off x="1143000" y="1676400"/>
            <a:ext cx="6629400" cy="435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/>
              <a:t>H</a:t>
            </a:r>
            <a:r>
              <a:rPr lang="en-US" dirty="0" err="1"/>
              <a:t>adoop</a:t>
            </a:r>
            <a:r>
              <a:rPr lang="en-US" dirty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/>
              <a:t>F</a:t>
            </a:r>
            <a:r>
              <a:rPr lang="en-US" dirty="0" err="1"/>
              <a:t>ile</a:t>
            </a:r>
            <a:r>
              <a:rPr lang="en-US" u="sng" dirty="0" err="1"/>
              <a:t>s</a:t>
            </a:r>
            <a:r>
              <a:rPr lang="en-US" dirty="0" err="1"/>
              <a:t>ystem</a:t>
            </a: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/>
              <a:t>filestreams</a:t>
            </a: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/>
              <a:t>blocksize</a:t>
            </a:r>
            <a:r>
              <a:rPr lang="en-US" dirty="0"/>
              <a:t> (64MB)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2097201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33" name="Rectangle 1"/>
          <p:cNvSpPr/>
          <p:nvPr/>
        </p:nvSpPr>
        <p:spPr>
          <a:xfrm>
            <a:off x="1143000" y="1676400"/>
            <a:ext cx="6629400" cy="382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NameNode</a:t>
            </a:r>
            <a:r>
              <a:rPr lang="en-US" b="1" u="sng" dirty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2097203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35" name="Rectangle 1"/>
          <p:cNvSpPr/>
          <p:nvPr/>
        </p:nvSpPr>
        <p:spPr>
          <a:xfrm>
            <a:off x="1143000" y="1676400"/>
            <a:ext cx="6629400" cy="249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DataNode</a:t>
            </a:r>
            <a:r>
              <a:rPr lang="en-US" b="1" u="sng" dirty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4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Architecture: </a:t>
            </a:r>
            <a:r>
              <a:rPr lang="en-US" dirty="0" err="1">
                <a:latin typeface="Cambria" pitchFamily="18" charset="0"/>
              </a:rPr>
              <a:t>MapReduce</a:t>
            </a:r>
            <a:r>
              <a:rPr lang="en-US" dirty="0">
                <a:latin typeface="Cambria" pitchFamily="18" charset="0"/>
              </a:rPr>
              <a:t> Engine</a:t>
            </a:r>
          </a:p>
        </p:txBody>
      </p:sp>
      <p:pic>
        <p:nvPicPr>
          <p:cNvPr id="209720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206" name="Picture 4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1920" y="982832"/>
            <a:ext cx="7589520" cy="51206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209720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39" name="Rectangle 1"/>
          <p:cNvSpPr/>
          <p:nvPr/>
        </p:nvSpPr>
        <p:spPr>
          <a:xfrm>
            <a:off x="1143000" y="1676400"/>
            <a:ext cx="6629400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/>
              <a:t>TaskTracker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Architecture</a:t>
            </a:r>
          </a:p>
        </p:txBody>
      </p:sp>
      <p:pic>
        <p:nvPicPr>
          <p:cNvPr id="2097211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41" name="Rectangle 1"/>
          <p:cNvSpPr/>
          <p:nvPr/>
        </p:nvSpPr>
        <p:spPr>
          <a:xfrm>
            <a:off x="1143000" y="1676400"/>
            <a:ext cx="6629400" cy="2225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Many other software packages besides </a:t>
            </a:r>
            <a:r>
              <a:rPr lang="en-US" dirty="0" err="1"/>
              <a:t>Hadoop's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platform make use of HDFS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Introduction</a:t>
            </a:r>
          </a:p>
        </p:txBody>
      </p:sp>
      <p:sp>
        <p:nvSpPr>
          <p:cNvPr id="1048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Introduction: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Hadoop’s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history and advantages</a:t>
            </a:r>
          </a:p>
          <a:p>
            <a:pPr>
              <a:buAutoNum type="arabicPeriod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Architecture </a:t>
            </a:r>
          </a:p>
          <a:p>
            <a:pPr>
              <a:buAutoNum type="arabicPeriod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 industry</a:t>
            </a:r>
          </a:p>
          <a:p>
            <a:endParaRPr lang="en-US" dirty="0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2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2097213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43" name="Rectangle 1"/>
          <p:cNvSpPr/>
          <p:nvPr/>
        </p:nvSpPr>
        <p:spPr>
          <a:xfrm>
            <a:off x="1143000" y="1524000"/>
            <a:ext cx="6629400" cy="355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Hadoop</a:t>
            </a:r>
            <a:r>
              <a:rPr lang="en-US" dirty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Yahoo!’s Search </a:t>
            </a:r>
            <a:r>
              <a:rPr lang="en-US" dirty="0" err="1"/>
              <a:t>Webmap</a:t>
            </a:r>
            <a:r>
              <a:rPr lang="en-US" dirty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FB’s </a:t>
            </a:r>
            <a:r>
              <a:rPr lang="en-US" dirty="0" err="1"/>
              <a:t>Hadoop</a:t>
            </a:r>
            <a:r>
              <a:rPr lang="en-US" dirty="0"/>
              <a:t> cluster hosts 100+ PB of data (July, 2012) &amp; growing at ½ PB/day (Nov, 2012)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209721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45" name="Rectangle 1"/>
          <p:cNvSpPr/>
          <p:nvPr/>
        </p:nvSpPr>
        <p:spPr>
          <a:xfrm>
            <a:off x="1143000" y="2436674"/>
            <a:ext cx="6629400" cy="169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Security (search for uncommon patterns)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Three main applications of </a:t>
            </a:r>
            <a:r>
              <a:rPr lang="en-US" b="1" u="sng" dirty="0" err="1"/>
              <a:t>Hadoop</a:t>
            </a:r>
            <a:r>
              <a:rPr lang="en-US" b="1" u="sng" dirty="0"/>
              <a:t>: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2097217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48" name="Rectangle 1"/>
          <p:cNvSpPr/>
          <p:nvPr/>
        </p:nvSpPr>
        <p:spPr>
          <a:xfrm>
            <a:off x="990600" y="1676400"/>
            <a:ext cx="6629400" cy="302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realtime</a:t>
            </a:r>
            <a:r>
              <a:rPr lang="en-US" dirty="0"/>
              <a:t> large dataset computing: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Using </a:t>
            </a:r>
            <a:r>
              <a:rPr lang="en-US" dirty="0" err="1"/>
              <a:t>Hadoop</a:t>
            </a:r>
            <a:r>
              <a:rPr lang="en-US" dirty="0"/>
              <a:t> + </a:t>
            </a:r>
            <a:r>
              <a:rPr lang="en-US" dirty="0" err="1"/>
              <a:t>MapReduce</a:t>
            </a:r>
            <a:r>
              <a:rPr lang="en-US" dirty="0"/>
              <a:t> running on EC2 / S3, converted 4TB of TIFFs into 11 million PDF articles in 24 </a:t>
            </a:r>
            <a:r>
              <a:rPr lang="en-US" dirty="0" err="1"/>
              <a:t>hrs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Wild: Facebook Messages</a:t>
            </a:r>
          </a:p>
        </p:txBody>
      </p:sp>
      <p:pic>
        <p:nvPicPr>
          <p:cNvPr id="209721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0" name="Rectangle 1"/>
          <p:cNvSpPr/>
          <p:nvPr/>
        </p:nvSpPr>
        <p:spPr>
          <a:xfrm>
            <a:off x="304800" y="1676400"/>
            <a:ext cx="4648200" cy="409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Stringent latency &amp; uptime requirements</a:t>
            </a:r>
          </a:p>
        </p:txBody>
      </p:sp>
      <p:pic>
        <p:nvPicPr>
          <p:cNvPr id="2097220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4" cstate="print"/>
          <a:srcRect r="9630" b="12033"/>
          <a:stretch>
            <a:fillRect/>
          </a:stretch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2097222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2" name="Rectangle 1"/>
          <p:cNvSpPr/>
          <p:nvPr/>
        </p:nvSpPr>
        <p:spPr>
          <a:xfrm>
            <a:off x="5295900" y="1219200"/>
            <a:ext cx="3773781" cy="462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97223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209722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4" name="Rectangle 1"/>
          <p:cNvSpPr/>
          <p:nvPr/>
        </p:nvSpPr>
        <p:spPr>
          <a:xfrm>
            <a:off x="533400" y="1371600"/>
            <a:ext cx="7277100" cy="489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throughput… BIG problem for messaging!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in the Wild</a:t>
            </a:r>
          </a:p>
        </p:txBody>
      </p:sp>
      <p:pic>
        <p:nvPicPr>
          <p:cNvPr id="2097227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6" name="Rectangle 1"/>
          <p:cNvSpPr/>
          <p:nvPr/>
        </p:nvSpPr>
        <p:spPr>
          <a:xfrm>
            <a:off x="838200" y="1295400"/>
            <a:ext cx="7277100" cy="462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/>
              <a:t>Hadoop</a:t>
            </a:r>
            <a:r>
              <a:rPr lang="en-US" dirty="0"/>
              <a:t> + </a:t>
            </a:r>
            <a:r>
              <a:rPr lang="en-US" dirty="0" err="1"/>
              <a:t>HBase</a:t>
            </a:r>
            <a:r>
              <a:rPr lang="en-US" dirty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Improve &amp; adapt HDFS and </a:t>
            </a:r>
            <a:r>
              <a:rPr lang="en-US" dirty="0" err="1"/>
              <a:t>HBase</a:t>
            </a:r>
            <a:r>
              <a:rPr lang="en-US" dirty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Major concern was availability: </a:t>
            </a:r>
            <a:r>
              <a:rPr lang="en-US" dirty="0" err="1"/>
              <a:t>NameNode</a:t>
            </a:r>
            <a:r>
              <a:rPr lang="en-US" dirty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Proprietary “</a:t>
            </a:r>
            <a:r>
              <a:rPr lang="en-US" dirty="0" err="1"/>
              <a:t>AvatarNode</a:t>
            </a:r>
            <a:r>
              <a:rPr lang="en-US" dirty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/>
              <a:t>Performance improvements for </a:t>
            </a:r>
            <a:r>
              <a:rPr lang="en-US" dirty="0" err="1"/>
              <a:t>realtime</a:t>
            </a:r>
            <a:r>
              <a:rPr lang="en-US" dirty="0"/>
              <a:t> workload: RPC timeout. Rather fail fast and try a different </a:t>
            </a:r>
            <a:r>
              <a:rPr lang="en-US" dirty="0" err="1"/>
              <a:t>DataNode</a:t>
            </a:r>
            <a:endParaRPr lang="en-US" dirty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wider Hadoop Ecosystem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2097227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6" name="Rectangle 1"/>
          <p:cNvSpPr/>
          <p:nvPr/>
        </p:nvSpPr>
        <p:spPr>
          <a:xfrm>
            <a:off x="838200" y="1295400"/>
            <a:ext cx="727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SzPct val="100000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2A775-56E2-4CE4-A5E1-F9E5E120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371600"/>
            <a:ext cx="69723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333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When to use Hadoop?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2097227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6" name="Rectangle 1"/>
          <p:cNvSpPr/>
          <p:nvPr/>
        </p:nvSpPr>
        <p:spPr>
          <a:xfrm>
            <a:off x="838200" y="1295400"/>
            <a:ext cx="727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SzPct val="10000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FA6DD-CB74-4D54-9678-C7FBE86F4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6"/>
          <a:stretch/>
        </p:blipFill>
        <p:spPr>
          <a:xfrm>
            <a:off x="1752600" y="1600200"/>
            <a:ext cx="67818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5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When to use Hadoop?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209722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6" name="Rectangle 1"/>
          <p:cNvSpPr/>
          <p:nvPr/>
        </p:nvSpPr>
        <p:spPr>
          <a:xfrm>
            <a:off x="838200" y="1295400"/>
            <a:ext cx="727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SzPct val="100000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84AA4A-4D62-4073-93BB-28EED3E0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19201"/>
            <a:ext cx="4800798" cy="39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54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computing 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209715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When to use Hadoop?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209722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56" name="Rectangle 1"/>
          <p:cNvSpPr/>
          <p:nvPr/>
        </p:nvSpPr>
        <p:spPr>
          <a:xfrm>
            <a:off x="838200" y="1295400"/>
            <a:ext cx="727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SzPct val="10000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7983C-3DD7-4091-9DF0-74E626B076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8"/>
          <a:stretch/>
        </p:blipFill>
        <p:spPr>
          <a:xfrm>
            <a:off x="2285802" y="2209800"/>
            <a:ext cx="4572396" cy="29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56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Brief History of </a:t>
            </a:r>
            <a:r>
              <a:rPr lang="en-US" dirty="0" err="1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048" y="1295400"/>
            <a:ext cx="7215188" cy="1600199"/>
          </a:xfrm>
        </p:spPr>
        <p:txBody>
          <a:bodyPr/>
          <a:lstStyle/>
          <a:p>
            <a:r>
              <a:rPr lang="en-US" dirty="0"/>
              <a:t>Designed to answer the question: </a:t>
            </a:r>
            <a:r>
              <a:rPr lang="en-US" b="1" dirty="0"/>
              <a:t>“How to process big data with reasonable cost and time?”</a:t>
            </a:r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161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Search engines in 1990s</a:t>
            </a:r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164" name="Picture 7"/>
          <p:cNvPicPr>
            <a:picLocks noChangeAspect="1"/>
          </p:cNvPicPr>
          <p:nvPr/>
        </p:nvPicPr>
        <p:blipFill rotWithShape="1">
          <a:blip r:embed="rId4" cstate="print"/>
          <a:srcRect r="37705" b="53852"/>
          <a:stretch>
            <a:fillRect/>
          </a:stretch>
        </p:blipFill>
        <p:spPr>
          <a:xfrm>
            <a:off x="4648200" y="931091"/>
            <a:ext cx="4127787" cy="2329543"/>
          </a:xfrm>
          <a:prstGeom prst="rect">
            <a:avLst/>
          </a:prstGeom>
        </p:spPr>
      </p:pic>
      <p:pic>
        <p:nvPicPr>
          <p:cNvPr id="2097165" name="Picture 8"/>
          <p:cNvPicPr>
            <a:picLocks noChangeAspect="1"/>
          </p:cNvPicPr>
          <p:nvPr/>
        </p:nvPicPr>
        <p:blipFill rotWithShape="1">
          <a:blip r:embed="rId5" cstate="print"/>
          <a:srcRect l="16666" r="15294" b="33824"/>
          <a:stretch>
            <a:fillRect/>
          </a:stretch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2097166" name="Picture 9"/>
          <p:cNvPicPr>
            <a:picLocks noChangeAspect="1"/>
          </p:cNvPicPr>
          <p:nvPr/>
        </p:nvPicPr>
        <p:blipFill rotWithShape="1">
          <a:blip r:embed="rId6" cstate="print"/>
          <a:srcRect t="1" r="27548" b="54154"/>
          <a:stretch>
            <a:fillRect/>
          </a:stretch>
        </p:blipFill>
        <p:spPr>
          <a:xfrm>
            <a:off x="4648200" y="3429000"/>
            <a:ext cx="4191000" cy="2020265"/>
          </a:xfrm>
          <a:prstGeom prst="rect">
            <a:avLst/>
          </a:prstGeom>
        </p:spPr>
      </p:pic>
      <p:sp>
        <p:nvSpPr>
          <p:cNvPr id="1048608" name="Rectangle 1"/>
          <p:cNvSpPr/>
          <p:nvPr/>
        </p:nvSpPr>
        <p:spPr>
          <a:xfrm>
            <a:off x="750173" y="50614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1048609" name="Rectangle 2"/>
          <p:cNvSpPr/>
          <p:nvPr/>
        </p:nvSpPr>
        <p:spPr>
          <a:xfrm>
            <a:off x="8456533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  <p:sp>
        <p:nvSpPr>
          <p:cNvPr id="1048610" name="Rectangle 10"/>
          <p:cNvSpPr/>
          <p:nvPr/>
        </p:nvSpPr>
        <p:spPr>
          <a:xfrm>
            <a:off x="5367019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1997</a:t>
            </a:r>
          </a:p>
        </p:txBody>
      </p:sp>
      <p:pic>
        <p:nvPicPr>
          <p:cNvPr id="209716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/>
          <a:srcRect r="22049" b="25399"/>
          <a:stretch>
            <a:fillRect/>
          </a:stretch>
        </p:blipFill>
        <p:spPr>
          <a:xfrm>
            <a:off x="553721" y="1295400"/>
            <a:ext cx="3733800" cy="2722253"/>
          </a:xfrm>
        </p:spPr>
      </p:pic>
      <p:sp>
        <p:nvSpPr>
          <p:cNvPr id="1048611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Google search engines</a:t>
            </a:r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170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/>
          <a:srcRect l="5813" r="4486" b="43237"/>
          <a:stretch>
            <a:fillRect/>
          </a:stretch>
        </p:blipFill>
        <p:spPr>
          <a:xfrm>
            <a:off x="1295400" y="1066800"/>
            <a:ext cx="5878286" cy="2833828"/>
          </a:xfrm>
        </p:spPr>
      </p:pic>
      <p:pic>
        <p:nvPicPr>
          <p:cNvPr id="2097171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l="22201" t="43719" r="3802" b="14336"/>
          <a:stretch>
            <a:fillRect/>
          </a:stretch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13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1998</a:t>
            </a:r>
          </a:p>
        </p:txBody>
      </p:sp>
      <p:sp>
        <p:nvSpPr>
          <p:cNvPr id="1048614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2013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itchFamily="18" charset="0"/>
              </a:rPr>
              <a:t>Hadoop’s</a:t>
            </a:r>
            <a:r>
              <a:rPr lang="en-US" dirty="0">
                <a:latin typeface="Cambria" pitchFamily="18" charset="0"/>
              </a:rPr>
              <a:t> Developers</a:t>
            </a: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17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26635" t="12286" r="24349" b="37429"/>
          <a:stretch>
            <a:fillRect/>
          </a:stretch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4861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Doug Cutting</a:t>
            </a:r>
          </a:p>
        </p:txBody>
      </p:sp>
      <p:sp>
        <p:nvSpPr>
          <p:cNvPr id="1048617" name="TextBox 6"/>
          <p:cNvSpPr txBox="1"/>
          <p:nvPr/>
        </p:nvSpPr>
        <p:spPr>
          <a:xfrm>
            <a:off x="3048000" y="3330476"/>
            <a:ext cx="5943600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2005</a:t>
            </a:r>
            <a:r>
              <a:rPr lang="en-US" dirty="0"/>
              <a:t>: Doug Cutting and  Michael J. </a:t>
            </a:r>
            <a:r>
              <a:rPr lang="en-US" dirty="0" err="1"/>
              <a:t>Cafarella</a:t>
            </a:r>
            <a:r>
              <a:rPr lang="en-US" dirty="0"/>
              <a:t> developed </a:t>
            </a:r>
            <a:r>
              <a:rPr lang="en-US" dirty="0" err="1"/>
              <a:t>Hadoop</a:t>
            </a:r>
            <a:r>
              <a:rPr lang="en-US" dirty="0"/>
              <a:t> to support distribution for the </a:t>
            </a:r>
            <a:r>
              <a:rPr lang="en-US" dirty="0" err="1">
                <a:hlinkClick r:id="rId5" tooltip="Nutch"/>
              </a:rPr>
              <a:t>Nutch</a:t>
            </a:r>
            <a:r>
              <a:rPr lang="en-US" dirty="0"/>
              <a:t> search engine project.</a:t>
            </a:r>
          </a:p>
          <a:p>
            <a:endParaRPr lang="en-US" dirty="0"/>
          </a:p>
          <a:p>
            <a:r>
              <a:rPr lang="en-US" dirty="0"/>
              <a:t>The project was funded by Yahoo.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</a:p>
          <a:p>
            <a:r>
              <a:rPr lang="en-US" dirty="0"/>
              <a:t>Software Foundation.</a:t>
            </a:r>
          </a:p>
        </p:txBody>
      </p:sp>
      <p:pic>
        <p:nvPicPr>
          <p:cNvPr id="2097175" name="Picture 4" descr="Nut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</p:spPr>
      </p:pic>
      <p:pic>
        <p:nvPicPr>
          <p:cNvPr id="2097176" name="Picture 6" descr="Lucene Nutch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</p:spPr>
      </p:pic>
      <p:pic>
        <p:nvPicPr>
          <p:cNvPr id="2097177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Google Origins</a:t>
            </a:r>
          </a:p>
        </p:txBody>
      </p:sp>
      <p:pic>
        <p:nvPicPr>
          <p:cNvPr id="209717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2097180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20110" t="30325" r="15980" b="50000"/>
          <a:stretch>
            <a:fillRect/>
          </a:stretch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81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19112" t="37977" r="20992" b="32709"/>
          <a:stretch>
            <a:fillRect/>
          </a:stretch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19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1048620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2097182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</p:spPr>
      </p:pic>
      <p:cxnSp>
        <p:nvCxnSpPr>
          <p:cNvPr id="3145728" name="Straight Arrow Connector 2"/>
          <p:cNvCxnSpPr>
            <a:cxnSpLocks/>
          </p:cNvCxnSpPr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97183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</p:spPr>
      </p:pic>
      <p:cxnSp>
        <p:nvCxnSpPr>
          <p:cNvPr id="3145729" name="Straight Arrow Connector 14"/>
          <p:cNvCxnSpPr>
            <a:cxnSpLocks/>
          </p:cNvCxnSpPr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97184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8" cstate="print"/>
          <a:srcRect t="29244" b="31153"/>
          <a:stretch>
            <a:fillRect/>
          </a:stretch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</p:spPr>
      </p:pic>
      <p:cxnSp>
        <p:nvCxnSpPr>
          <p:cNvPr id="3145730" name="Straight Arrow Connector 16"/>
          <p:cNvCxnSpPr>
            <a:cxnSpLocks/>
          </p:cNvCxnSpPr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97185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</p:spPr>
      </p:pic>
      <p:sp>
        <p:nvSpPr>
          <p:cNvPr id="1048621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2006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5" descr="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</p:spPr>
      </p:pic>
      <p:sp>
        <p:nvSpPr>
          <p:cNvPr id="10486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Some </a:t>
            </a:r>
            <a:r>
              <a:rPr lang="en-US" dirty="0" err="1">
                <a:latin typeface="Cambria" pitchFamily="18" charset="0"/>
              </a:rPr>
              <a:t>Hadoop</a:t>
            </a:r>
            <a:r>
              <a:rPr lang="en-US" dirty="0">
                <a:latin typeface="Cambria" pitchFamily="18" charset="0"/>
              </a:rPr>
              <a:t> Milestones </a:t>
            </a:r>
          </a:p>
        </p:txBody>
      </p:sp>
      <p:pic>
        <p:nvPicPr>
          <p:cNvPr id="2097187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1048623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/>
              <a:t>2008 - </a:t>
            </a:r>
            <a:r>
              <a:rPr lang="en-US" sz="1600" b="1" dirty="0" err="1"/>
              <a:t>Hadoop</a:t>
            </a:r>
            <a:r>
              <a:rPr lang="en-US" sz="1600" b="1" dirty="0"/>
              <a:t> Wins Terabyte Sort  Benchmark (</a:t>
            </a:r>
            <a:r>
              <a:rPr lang="en-US" sz="1600" dirty="0"/>
              <a:t>sorted 1 terabyte of data in 209 seconds, compared to previous record of 297 seconds)</a:t>
            </a:r>
          </a:p>
          <a:p>
            <a:endParaRPr lang="en-US" sz="1600" dirty="0"/>
          </a:p>
          <a:p>
            <a:r>
              <a:rPr lang="en-US" sz="1600" dirty="0"/>
              <a:t>2009 - Avro and </a:t>
            </a:r>
            <a:r>
              <a:rPr lang="en-US" sz="1600" dirty="0" err="1"/>
              <a:t>Chukwa</a:t>
            </a:r>
            <a:r>
              <a:rPr lang="en-US" sz="1600" dirty="0"/>
              <a:t> became new members of </a:t>
            </a:r>
            <a:r>
              <a:rPr lang="en-US" sz="1600" dirty="0" err="1"/>
              <a:t>Hadoop</a:t>
            </a:r>
            <a:r>
              <a:rPr lang="en-US" sz="1600" dirty="0"/>
              <a:t> Framework family</a:t>
            </a:r>
          </a:p>
          <a:p>
            <a:endParaRPr lang="en-US" sz="1600" dirty="0"/>
          </a:p>
          <a:p>
            <a:r>
              <a:rPr lang="en-US" sz="1600" dirty="0"/>
              <a:t>2010 - </a:t>
            </a:r>
            <a:r>
              <a:rPr lang="en-US" sz="1600" dirty="0" err="1"/>
              <a:t>Hadoop's</a:t>
            </a:r>
            <a:r>
              <a:rPr lang="en-US" sz="1600" dirty="0"/>
              <a:t> </a:t>
            </a:r>
            <a:r>
              <a:rPr lang="en-US" sz="1600" dirty="0" err="1"/>
              <a:t>Hbase</a:t>
            </a:r>
            <a:r>
              <a:rPr lang="en-US" sz="1600" dirty="0"/>
              <a:t>, Hive and Pig subprojects completed, adding more computational power to </a:t>
            </a:r>
            <a:r>
              <a:rPr lang="en-US" sz="1600" dirty="0" err="1"/>
              <a:t>Hadoop</a:t>
            </a:r>
            <a:r>
              <a:rPr lang="en-US" sz="1600" dirty="0"/>
              <a:t> framework</a:t>
            </a:r>
          </a:p>
          <a:p>
            <a:endParaRPr lang="en-US" sz="1600" dirty="0"/>
          </a:p>
          <a:p>
            <a:r>
              <a:rPr lang="en-US" sz="1600" b="1" dirty="0"/>
              <a:t>2011 - </a:t>
            </a:r>
            <a:r>
              <a:rPr lang="en-US" sz="1600" b="1" dirty="0" err="1"/>
              <a:t>ZooKeeper</a:t>
            </a:r>
            <a:r>
              <a:rPr lang="en-US" sz="1600" b="1" dirty="0"/>
              <a:t> Completed</a:t>
            </a:r>
          </a:p>
          <a:p>
            <a:endParaRPr lang="en-US" sz="1600" b="1" dirty="0"/>
          </a:p>
          <a:p>
            <a:r>
              <a:rPr lang="en-US" sz="1600" b="1" dirty="0"/>
              <a:t>2013 - </a:t>
            </a:r>
            <a:r>
              <a:rPr lang="en-US" sz="1600" b="1" dirty="0" err="1"/>
              <a:t>Hadoop</a:t>
            </a:r>
            <a:r>
              <a:rPr lang="en-US" sz="1600" b="1" dirty="0"/>
              <a:t> 1.1.2 and </a:t>
            </a:r>
            <a:r>
              <a:rPr lang="en-US" sz="1600" b="1" dirty="0" err="1"/>
              <a:t>Hadoop</a:t>
            </a:r>
            <a:r>
              <a:rPr lang="en-US" sz="1600" b="1" dirty="0"/>
              <a:t> 2.0.3 alpha. </a:t>
            </a:r>
          </a:p>
          <a:p>
            <a:pPr marL="0" indent="0">
              <a:buNone/>
            </a:pPr>
            <a:r>
              <a:rPr lang="en-US" sz="1600" b="1" dirty="0"/>
              <a:t>               - </a:t>
            </a:r>
            <a:r>
              <a:rPr lang="en-US" sz="1600" b="1" dirty="0" err="1"/>
              <a:t>Ambari</a:t>
            </a:r>
            <a:r>
              <a:rPr lang="en-US" sz="1600" b="1" dirty="0"/>
              <a:t>, Cassandra, Mahout have been added 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ordpress-PowerPoint-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993</Words>
  <Application>Microsoft Office PowerPoint</Application>
  <PresentationFormat>On-screen Show (4:3)</PresentationFormat>
  <Paragraphs>203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</vt:lpstr>
      <vt:lpstr>Courier New</vt:lpstr>
      <vt:lpstr>Wingdings</vt:lpstr>
      <vt:lpstr>Wordpress-PowerPoint-Template</vt:lpstr>
      <vt:lpstr>Hadoop , a distributed framework for Big Data</vt:lpstr>
      <vt:lpstr>Introduction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 Tools</vt:lpstr>
      <vt:lpstr>Hadoop’s Architecture</vt:lpstr>
      <vt:lpstr>Hadoop’s Architecture</vt:lpstr>
      <vt:lpstr>Hadoop’s Architecture</vt:lpstr>
      <vt:lpstr>Hadoop’s Architecture</vt:lpstr>
      <vt:lpstr>Hadoop’s Architecture</vt:lpstr>
      <vt:lpstr>Hadoop’s Architecture: MapReduce Engine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The wider Hadoop Ecosystem</vt:lpstr>
      <vt:lpstr>When to use Hadoop?</vt:lpstr>
      <vt:lpstr>When to use Hadoop?</vt:lpstr>
      <vt:lpstr>When to use Hadoop?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phuferris</dc:creator>
  <cp:lastModifiedBy>Namita Jikamade</cp:lastModifiedBy>
  <cp:revision>8</cp:revision>
  <dcterms:created xsi:type="dcterms:W3CDTF">2013-04-19T08:10:00Z</dcterms:created>
  <dcterms:modified xsi:type="dcterms:W3CDTF">2019-10-18T14:52:38Z</dcterms:modified>
</cp:coreProperties>
</file>