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3" r:id="rId7"/>
    <p:sldId id="267" r:id="rId8"/>
    <p:sldId id="271" r:id="rId9"/>
    <p:sldId id="260" r:id="rId10"/>
    <p:sldId id="27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4FDF-0C4A-4CA8-BD44-4E87F2942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0C761-5C0B-4528-9D46-1B5BB9339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90D7-3FC5-4C11-BE86-8A5277AE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D235E-2DA1-4797-AF4A-0DA2E039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C471D-114B-419D-BF9D-E78DC022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E3743-B112-4C55-9C32-7F8ADC7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6E168-588F-4C2C-9898-E117217F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35005-63FA-4001-9485-391CC866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E4D3D-077C-4269-A74A-02346937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93F41-8472-41E1-8817-35311C40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8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529EAF-5628-4110-AD20-FB852F3CE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06E6C-5BE6-4322-B555-7301CBB9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565CC-CF33-496B-93C9-780B2083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7A193-75F1-40D0-BD09-6014A0C5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A3DFD-0E28-40FF-9652-A0560C5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F8C2-2926-488F-83CF-B72F4C0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1C2D7-4748-4D03-9897-F94062AE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CC27E-423A-4828-8EAD-A4EBFA0B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46671-B5E2-48D6-8F94-F570FEDD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EAF4D-200D-4F47-8555-6BAF555C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8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3D329-065A-4F78-AB9B-2BAEBC22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0406D-76D1-4CDA-903E-D24FA91AD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16473-FA31-42A5-BA4C-EF399A91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46052-A83F-4373-A1E2-B2F528D3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EEF03-4685-43BD-B172-C4BC58B1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4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442C7-1AE4-47BB-9024-06D6589B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DED04-A180-427D-9199-ED837C9DA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0A959-6590-49D9-AE34-0984F978D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926BE-7435-45A4-BEE0-34BC0DDB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CC794-E9F9-49CE-9B7F-7AA0702D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9CAFF-C6CF-4DD0-8802-FCD48F86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7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65A2C-8848-44F2-883C-51FC0BC6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F1A8D-3B11-469E-8117-961B47A0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5E39C-5440-45B1-A42A-4A524ACBC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DB3988-744E-4C41-A663-BB009A13F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9D1A0E-9405-4957-A5E0-2F3397005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A2BA9-997C-40AC-87B0-209C656B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72E83-4DAE-4E46-92E4-3C9A60B0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5C071A-0F9D-48B1-B466-D80ABC09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4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01C9-F424-4F31-A7A4-39E4A56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EAF9D0-1275-4BD4-AB30-F053FA0B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8023E0-633D-4D26-8B2C-B27A95F9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32494-AD36-4F1C-8FFB-D99B9F4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7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671A77-D769-4F55-A433-3F22C8AE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5BBA42-6432-4183-AA6A-7C844C36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601FA-608D-4E40-8BC3-066D38A8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5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CD06C-D82A-406E-A8D6-EAE7009E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10C42-B938-46F2-9424-12811A9D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75FDD-3979-4DA1-8500-57D0E3D9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31EB6-D811-4B7D-99B5-D4B848B9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1203B-87CB-404A-BAA7-028948CB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10A2B-648E-4020-8B76-F6795146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A2506-8767-4FF1-AAEC-02B8BD8B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8E52A3-9589-4BC3-8CAB-3396EAF5A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B6A55-3438-4C60-A462-6611A44FC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1A288-367F-4ECB-8BFC-5B40814E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40B137-AE26-4D8C-B114-E82EECA3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5C712-DC1A-44E4-9251-6B20C543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ABE1CB-E876-4D50-A4C0-2BC88656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1F32B-C54F-42CA-A299-6360B096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094B4-16A5-43C7-B132-DC00C9024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FCF-83B8-4F35-99CC-FB8B99A66CBB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D569C-5C41-47D8-8A00-A2F6A3A5E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55330-090C-4787-9850-219DB144F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A26E-5451-46C0-9713-12083C077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7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msi asus wallpaper에 대한 이미지 검색결과">
            <a:extLst>
              <a:ext uri="{FF2B5EF4-FFF2-40B4-BE49-F238E27FC236}">
                <a16:creationId xmlns:a16="http://schemas.microsoft.com/office/drawing/2014/main" id="{57A7E38D-F49C-4683-9080-F4198733C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1154F3-1E3E-435D-A4A8-9271A220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97" y="972976"/>
            <a:ext cx="7328080" cy="1299167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72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PC</a:t>
            </a:r>
            <a:r>
              <a:rPr lang="ko-KR" altLang="en-US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조립</a:t>
            </a:r>
            <a:r>
              <a:rPr lang="ko-KR" altLang="en-US" sz="72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7200" kern="1200" dirty="0" err="1">
                <a:solidFill>
                  <a:srgbClr val="75432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헬퍼</a:t>
            </a:r>
            <a:endParaRPr lang="ko-KR" altLang="en-US" sz="7200" kern="1200" dirty="0">
              <a:solidFill>
                <a:srgbClr val="75432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740488-2BB0-4E76-A43C-181904C16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96" y="2272143"/>
            <a:ext cx="4706803" cy="12991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endParaRPr lang="en-US" altLang="ko-KR" sz="20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latinLnBrk="0"/>
            <a:r>
              <a:rPr lang="en-US" altLang="ko-KR" sz="3600" b="1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PentaCore</a:t>
            </a:r>
            <a:endParaRPr lang="en-US" altLang="ko-KR" sz="3600" b="1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 latinLnBrk="0"/>
            <a:endParaRPr lang="en-US" altLang="ko-KR" sz="20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3CB03B-71C7-412F-9271-C72A232CF169}"/>
              </a:ext>
            </a:extLst>
          </p:cNvPr>
          <p:cNvCxnSpPr>
            <a:cxnSpLocks/>
          </p:cNvCxnSpPr>
          <p:nvPr/>
        </p:nvCxnSpPr>
        <p:spPr>
          <a:xfrm>
            <a:off x="914400" y="2398956"/>
            <a:ext cx="16997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B9C5F-890D-4302-AD22-B7A9240D1D97}"/>
              </a:ext>
            </a:extLst>
          </p:cNvPr>
          <p:cNvSpPr/>
          <p:nvPr/>
        </p:nvSpPr>
        <p:spPr>
          <a:xfrm>
            <a:off x="939499" y="3711160"/>
            <a:ext cx="6096000" cy="211628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김도영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김재정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박정우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이규진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임동욱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6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7BCF6-6187-4165-9C0F-CBB32F04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데모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AD940-0BC7-4A75-ABB1-A66718A8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711" y="3341351"/>
            <a:ext cx="2012577" cy="734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영상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887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66DF2-D05C-4757-A245-6A7436F8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625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3600" dirty="0"/>
              <a:t>감사합니다</a:t>
            </a:r>
            <a:r>
              <a:rPr lang="en-US" altLang="ko-KR" sz="3600" dirty="0"/>
              <a:t> </a:t>
            </a:r>
            <a:r>
              <a:rPr lang="en-US" altLang="ko-KR" sz="3600" dirty="0">
                <a:sym typeface="Wingdings" panose="05000000000000000000" pitchFamily="2" charset="2"/>
              </a:rPr>
              <a:t>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07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si asus wallpaper에 대한 이미지 검색결과">
            <a:extLst>
              <a:ext uri="{FF2B5EF4-FFF2-40B4-BE49-F238E27FC236}">
                <a16:creationId xmlns:a16="http://schemas.microsoft.com/office/drawing/2014/main" id="{0955B954-4C96-4565-B36B-B0CDE5D29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"/>
          <a:stretch/>
        </p:blipFill>
        <p:spPr bwMode="auto">
          <a:xfrm>
            <a:off x="5797543" y="10"/>
            <a:ext cx="63941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4B4B8-157F-4B98-9887-E0B2BAC9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</a:rPr>
              <a:t>구현 이유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2. </a:t>
            </a:r>
            <a:r>
              <a:rPr lang="ko-KR" altLang="en-US" sz="2000" dirty="0">
                <a:solidFill>
                  <a:srgbClr val="000000"/>
                </a:solidFill>
              </a:rPr>
              <a:t>데이터 </a:t>
            </a:r>
            <a:r>
              <a:rPr lang="en-US" altLang="ko-KR" sz="2000" dirty="0">
                <a:solidFill>
                  <a:srgbClr val="000000"/>
                </a:solidFill>
              </a:rPr>
              <a:t>Preprocessing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&amp; Training</a:t>
            </a: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</a:rPr>
              <a:t>모델 설명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4. </a:t>
            </a:r>
            <a:r>
              <a:rPr lang="ko-KR" altLang="en-US" sz="2000" dirty="0">
                <a:solidFill>
                  <a:srgbClr val="000000"/>
                </a:solidFill>
              </a:rPr>
              <a:t>모델 테스트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</a:rPr>
              <a:t>5. </a:t>
            </a:r>
            <a:r>
              <a:rPr lang="ko-KR" altLang="en-US" sz="2000" dirty="0">
                <a:solidFill>
                  <a:srgbClr val="000000"/>
                </a:solidFill>
              </a:rPr>
              <a:t>데모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5511190-F044-4F41-8F9C-F405BF40AE5D}"/>
              </a:ext>
            </a:extLst>
          </p:cNvPr>
          <p:cNvSpPr txBox="1">
            <a:spLocks/>
          </p:cNvSpPr>
          <p:nvPr/>
        </p:nvSpPr>
        <p:spPr>
          <a:xfrm>
            <a:off x="804997" y="972976"/>
            <a:ext cx="7328080" cy="129916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4800" b="1">
                <a:solidFill>
                  <a:srgbClr val="000000"/>
                </a:solidFill>
              </a:rPr>
              <a:t>목차</a:t>
            </a:r>
            <a:endParaRPr lang="ko-KR" alt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4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8F767-9438-4106-A79F-BCEA6D68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구현 이유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97BB97-5A87-436D-924B-5DF33D276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095"/>
            <a:ext cx="3833813" cy="383381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E17114-844A-4E66-8A7F-A540063F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1112044"/>
            <a:ext cx="1764030" cy="176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6B4D3F-6ACB-466B-A4AF-7E63E946E6ED}"/>
              </a:ext>
            </a:extLst>
          </p:cNvPr>
          <p:cNvSpPr txBox="1"/>
          <p:nvPr/>
        </p:nvSpPr>
        <p:spPr>
          <a:xfrm>
            <a:off x="6349253" y="2085135"/>
            <a:ext cx="47929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대상</a:t>
            </a:r>
            <a:endParaRPr lang="en-US" altLang="ko-KR" sz="3200" b="1" dirty="0"/>
          </a:p>
          <a:p>
            <a:r>
              <a:rPr lang="en-US" altLang="ko-KR" sz="3200" b="1" dirty="0"/>
              <a:t>&gt; 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PC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조립의 초심자</a:t>
            </a:r>
            <a:endParaRPr lang="en-US" altLang="ko-KR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b="1" dirty="0"/>
              <a:t>목적</a:t>
            </a:r>
            <a:endParaRPr lang="en-US" altLang="ko-KR" sz="3200" b="1" dirty="0"/>
          </a:p>
          <a:p>
            <a:r>
              <a:rPr lang="en-US" altLang="ko-KR" sz="3200" b="1" dirty="0"/>
              <a:t>&gt;</a:t>
            </a:r>
            <a:r>
              <a:rPr lang="en-US" altLang="ko-KR" sz="3200" dirty="0"/>
              <a:t> </a:t>
            </a:r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Object Detection</a:t>
            </a:r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을 통한 </a:t>
            </a:r>
            <a:endParaRPr lang="en-US" altLang="ko-KR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컴퓨터 조립을 도와주는 프로그램</a:t>
            </a:r>
            <a:endParaRPr lang="en-US" altLang="ko-KR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endParaRPr lang="en-US" altLang="ko-KR" sz="2400" dirty="0"/>
          </a:p>
          <a:p>
            <a:r>
              <a:rPr lang="en-US" altLang="ko-KR" sz="2400" dirty="0"/>
              <a:t>        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17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16A73-812E-4C85-BA95-D3D9D29E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데이터 </a:t>
            </a:r>
            <a:r>
              <a:rPr lang="en-US" altLang="ko-KR" b="1" dirty="0">
                <a:latin typeface="+mn-ea"/>
                <a:ea typeface="+mn-ea"/>
              </a:rPr>
              <a:t>Preprocessing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&amp; Training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5A0F7-C913-49B7-8256-776DF0A2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labelImg</a:t>
            </a:r>
            <a:r>
              <a:rPr lang="en-US" altLang="ko-KR" dirty="0"/>
              <a:t> Tool</a:t>
            </a:r>
          </a:p>
          <a:p>
            <a:pPr lvl="1"/>
            <a:r>
              <a:rPr lang="en-US" altLang="ko-KR" dirty="0"/>
              <a:t>CPU, RAM, SSD, GPU, MOTHERBOARD</a:t>
            </a:r>
            <a:r>
              <a:rPr lang="ko-KR" altLang="en-US" dirty="0"/>
              <a:t>에 대해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Pascal VOC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YOLO </a:t>
            </a:r>
            <a:r>
              <a:rPr lang="ko-KR" altLang="en-US" dirty="0"/>
              <a:t>포맷 </a:t>
            </a:r>
            <a:r>
              <a:rPr lang="ko-KR" altLang="en-US" dirty="0" err="1"/>
              <a:t>컨버팅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필요 </a:t>
            </a:r>
            <a:r>
              <a:rPr lang="en-US" altLang="ko-KR" dirty="0"/>
              <a:t>3</a:t>
            </a:r>
            <a:r>
              <a:rPr lang="ko-KR" altLang="en-US" dirty="0"/>
              <a:t>가지 파일 생성</a:t>
            </a:r>
            <a:endParaRPr lang="en-US" altLang="ko-KR" dirty="0"/>
          </a:p>
          <a:p>
            <a:pPr lvl="1"/>
            <a:r>
              <a:rPr lang="ko-KR" altLang="en-US" dirty="0" err="1"/>
              <a:t>다크넷</a:t>
            </a:r>
            <a:r>
              <a:rPr lang="ko-KR" altLang="en-US" dirty="0"/>
              <a:t> 프레임워크 </a:t>
            </a:r>
            <a:r>
              <a:rPr lang="en-US" altLang="ko-KR" dirty="0"/>
              <a:t>– YOLO </a:t>
            </a:r>
            <a:r>
              <a:rPr lang="ko-KR" altLang="en-US" dirty="0"/>
              <a:t>모델</a:t>
            </a:r>
            <a:r>
              <a:rPr lang="en-US" altLang="ko-KR" dirty="0"/>
              <a:t>(</a:t>
            </a:r>
            <a:r>
              <a:rPr lang="ko-KR" altLang="en-US" dirty="0"/>
              <a:t>리눅스 기반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dirty="0"/>
              <a:t>config</a:t>
            </a:r>
            <a:r>
              <a:rPr lang="ko-KR" altLang="en-US" sz="1800" dirty="0"/>
              <a:t>파일</a:t>
            </a:r>
            <a:endParaRPr lang="en-US" altLang="ko-KR" sz="1800" dirty="0"/>
          </a:p>
          <a:p>
            <a:pPr lvl="2"/>
            <a:r>
              <a:rPr lang="ko-KR" altLang="en-US" sz="1800" dirty="0"/>
              <a:t>라벨 클래스 파일</a:t>
            </a:r>
            <a:endParaRPr lang="en-US" altLang="ko-KR" sz="1800" dirty="0"/>
          </a:p>
          <a:p>
            <a:pPr lvl="2"/>
            <a:endParaRPr lang="en-US" altLang="ko-KR" dirty="0"/>
          </a:p>
          <a:p>
            <a:r>
              <a:rPr lang="en-US" altLang="ko-KR" dirty="0"/>
              <a:t>Darknet Train</a:t>
            </a:r>
            <a:r>
              <a:rPr lang="ko-KR" altLang="en-US" dirty="0"/>
              <a:t>을 통해 학습모델</a:t>
            </a:r>
            <a:r>
              <a:rPr lang="en-US" altLang="ko-KR" dirty="0"/>
              <a:t> weights</a:t>
            </a:r>
            <a:r>
              <a:rPr lang="ko-KR" altLang="en-US" dirty="0"/>
              <a:t>파일 도출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68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C7BEC-4468-4B96-B466-7463C61F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88" y="365125"/>
            <a:ext cx="10209411" cy="126634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398B0-5DCD-4E23-AB3B-DE90656B5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388" y="1825625"/>
            <a:ext cx="10209411" cy="415695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D85D4-5BA5-4EA4-800A-9AD43292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041393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AF1201-1747-47C7-B7D1-DE13A645D5FC}"/>
              </a:ext>
            </a:extLst>
          </p:cNvPr>
          <p:cNvSpPr/>
          <p:nvPr/>
        </p:nvSpPr>
        <p:spPr>
          <a:xfrm>
            <a:off x="5032269" y="1312434"/>
            <a:ext cx="1357773" cy="1826318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98BF69-D79E-4397-8E77-E227BB241EBC}"/>
              </a:ext>
            </a:extLst>
          </p:cNvPr>
          <p:cNvSpPr/>
          <p:nvPr/>
        </p:nvSpPr>
        <p:spPr>
          <a:xfrm>
            <a:off x="6665309" y="215685"/>
            <a:ext cx="1357773" cy="4156953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B58B87-D48D-446F-8DFA-8316129B859A}"/>
              </a:ext>
            </a:extLst>
          </p:cNvPr>
          <p:cNvSpPr/>
          <p:nvPr/>
        </p:nvSpPr>
        <p:spPr>
          <a:xfrm>
            <a:off x="3783498" y="4238690"/>
            <a:ext cx="2662454" cy="471784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ACE19-FEE2-43CD-AD12-6C90E3549B43}"/>
              </a:ext>
            </a:extLst>
          </p:cNvPr>
          <p:cNvSpPr/>
          <p:nvPr/>
        </p:nvSpPr>
        <p:spPr>
          <a:xfrm>
            <a:off x="5725659" y="3347138"/>
            <a:ext cx="459988" cy="697399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2BA3F6-C019-4B6B-A525-DAC520178E96}"/>
              </a:ext>
            </a:extLst>
          </p:cNvPr>
          <p:cNvSpPr/>
          <p:nvPr/>
        </p:nvSpPr>
        <p:spPr>
          <a:xfrm>
            <a:off x="-407" y="3039029"/>
            <a:ext cx="828339" cy="487122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3F3696-66D1-4E1B-876C-3EC86655683B}"/>
              </a:ext>
            </a:extLst>
          </p:cNvPr>
          <p:cNvSpPr/>
          <p:nvPr/>
        </p:nvSpPr>
        <p:spPr>
          <a:xfrm>
            <a:off x="10456433" y="0"/>
            <a:ext cx="1584960" cy="1751454"/>
          </a:xfrm>
          <a:prstGeom prst="rect">
            <a:avLst/>
          </a:prstGeom>
          <a:solidFill>
            <a:srgbClr val="C00000">
              <a:alpha val="15000"/>
            </a:srgb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908FE-054B-4B9C-9753-1D7A04F7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889" cy="1325563"/>
          </a:xfrm>
        </p:spPr>
        <p:txBody>
          <a:bodyPr/>
          <a:lstStyle/>
          <a:p>
            <a:r>
              <a:rPr lang="en-US" altLang="ko-KR" b="1"/>
              <a:t>3. </a:t>
            </a:r>
            <a:r>
              <a:rPr lang="ko-KR" altLang="en-US" b="1"/>
              <a:t>모델 설명</a:t>
            </a:r>
            <a:endParaRPr lang="ko-KR" altLang="en-US" b="1" dirty="0"/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66621983-FCFD-4D57-A350-D13A15EA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94560"/>
            <a:ext cx="9239250" cy="42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35FC1AB-01B8-4DAB-8E2C-922360EC0BD5}"/>
              </a:ext>
            </a:extLst>
          </p:cNvPr>
          <p:cNvSpPr txBox="1">
            <a:spLocks/>
          </p:cNvSpPr>
          <p:nvPr/>
        </p:nvSpPr>
        <p:spPr>
          <a:xfrm>
            <a:off x="1506520" y="1255046"/>
            <a:ext cx="5256006" cy="67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&gt;YOLO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754322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선택 배경</a:t>
            </a:r>
          </a:p>
        </p:txBody>
      </p:sp>
    </p:spTree>
    <p:extLst>
      <p:ext uri="{BB962C8B-B14F-4D97-AF65-F5344CB8AC3E}">
        <p14:creationId xmlns:p14="http://schemas.microsoft.com/office/powerpoint/2010/main" val="359803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E8A706-5E57-4B95-8B86-B67BFB3D0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45691"/>
              </p:ext>
            </p:extLst>
          </p:nvPr>
        </p:nvGraphicFramePr>
        <p:xfrm>
          <a:off x="2032000" y="2136029"/>
          <a:ext cx="8128000" cy="435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85056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8177090"/>
                    </a:ext>
                  </a:extLst>
                </a:gridCol>
              </a:tblGrid>
              <a:tr h="70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One-Stage-Detection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Two-Stage-Detection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645769"/>
                  </a:ext>
                </a:extLst>
              </a:tr>
              <a:tr h="1214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Single Convolution Network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Region Proposal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704156"/>
                  </a:ext>
                </a:extLst>
              </a:tr>
              <a:tr h="1735027"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bounding box </a:t>
                      </a:r>
                      <a:r>
                        <a:rPr lang="ko-KR" altLang="en-US" sz="1800" dirty="0"/>
                        <a:t>안의 </a:t>
                      </a:r>
                      <a:r>
                        <a:rPr lang="en-US" altLang="ko-KR" sz="1800" dirty="0"/>
                        <a:t>object</a:t>
                      </a:r>
                      <a:r>
                        <a:rPr lang="ko-KR" altLang="en-US" sz="1800" dirty="0"/>
                        <a:t>가 </a:t>
                      </a:r>
                      <a:endParaRPr lang="en-US" altLang="ko-KR" sz="1800" dirty="0"/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800" dirty="0"/>
                        <a:t>    무엇인지 동시에 예측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image </a:t>
                      </a:r>
                      <a:r>
                        <a:rPr lang="ko-KR" altLang="en-US" sz="1800" dirty="0"/>
                        <a:t>안에서 가능성이 높은 </a:t>
                      </a:r>
                      <a:r>
                        <a:rPr lang="en-US" altLang="ko-KR" sz="1800" dirty="0"/>
                        <a:t>bounding box</a:t>
                      </a:r>
                      <a:r>
                        <a:rPr lang="ko-KR" altLang="en-US" sz="1800" dirty="0"/>
                        <a:t>를 생성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box </a:t>
                      </a:r>
                      <a:r>
                        <a:rPr lang="ko-KR" altLang="en-US" sz="1800" dirty="0"/>
                        <a:t>속의 이미지를 </a:t>
                      </a:r>
                      <a:r>
                        <a:rPr lang="en-US" altLang="ko-KR" sz="1800" dirty="0"/>
                        <a:t>classifier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55311"/>
                  </a:ext>
                </a:extLst>
              </a:tr>
              <a:tr h="703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YOLO, SSD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R-CNN, Fast-RCNN, Faster-RCNN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335924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CFD7163C-A35A-46E4-9B2A-EE16640D2183}"/>
              </a:ext>
            </a:extLst>
          </p:cNvPr>
          <p:cNvSpPr txBox="1">
            <a:spLocks/>
          </p:cNvSpPr>
          <p:nvPr/>
        </p:nvSpPr>
        <p:spPr>
          <a:xfrm>
            <a:off x="1506520" y="1255046"/>
            <a:ext cx="5256006" cy="67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&gt;One-Stage vs Two-Stage</a:t>
            </a:r>
            <a:endParaRPr lang="ko-KR" altLang="en-US" sz="2400" dirty="0">
              <a:solidFill>
                <a:srgbClr val="75432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CCCA54E-ED36-4D9D-92A8-3AB56D8E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07889" cy="1325563"/>
          </a:xfrm>
        </p:spPr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모델 설명</a:t>
            </a:r>
          </a:p>
        </p:txBody>
      </p:sp>
    </p:spTree>
    <p:extLst>
      <p:ext uri="{BB962C8B-B14F-4D97-AF65-F5344CB8AC3E}">
        <p14:creationId xmlns:p14="http://schemas.microsoft.com/office/powerpoint/2010/main" val="15937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2321FF-D3B6-4FF0-AE73-5414BE246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92887"/>
              </p:ext>
            </p:extLst>
          </p:nvPr>
        </p:nvGraphicFramePr>
        <p:xfrm>
          <a:off x="157777" y="2011040"/>
          <a:ext cx="5425441" cy="320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98">
                  <a:extLst>
                    <a:ext uri="{9D8B030D-6E8A-4147-A177-3AD203B41FA5}">
                      <a16:colId xmlns:a16="http://schemas.microsoft.com/office/drawing/2014/main" val="933773677"/>
                    </a:ext>
                  </a:extLst>
                </a:gridCol>
                <a:gridCol w="2172621">
                  <a:extLst>
                    <a:ext uri="{9D8B030D-6E8A-4147-A177-3AD203B41FA5}">
                      <a16:colId xmlns:a16="http://schemas.microsoft.com/office/drawing/2014/main" val="2283293783"/>
                    </a:ext>
                  </a:extLst>
                </a:gridCol>
                <a:gridCol w="2211722">
                  <a:extLst>
                    <a:ext uri="{9D8B030D-6E8A-4147-A177-3AD203B41FA5}">
                      <a16:colId xmlns:a16="http://schemas.microsoft.com/office/drawing/2014/main" val="2910628893"/>
                    </a:ext>
                  </a:extLst>
                </a:gridCol>
              </a:tblGrid>
              <a:tr h="6035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YOLO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R-CNN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446598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빠르다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YOLO</a:t>
                      </a:r>
                      <a:r>
                        <a:rPr lang="ko-KR" altLang="en-US" dirty="0"/>
                        <a:t> 보다 느림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404697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마스크 스캔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확인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분할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13496"/>
                  </a:ext>
                </a:extLst>
              </a:tr>
              <a:tr h="47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다양한 수용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일부 수용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736129"/>
                  </a:ext>
                </a:extLst>
              </a:tr>
              <a:tr h="839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One-Stage-Detection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Two-Stage-Detection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597681"/>
                  </a:ext>
                </a:extLst>
              </a:tr>
            </a:tbl>
          </a:graphicData>
        </a:graphic>
      </p:graphicFrame>
      <p:pic>
        <p:nvPicPr>
          <p:cNvPr id="11" name="내용 개체 틀 8">
            <a:extLst>
              <a:ext uri="{FF2B5EF4-FFF2-40B4-BE49-F238E27FC236}">
                <a16:creationId xmlns:a16="http://schemas.microsoft.com/office/drawing/2014/main" id="{6C6A0170-64A1-4BBD-8FF2-6DB33F519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78" y="1591815"/>
            <a:ext cx="6246518" cy="3596147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6BE8C1-603F-48C8-BA4A-A0FABFE22B12}"/>
              </a:ext>
            </a:extLst>
          </p:cNvPr>
          <p:cNvSpPr/>
          <p:nvPr/>
        </p:nvSpPr>
        <p:spPr>
          <a:xfrm>
            <a:off x="2568600" y="5296900"/>
            <a:ext cx="6603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R-CNN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1000</a:t>
            </a:r>
            <a:r>
              <a:rPr lang="ko-KR" altLang="en-US" sz="2400" b="1" dirty="0"/>
              <a:t>배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Fast R-CNN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100</a:t>
            </a:r>
            <a:r>
              <a:rPr lang="ko-KR" altLang="en-US" sz="2400" b="1" dirty="0"/>
              <a:t>배의 속도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8F2BBB9-D99F-4112-B1B0-902B2A13CC8A}"/>
              </a:ext>
            </a:extLst>
          </p:cNvPr>
          <p:cNvSpPr txBox="1">
            <a:spLocks/>
          </p:cNvSpPr>
          <p:nvPr/>
        </p:nvSpPr>
        <p:spPr>
          <a:xfrm>
            <a:off x="1506520" y="1255046"/>
            <a:ext cx="5256006" cy="67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&gt;YOLO </a:t>
            </a:r>
            <a:r>
              <a:rPr lang="ko-KR" altLang="en-US" sz="2400" b="1" dirty="0">
                <a:latin typeface="+mn-ea"/>
              </a:rPr>
              <a:t>장점</a:t>
            </a:r>
            <a:endParaRPr lang="ko-KR" altLang="en-US" sz="2400" dirty="0">
              <a:solidFill>
                <a:srgbClr val="754322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F3F7EAA-256B-421E-92FE-47C69384F3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5078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/>
              <a:t>3. </a:t>
            </a:r>
            <a:r>
              <a:rPr lang="ko-KR" altLang="en-US" b="1"/>
              <a:t>모델 설명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796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850FC-BDC9-4302-AF00-448E1888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모델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EB1B1-061C-4FD9-B74C-6DE311C2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93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3000" dirty="0"/>
              <a:t>테스트 과정에서 필요 파일</a:t>
            </a:r>
            <a:endParaRPr lang="en-US" altLang="ko-KR" sz="3000" dirty="0"/>
          </a:p>
          <a:p>
            <a:pPr lvl="1"/>
            <a:r>
              <a:rPr lang="en-US" altLang="ko-KR" sz="2600" dirty="0"/>
              <a:t>Config</a:t>
            </a:r>
          </a:p>
          <a:p>
            <a:pPr lvl="1"/>
            <a:r>
              <a:rPr lang="en-US" altLang="ko-KR" sz="2600" dirty="0"/>
              <a:t>Weights</a:t>
            </a:r>
          </a:p>
          <a:p>
            <a:pPr lvl="1"/>
            <a:r>
              <a:rPr lang="en-US" altLang="ko-KR" sz="2600" dirty="0"/>
              <a:t>Classes</a:t>
            </a:r>
          </a:p>
          <a:p>
            <a:pPr marL="457200" lvl="1" indent="0">
              <a:buNone/>
            </a:pPr>
            <a:r>
              <a:rPr lang="en-US" altLang="ko-KR" sz="1900" dirty="0"/>
              <a:t>-&gt; CPU, RAM, SSD, GPU, MOTHERBOARD</a:t>
            </a:r>
          </a:p>
          <a:p>
            <a:pPr lvl="1"/>
            <a:endParaRPr lang="en-US" altLang="ko-KR" dirty="0"/>
          </a:p>
          <a:p>
            <a:r>
              <a:rPr lang="en-US" altLang="ko-KR" sz="3000" dirty="0"/>
              <a:t>Test Detection</a:t>
            </a:r>
          </a:p>
          <a:p>
            <a:pPr lvl="1"/>
            <a:r>
              <a:rPr lang="en-US" altLang="ko-KR" sz="2600" dirty="0"/>
              <a:t>OpenCV</a:t>
            </a:r>
          </a:p>
          <a:p>
            <a:pPr marL="457200" lvl="1" indent="0">
              <a:buNone/>
            </a:pPr>
            <a:r>
              <a:rPr lang="en-US" altLang="ko-KR" sz="1900" dirty="0"/>
              <a:t>-&gt; </a:t>
            </a:r>
            <a:r>
              <a:rPr lang="ko-KR" altLang="en-US" sz="1900" dirty="0"/>
              <a:t>이미지에 학습 모델을 적용</a:t>
            </a:r>
            <a:endParaRPr lang="en-US" altLang="ko-KR" sz="1900" dirty="0"/>
          </a:p>
          <a:p>
            <a:pPr lvl="1"/>
            <a:r>
              <a:rPr lang="en-US" altLang="ko-KR" sz="2600" dirty="0"/>
              <a:t>PYQT5</a:t>
            </a:r>
          </a:p>
          <a:p>
            <a:pPr marL="457200" lvl="1" indent="0">
              <a:buNone/>
            </a:pPr>
            <a:r>
              <a:rPr lang="en-US" altLang="ko-KR" sz="1900" dirty="0"/>
              <a:t>-&gt; UI </a:t>
            </a:r>
            <a:r>
              <a:rPr lang="ko-KR" altLang="en-US" sz="1900" dirty="0"/>
              <a:t>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B505C-F723-49C9-A4E6-127490CA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504" y="1690688"/>
            <a:ext cx="4621091" cy="4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3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236</Words>
  <Application>Microsoft Office PowerPoint</Application>
  <PresentationFormat>와이드스크린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나눔손글씨 펜</vt:lpstr>
      <vt:lpstr>맑은 고딕</vt:lpstr>
      <vt:lpstr>Arial</vt:lpstr>
      <vt:lpstr>Office 테마</vt:lpstr>
      <vt:lpstr>PC조립 헬퍼</vt:lpstr>
      <vt:lpstr>PowerPoint 프레젠테이션</vt:lpstr>
      <vt:lpstr>1. 구현 이유</vt:lpstr>
      <vt:lpstr>2. 데이터 Preprocessing &amp; Training</vt:lpstr>
      <vt:lpstr>PowerPoint 프레젠테이션</vt:lpstr>
      <vt:lpstr>3. 모델 설명</vt:lpstr>
      <vt:lpstr>3. 모델 설명</vt:lpstr>
      <vt:lpstr>PowerPoint 프레젠테이션</vt:lpstr>
      <vt:lpstr>4. 모델 테스트</vt:lpstr>
      <vt:lpstr>5. 데모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PC조립 헬퍼</dc:title>
  <dc:creator> </dc:creator>
  <cp:lastModifiedBy> </cp:lastModifiedBy>
  <cp:revision>6</cp:revision>
  <dcterms:created xsi:type="dcterms:W3CDTF">2019-10-17T06:33:37Z</dcterms:created>
  <dcterms:modified xsi:type="dcterms:W3CDTF">2019-10-17T06:56:02Z</dcterms:modified>
</cp:coreProperties>
</file>