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notesMasterIdLst>
    <p:notesMasterId r:id="rId14"/>
  </p:notesMasterIdLst>
  <p:handoutMasterIdLst>
    <p:handoutMasterId r:id="rId15"/>
  </p:handoutMasterIdLst>
  <p:sldIdLst>
    <p:sldId id="256" r:id="rId2"/>
    <p:sldId id="300" r:id="rId3"/>
    <p:sldId id="316" r:id="rId4"/>
    <p:sldId id="317" r:id="rId5"/>
    <p:sldId id="318" r:id="rId6"/>
    <p:sldId id="333" r:id="rId7"/>
    <p:sldId id="323" r:id="rId8"/>
    <p:sldId id="325" r:id="rId9"/>
    <p:sldId id="327" r:id="rId10"/>
    <p:sldId id="334" r:id="rId11"/>
    <p:sldId id="329" r:id="rId12"/>
    <p:sldId id="331" r:id="rId13"/>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255" autoAdjust="0"/>
  </p:normalViewPr>
  <p:slideViewPr>
    <p:cSldViewPr snapToGrid="0">
      <p:cViewPr varScale="1">
        <p:scale>
          <a:sx n="72" d="100"/>
          <a:sy n="72" d="100"/>
        </p:scale>
        <p:origin x="1146" y="72"/>
      </p:cViewPr>
      <p:guideLst/>
    </p:cSldViewPr>
  </p:slideViewPr>
  <p:notesTextViewPr>
    <p:cViewPr>
      <p:scale>
        <a:sx n="1" d="1"/>
        <a:sy n="1" d="1"/>
      </p:scale>
      <p:origin x="0" y="0"/>
    </p:cViewPr>
  </p:notesTextViewPr>
  <p:notesViewPr>
    <p:cSldViewPr snapToGrid="0">
      <p:cViewPr varScale="1">
        <p:scale>
          <a:sx n="54" d="100"/>
          <a:sy n="54" d="100"/>
        </p:scale>
        <p:origin x="194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6AA32-B782-404D-9E70-F782BB2F1AE2}" type="datetimeFigureOut">
              <a:rPr lang="es-BO" smtClean="0"/>
              <a:t>24/10/2017</a:t>
            </a:fld>
            <a:endParaRPr lang="es-BO"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425D28-65D1-4D09-AB09-2E0DEB426248}" type="slidenum">
              <a:rPr lang="es-BO" smtClean="0"/>
              <a:t>‹Nº›</a:t>
            </a:fld>
            <a:endParaRPr lang="es-BO" dirty="0"/>
          </a:p>
        </p:txBody>
      </p:sp>
    </p:spTree>
    <p:extLst>
      <p:ext uri="{BB962C8B-B14F-4D97-AF65-F5344CB8AC3E}">
        <p14:creationId xmlns:p14="http://schemas.microsoft.com/office/powerpoint/2010/main" val="708162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691C2-E561-422A-8B96-BEDF405D8337}" type="datetimeFigureOut">
              <a:rPr lang="es-BO" smtClean="0"/>
              <a:t>24/10/2017</a:t>
            </a:fld>
            <a:endParaRPr lang="es-BO"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B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1DAB5-F308-4622-B13E-1580DB3A06FB}" type="slidenum">
              <a:rPr lang="es-BO" smtClean="0"/>
              <a:t>‹Nº›</a:t>
            </a:fld>
            <a:endParaRPr lang="es-BO" dirty="0"/>
          </a:p>
        </p:txBody>
      </p:sp>
    </p:spTree>
    <p:extLst>
      <p:ext uri="{BB962C8B-B14F-4D97-AF65-F5344CB8AC3E}">
        <p14:creationId xmlns:p14="http://schemas.microsoft.com/office/powerpoint/2010/main" val="221955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2</a:t>
            </a:fld>
            <a:endParaRPr lang="es-BO" dirty="0"/>
          </a:p>
        </p:txBody>
      </p:sp>
    </p:spTree>
    <p:extLst>
      <p:ext uri="{BB962C8B-B14F-4D97-AF65-F5344CB8AC3E}">
        <p14:creationId xmlns:p14="http://schemas.microsoft.com/office/powerpoint/2010/main" val="3124860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12</a:t>
            </a:fld>
            <a:endParaRPr lang="es-BO" dirty="0"/>
          </a:p>
        </p:txBody>
      </p:sp>
    </p:spTree>
    <p:extLst>
      <p:ext uri="{BB962C8B-B14F-4D97-AF65-F5344CB8AC3E}">
        <p14:creationId xmlns:p14="http://schemas.microsoft.com/office/powerpoint/2010/main" val="150001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3</a:t>
            </a:fld>
            <a:endParaRPr lang="es-BO" dirty="0"/>
          </a:p>
        </p:txBody>
      </p:sp>
    </p:spTree>
    <p:extLst>
      <p:ext uri="{BB962C8B-B14F-4D97-AF65-F5344CB8AC3E}">
        <p14:creationId xmlns:p14="http://schemas.microsoft.com/office/powerpoint/2010/main" val="291750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4</a:t>
            </a:fld>
            <a:endParaRPr lang="es-BO" dirty="0"/>
          </a:p>
        </p:txBody>
      </p:sp>
    </p:spTree>
    <p:extLst>
      <p:ext uri="{BB962C8B-B14F-4D97-AF65-F5344CB8AC3E}">
        <p14:creationId xmlns:p14="http://schemas.microsoft.com/office/powerpoint/2010/main" val="27952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5</a:t>
            </a:fld>
            <a:endParaRPr lang="es-BO" dirty="0"/>
          </a:p>
        </p:txBody>
      </p:sp>
    </p:spTree>
    <p:extLst>
      <p:ext uri="{BB962C8B-B14F-4D97-AF65-F5344CB8AC3E}">
        <p14:creationId xmlns:p14="http://schemas.microsoft.com/office/powerpoint/2010/main" val="5914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6</a:t>
            </a:fld>
            <a:endParaRPr lang="es-BO" dirty="0"/>
          </a:p>
        </p:txBody>
      </p:sp>
    </p:spTree>
    <p:extLst>
      <p:ext uri="{BB962C8B-B14F-4D97-AF65-F5344CB8AC3E}">
        <p14:creationId xmlns:p14="http://schemas.microsoft.com/office/powerpoint/2010/main" val="3219169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7</a:t>
            </a:fld>
            <a:endParaRPr lang="es-BO" dirty="0"/>
          </a:p>
        </p:txBody>
      </p:sp>
    </p:spTree>
    <p:extLst>
      <p:ext uri="{BB962C8B-B14F-4D97-AF65-F5344CB8AC3E}">
        <p14:creationId xmlns:p14="http://schemas.microsoft.com/office/powerpoint/2010/main" val="406382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8</a:t>
            </a:fld>
            <a:endParaRPr lang="es-BO" dirty="0"/>
          </a:p>
        </p:txBody>
      </p:sp>
    </p:spTree>
    <p:extLst>
      <p:ext uri="{BB962C8B-B14F-4D97-AF65-F5344CB8AC3E}">
        <p14:creationId xmlns:p14="http://schemas.microsoft.com/office/powerpoint/2010/main" val="100514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9</a:t>
            </a:fld>
            <a:endParaRPr lang="es-BO" dirty="0"/>
          </a:p>
        </p:txBody>
      </p:sp>
    </p:spTree>
    <p:extLst>
      <p:ext uri="{BB962C8B-B14F-4D97-AF65-F5344CB8AC3E}">
        <p14:creationId xmlns:p14="http://schemas.microsoft.com/office/powerpoint/2010/main" val="93587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E781DAB5-F308-4622-B13E-1580DB3A06FB}" type="slidenum">
              <a:rPr lang="es-BO" smtClean="0"/>
              <a:t>11</a:t>
            </a:fld>
            <a:endParaRPr lang="es-BO" dirty="0"/>
          </a:p>
        </p:txBody>
      </p:sp>
    </p:spTree>
    <p:extLst>
      <p:ext uri="{BB962C8B-B14F-4D97-AF65-F5344CB8AC3E}">
        <p14:creationId xmlns:p14="http://schemas.microsoft.com/office/powerpoint/2010/main" val="372013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BO"/>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415040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28420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BO"/>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3801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22960" y="286604"/>
            <a:ext cx="7543800" cy="1197639"/>
          </a:xfrm>
        </p:spPr>
        <p:txBody>
          <a:bodyPr/>
          <a:lstStyle/>
          <a:p>
            <a:r>
              <a:rPr lang="es-ES"/>
              <a:t>Haga clic para modificar el estilo de título del patrón</a:t>
            </a:r>
            <a:endParaRPr lang="es-BO"/>
          </a:p>
        </p:txBody>
      </p:sp>
      <p:sp>
        <p:nvSpPr>
          <p:cNvPr id="3" name="Marcador de fecha 2"/>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4" name="Marcador de pie de página 3"/>
          <p:cNvSpPr>
            <a:spLocks noGrp="1"/>
          </p:cNvSpPr>
          <p:nvPr>
            <p:ph type="ftr" sz="quarter" idx="11"/>
          </p:nvPr>
        </p:nvSpPr>
        <p:spPr/>
        <p:txBody>
          <a:bodyPr/>
          <a:lstStyle/>
          <a:p>
            <a:endParaRPr lang="es-BO" dirty="0"/>
          </a:p>
        </p:txBody>
      </p:sp>
      <p:sp>
        <p:nvSpPr>
          <p:cNvPr id="5" name="Marcador de número de diapositiva 4"/>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186413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350599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BO"/>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11"/>
          </p:nvPr>
        </p:nvSpPr>
        <p:spPr/>
        <p:txBody>
          <a:bodyPr/>
          <a:lstStyle/>
          <a:p>
            <a:endParaRPr lang="es-BO" dirty="0"/>
          </a:p>
        </p:txBody>
      </p:sp>
      <p:sp>
        <p:nvSpPr>
          <p:cNvPr id="6" name="Marcador de número de diapositiva 5"/>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161903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6" name="Marcador de pie de página 5"/>
          <p:cNvSpPr>
            <a:spLocks noGrp="1"/>
          </p:cNvSpPr>
          <p:nvPr>
            <p:ph type="ftr" sz="quarter" idx="11"/>
          </p:nvPr>
        </p:nvSpPr>
        <p:spPr/>
        <p:txBody>
          <a:bodyPr/>
          <a:lstStyle/>
          <a:p>
            <a:endParaRPr lang="es-BO" dirty="0"/>
          </a:p>
        </p:txBody>
      </p:sp>
      <p:sp>
        <p:nvSpPr>
          <p:cNvPr id="7" name="Marcador de número de diapositiva 6"/>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99100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BO"/>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8" name="Marcador de pie de página 7"/>
          <p:cNvSpPr>
            <a:spLocks noGrp="1"/>
          </p:cNvSpPr>
          <p:nvPr>
            <p:ph type="ftr" sz="quarter" idx="11"/>
          </p:nvPr>
        </p:nvSpPr>
        <p:spPr/>
        <p:txBody>
          <a:bodyPr/>
          <a:lstStyle/>
          <a:p>
            <a:endParaRPr lang="es-BO" dirty="0"/>
          </a:p>
        </p:txBody>
      </p:sp>
      <p:sp>
        <p:nvSpPr>
          <p:cNvPr id="9" name="Marcador de número de diapositiva 8"/>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69819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fecha 2"/>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4" name="Marcador de pie de página 3"/>
          <p:cNvSpPr>
            <a:spLocks noGrp="1"/>
          </p:cNvSpPr>
          <p:nvPr>
            <p:ph type="ftr" sz="quarter" idx="11"/>
          </p:nvPr>
        </p:nvSpPr>
        <p:spPr/>
        <p:txBody>
          <a:bodyPr/>
          <a:lstStyle/>
          <a:p>
            <a:endParaRPr lang="es-BO" dirty="0"/>
          </a:p>
        </p:txBody>
      </p:sp>
      <p:sp>
        <p:nvSpPr>
          <p:cNvPr id="5" name="Marcador de número de diapositiva 4"/>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51756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3" name="Marcador de pie de página 2"/>
          <p:cNvSpPr>
            <a:spLocks noGrp="1"/>
          </p:cNvSpPr>
          <p:nvPr>
            <p:ph type="ftr" sz="quarter" idx="11"/>
          </p:nvPr>
        </p:nvSpPr>
        <p:spPr/>
        <p:txBody>
          <a:bodyPr/>
          <a:lstStyle/>
          <a:p>
            <a:endParaRPr lang="es-BO" dirty="0"/>
          </a:p>
        </p:txBody>
      </p:sp>
      <p:sp>
        <p:nvSpPr>
          <p:cNvPr id="4" name="Marcador de número de diapositiva 3"/>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90824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BO"/>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6" name="Marcador de pie de página 5"/>
          <p:cNvSpPr>
            <a:spLocks noGrp="1"/>
          </p:cNvSpPr>
          <p:nvPr>
            <p:ph type="ftr" sz="quarter" idx="11"/>
          </p:nvPr>
        </p:nvSpPr>
        <p:spPr/>
        <p:txBody>
          <a:bodyPr/>
          <a:lstStyle/>
          <a:p>
            <a:endParaRPr lang="es-BO" dirty="0"/>
          </a:p>
        </p:txBody>
      </p:sp>
      <p:sp>
        <p:nvSpPr>
          <p:cNvPr id="7" name="Marcador de número de diapositiva 6"/>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53996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BO"/>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BO" dirty="0"/>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162C98F-C45C-4396-B3FD-199EF2B529CE}" type="datetimeFigureOut">
              <a:rPr lang="es-BO" smtClean="0"/>
              <a:t>24/10/2017</a:t>
            </a:fld>
            <a:endParaRPr lang="es-BO" dirty="0"/>
          </a:p>
        </p:txBody>
      </p:sp>
      <p:sp>
        <p:nvSpPr>
          <p:cNvPr id="6" name="Marcador de pie de página 5"/>
          <p:cNvSpPr>
            <a:spLocks noGrp="1"/>
          </p:cNvSpPr>
          <p:nvPr>
            <p:ph type="ftr" sz="quarter" idx="11"/>
          </p:nvPr>
        </p:nvSpPr>
        <p:spPr/>
        <p:txBody>
          <a:bodyPr/>
          <a:lstStyle/>
          <a:p>
            <a:endParaRPr lang="es-BO" dirty="0"/>
          </a:p>
        </p:txBody>
      </p:sp>
      <p:sp>
        <p:nvSpPr>
          <p:cNvPr id="7" name="Marcador de número de diapositiva 6"/>
          <p:cNvSpPr>
            <a:spLocks noGrp="1"/>
          </p:cNvSpPr>
          <p:nvPr>
            <p:ph type="sldNum" sz="quarter" idx="12"/>
          </p:nvPr>
        </p:nvSpPr>
        <p:spPr/>
        <p:txBody>
          <a:bodyPr/>
          <a:lstStyle/>
          <a:p>
            <a:fld id="{2E3335B2-79AA-4AE5-9A75-299CA08C83A4}" type="slidenum">
              <a:rPr lang="es-BO" smtClean="0"/>
              <a:t>‹Nº›</a:t>
            </a:fld>
            <a:endParaRPr lang="es-BO" dirty="0"/>
          </a:p>
        </p:txBody>
      </p:sp>
    </p:spTree>
    <p:extLst>
      <p:ext uri="{BB962C8B-B14F-4D97-AF65-F5344CB8AC3E}">
        <p14:creationId xmlns:p14="http://schemas.microsoft.com/office/powerpoint/2010/main" val="342086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62C98F-C45C-4396-B3FD-199EF2B529CE}" type="datetimeFigureOut">
              <a:rPr lang="es-BO" smtClean="0"/>
              <a:t>24/10/2017</a:t>
            </a:fld>
            <a:endParaRPr lang="es-BO" dirty="0"/>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BO"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3335B2-79AA-4AE5-9A75-299CA08C83A4}" type="slidenum">
              <a:rPr lang="es-BO" smtClean="0"/>
              <a:t>‹Nº›</a:t>
            </a:fld>
            <a:endParaRPr lang="es-BO" dirty="0"/>
          </a:p>
        </p:txBody>
      </p:sp>
    </p:spTree>
    <p:extLst>
      <p:ext uri="{BB962C8B-B14F-4D97-AF65-F5344CB8AC3E}">
        <p14:creationId xmlns:p14="http://schemas.microsoft.com/office/powerpoint/2010/main" val="1701743721"/>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39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B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ubtítulo 6"/>
          <p:cNvSpPr>
            <a:spLocks noGrp="1"/>
          </p:cNvSpPr>
          <p:nvPr>
            <p:ph type="subTitle" idx="1"/>
          </p:nvPr>
        </p:nvSpPr>
        <p:spPr>
          <a:xfrm>
            <a:off x="-1485900" y="1894693"/>
            <a:ext cx="9143998" cy="653511"/>
          </a:xfrm>
        </p:spPr>
        <p:txBody>
          <a:bodyPr>
            <a:noAutofit/>
          </a:bodyPr>
          <a:lstStyle/>
          <a:p>
            <a:r>
              <a:rPr lang="es-ES" sz="4400" b="1" dirty="0">
                <a:solidFill>
                  <a:schemeClr val="tx2">
                    <a:lumMod val="50000"/>
                  </a:schemeClr>
                </a:solidFill>
              </a:rPr>
              <a:t>Caja Fuerte Digital</a:t>
            </a:r>
          </a:p>
        </p:txBody>
      </p:sp>
      <p:sp>
        <p:nvSpPr>
          <p:cNvPr id="8" name="6 Rectángulo"/>
          <p:cNvSpPr>
            <a:spLocks noChangeArrowheads="1"/>
          </p:cNvSpPr>
          <p:nvPr/>
        </p:nvSpPr>
        <p:spPr bwMode="auto">
          <a:xfrm>
            <a:off x="171449" y="2647352"/>
            <a:ext cx="5502112" cy="3539430"/>
          </a:xfrm>
          <a:prstGeom prst="rect">
            <a:avLst/>
          </a:prstGeom>
          <a:noFill/>
          <a:ln>
            <a:noFill/>
          </a:ln>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marL="342900" indent="-342900" eaLnBrk="1" hangingPunct="1">
              <a:spcBef>
                <a:spcPct val="0"/>
              </a:spcBef>
              <a:buClrTx/>
              <a:buSzTx/>
              <a:buFont typeface="Wingdings" panose="05000000000000000000" pitchFamily="2" charset="2"/>
              <a:buChar char="§"/>
            </a:pPr>
            <a:r>
              <a:rPr lang="es-ES" sz="2800" b="1" dirty="0">
                <a:solidFill>
                  <a:srgbClr val="002060"/>
                </a:solidFill>
                <a:latin typeface="Times New Roman" panose="02020603050405020304" pitchFamily="18" charset="0"/>
                <a:cs typeface="Times New Roman" panose="02020603050405020304" pitchFamily="18" charset="0"/>
              </a:rPr>
              <a:t>Nombre del Equipo de Investigación</a:t>
            </a:r>
            <a:r>
              <a:rPr lang="es-ES" sz="2800" dirty="0">
                <a:solidFill>
                  <a:srgbClr val="002060"/>
                </a:solidFill>
                <a:latin typeface="Times New Roman" panose="02020603050405020304" pitchFamily="18" charset="0"/>
                <a:cs typeface="Times New Roman" panose="02020603050405020304" pitchFamily="18" charset="0"/>
              </a:rPr>
              <a:t>:</a:t>
            </a:r>
          </a:p>
          <a:p>
            <a:pPr marL="723900" lvl="1" indent="-368300">
              <a:spcBef>
                <a:spcPct val="0"/>
              </a:spcBef>
              <a:buClrTx/>
              <a:buSzTx/>
              <a:buFont typeface="Wingdings" panose="05000000000000000000" pitchFamily="2" charset="2"/>
              <a:buChar char="§"/>
            </a:pPr>
            <a:r>
              <a:rPr lang="es-ES" sz="2800" dirty="0">
                <a:latin typeface="Times New Roman" panose="02020603050405020304" pitchFamily="18" charset="0"/>
                <a:cs typeface="Times New Roman" panose="02020603050405020304" pitchFamily="18" charset="0"/>
              </a:rPr>
              <a:t>Álvarez Machuca Dennis</a:t>
            </a:r>
          </a:p>
          <a:p>
            <a:pPr marL="723900" lvl="1" indent="-368300">
              <a:spcBef>
                <a:spcPct val="0"/>
              </a:spcBef>
              <a:buClrTx/>
              <a:buSzTx/>
              <a:buFont typeface="Wingdings" panose="05000000000000000000" pitchFamily="2" charset="2"/>
              <a:buChar char="§"/>
            </a:pPr>
            <a:r>
              <a:rPr lang="es-ES" sz="2800" dirty="0">
                <a:latin typeface="Times New Roman" panose="02020603050405020304" pitchFamily="18" charset="0"/>
                <a:cs typeface="Times New Roman" panose="02020603050405020304" pitchFamily="18" charset="0"/>
              </a:rPr>
              <a:t>Montaño Mendoza José Adrian</a:t>
            </a:r>
          </a:p>
          <a:p>
            <a:pPr marL="342900" indent="-342900">
              <a:spcBef>
                <a:spcPct val="0"/>
              </a:spcBef>
              <a:buClrTx/>
              <a:buSzTx/>
              <a:buFont typeface="Wingdings" panose="05000000000000000000" pitchFamily="2" charset="2"/>
              <a:buChar char="§"/>
            </a:pPr>
            <a:r>
              <a:rPr lang="es-ES" sz="2800" b="1" dirty="0">
                <a:solidFill>
                  <a:srgbClr val="002060"/>
                </a:solidFill>
                <a:latin typeface="Times New Roman" panose="02020603050405020304" pitchFamily="18" charset="0"/>
                <a:cs typeface="Times New Roman" panose="02020603050405020304" pitchFamily="18" charset="0"/>
              </a:rPr>
              <a:t>Docente</a:t>
            </a:r>
            <a:r>
              <a:rPr lang="es-ES" sz="2800" dirty="0">
                <a:solidFill>
                  <a:srgbClr val="002060"/>
                </a:solidFill>
                <a:latin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cs typeface="Times New Roman" panose="02020603050405020304" pitchFamily="18" charset="0"/>
              </a:rPr>
              <a:t>Ing. Beymar Jiménez Ruiz</a:t>
            </a:r>
          </a:p>
          <a:p>
            <a:pPr marL="342900" indent="-342900" eaLnBrk="1" hangingPunct="1">
              <a:spcBef>
                <a:spcPct val="0"/>
              </a:spcBef>
              <a:buClrTx/>
              <a:buSzTx/>
              <a:buFont typeface="Wingdings" panose="05000000000000000000" pitchFamily="2" charset="2"/>
              <a:buChar char="§"/>
            </a:pPr>
            <a:r>
              <a:rPr lang="es-ES" sz="2800" b="1" dirty="0">
                <a:solidFill>
                  <a:srgbClr val="002060"/>
                </a:solidFill>
                <a:latin typeface="Times New Roman" panose="02020603050405020304" pitchFamily="18" charset="0"/>
                <a:cs typeface="Times New Roman" panose="02020603050405020304" pitchFamily="18" charset="0"/>
              </a:rPr>
              <a:t>Fecha de Exposición</a:t>
            </a:r>
            <a:r>
              <a:rPr lang="es-ES" sz="2800" dirty="0">
                <a:solidFill>
                  <a:srgbClr val="002060"/>
                </a:solidFill>
                <a:latin typeface="Times New Roman" panose="02020603050405020304" pitchFamily="18" charset="0"/>
                <a:cs typeface="Times New Roman" panose="02020603050405020304" pitchFamily="18" charset="0"/>
              </a:rPr>
              <a:t>:</a:t>
            </a:r>
            <a:r>
              <a:rPr lang="es-ES" sz="2800" dirty="0">
                <a:latin typeface="Times New Roman" panose="02020603050405020304" pitchFamily="18" charset="0"/>
                <a:cs typeface="Times New Roman" panose="02020603050405020304" pitchFamily="18" charset="0"/>
              </a:rPr>
              <a:t> 24-OCT-2017</a:t>
            </a:r>
          </a:p>
        </p:txBody>
      </p:sp>
      <p:sp>
        <p:nvSpPr>
          <p:cNvPr id="12" name="Subtítulo 2"/>
          <p:cNvSpPr txBox="1">
            <a:spLocks/>
          </p:cNvSpPr>
          <p:nvPr/>
        </p:nvSpPr>
        <p:spPr>
          <a:xfrm>
            <a:off x="5009882" y="481660"/>
            <a:ext cx="3928055" cy="128218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s-BO" sz="4000" dirty="0">
                <a:solidFill>
                  <a:srgbClr val="002060"/>
                </a:solidFill>
              </a:rPr>
              <a:t>Algoritmos Y Programación</a:t>
            </a:r>
          </a:p>
        </p:txBody>
      </p:sp>
      <p:sp>
        <p:nvSpPr>
          <p:cNvPr id="13" name="6 Rectángulo"/>
          <p:cNvSpPr>
            <a:spLocks noChangeArrowheads="1"/>
          </p:cNvSpPr>
          <p:nvPr/>
        </p:nvSpPr>
        <p:spPr bwMode="auto">
          <a:xfrm>
            <a:off x="6172199" y="6400930"/>
            <a:ext cx="2971799" cy="338554"/>
          </a:xfrm>
          <a:prstGeom prst="rect">
            <a:avLst/>
          </a:prstGeom>
          <a:noFill/>
          <a:ln>
            <a:noFill/>
          </a:ln>
          <a:extLst/>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None/>
            </a:pPr>
            <a:r>
              <a:rPr lang="es-ES" sz="1600" dirty="0">
                <a:solidFill>
                  <a:schemeClr val="bg1">
                    <a:lumMod val="50000"/>
                  </a:schemeClr>
                </a:solidFill>
                <a:latin typeface="Times New Roman" panose="02020603050405020304" pitchFamily="18" charset="0"/>
                <a:cs typeface="Times New Roman" panose="02020603050405020304" pitchFamily="18" charset="0"/>
              </a:rPr>
              <a:t>www.groupbytes.com</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 y="120245"/>
            <a:ext cx="4284641" cy="1659449"/>
          </a:xfrm>
          <a:prstGeom prst="rect">
            <a:avLst/>
          </a:prstGeom>
        </p:spPr>
      </p:pic>
    </p:spTree>
    <p:extLst>
      <p:ext uri="{BB962C8B-B14F-4D97-AF65-F5344CB8AC3E}">
        <p14:creationId xmlns:p14="http://schemas.microsoft.com/office/powerpoint/2010/main" val="229628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F6380-5F9B-48D0-885A-783E8146C0E1}"/>
              </a:ext>
            </a:extLst>
          </p:cNvPr>
          <p:cNvSpPr>
            <a:spLocks noGrp="1"/>
          </p:cNvSpPr>
          <p:nvPr>
            <p:ph type="title"/>
          </p:nvPr>
        </p:nvSpPr>
        <p:spPr>
          <a:xfrm>
            <a:off x="522632" y="0"/>
            <a:ext cx="7886700" cy="1325563"/>
          </a:xfrm>
        </p:spPr>
        <p:txBody>
          <a:bodyPr>
            <a:normAutofit/>
          </a:bodyPr>
          <a:lstStyle/>
          <a:p>
            <a:r>
              <a:rPr lang="es-BO" sz="5400" b="1" dirty="0">
                <a:latin typeface="Times New Roman" panose="02020603050405020304" pitchFamily="18" charset="0"/>
                <a:cs typeface="Times New Roman" panose="02020603050405020304" pitchFamily="18" charset="0"/>
              </a:rPr>
              <a:t>Bibliografía</a:t>
            </a:r>
          </a:p>
        </p:txBody>
      </p:sp>
      <p:sp>
        <p:nvSpPr>
          <p:cNvPr id="3" name="Marcador de contenido 2">
            <a:extLst>
              <a:ext uri="{FF2B5EF4-FFF2-40B4-BE49-F238E27FC236}">
                <a16:creationId xmlns:a16="http://schemas.microsoft.com/office/drawing/2014/main" id="{55C00D1C-6BF8-42D5-96A4-72BDD65BB9A5}"/>
              </a:ext>
            </a:extLst>
          </p:cNvPr>
          <p:cNvSpPr>
            <a:spLocks noGrp="1"/>
          </p:cNvSpPr>
          <p:nvPr>
            <p:ph idx="1"/>
          </p:nvPr>
        </p:nvSpPr>
        <p:spPr>
          <a:xfrm>
            <a:off x="522632" y="1481067"/>
            <a:ext cx="7886700" cy="4351338"/>
          </a:xfrm>
        </p:spPr>
        <p:txBody>
          <a:bodyPr>
            <a:normAutofit/>
          </a:bodyPr>
          <a:lstStyle/>
          <a:p>
            <a:r>
              <a:rPr lang="es-BO" sz="4000" dirty="0">
                <a:latin typeface="Times New Roman" panose="02020603050405020304" pitchFamily="18" charset="0"/>
                <a:cs typeface="Times New Roman" panose="02020603050405020304" pitchFamily="18" charset="0"/>
              </a:rPr>
              <a:t>YouTube</a:t>
            </a:r>
          </a:p>
          <a:p>
            <a:r>
              <a:rPr lang="es-BO" sz="4000" dirty="0">
                <a:latin typeface="Times New Roman" panose="02020603050405020304" pitchFamily="18" charset="0"/>
                <a:cs typeface="Times New Roman" panose="02020603050405020304" pitchFamily="18" charset="0"/>
              </a:rPr>
              <a:t>Google</a:t>
            </a:r>
          </a:p>
          <a:p>
            <a:r>
              <a:rPr lang="es-BO" sz="4000" dirty="0">
                <a:latin typeface="Times New Roman" panose="02020603050405020304" pitchFamily="18" charset="0"/>
                <a:cs typeface="Times New Roman" panose="02020603050405020304" pitchFamily="18" charset="0"/>
              </a:rPr>
              <a:t>Foros De Arduino</a:t>
            </a:r>
          </a:p>
        </p:txBody>
      </p:sp>
    </p:spTree>
    <p:extLst>
      <p:ext uri="{BB962C8B-B14F-4D97-AF65-F5344CB8AC3E}">
        <p14:creationId xmlns:p14="http://schemas.microsoft.com/office/powerpoint/2010/main" val="8674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Conclusión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885371"/>
            <a:ext cx="8885234" cy="5972630"/>
          </a:xfrm>
        </p:spPr>
        <p:txBody>
          <a:bodyPr>
            <a:noAutofit/>
          </a:bodyPr>
          <a:lstStyle/>
          <a:p>
            <a:pPr marL="357188" indent="-357188"/>
            <a:r>
              <a:rPr lang="es-BO" sz="3200" dirty="0">
                <a:latin typeface="Times New Roman" panose="02020603050405020304" pitchFamily="18" charset="0"/>
                <a:cs typeface="Times New Roman" panose="02020603050405020304" pitchFamily="18" charset="0"/>
              </a:rPr>
              <a:t>Tener una caja fuerte no es del todo necesario, pero si garantiza más seguridad al objetos de valor de cada persona que la utilice. Es de demostrar que al tener objetos de mayor valor el mejor lugar que donde guardarlos seria una caja fuerte digital.</a:t>
            </a:r>
          </a:p>
        </p:txBody>
      </p:sp>
    </p:spTree>
    <p:extLst>
      <p:ext uri="{BB962C8B-B14F-4D97-AF65-F5344CB8AC3E}">
        <p14:creationId xmlns:p14="http://schemas.microsoft.com/office/powerpoint/2010/main" val="125746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6591" y="3645242"/>
            <a:ext cx="7924799" cy="2583279"/>
          </a:xfrm>
          <a:noFill/>
        </p:spPr>
        <p:txBody>
          <a:bodyPr>
            <a:noAutofit/>
          </a:bodyPr>
          <a:lstStyle/>
          <a:p>
            <a:pPr marL="85725"/>
            <a:r>
              <a:rPr lang="es-BO" sz="9600" b="1" dirty="0">
                <a:latin typeface="Times New Roman" panose="02020603050405020304" pitchFamily="18" charset="0"/>
                <a:cs typeface="Times New Roman" panose="02020603050405020304" pitchFamily="18" charset="0"/>
              </a:rPr>
              <a:t>Gracias por su atención</a:t>
            </a:r>
          </a:p>
        </p:txBody>
      </p:sp>
      <p:pic>
        <p:nvPicPr>
          <p:cNvPr id="5" name="Imagen 4">
            <a:extLst>
              <a:ext uri="{FF2B5EF4-FFF2-40B4-BE49-F238E27FC236}">
                <a16:creationId xmlns:a16="http://schemas.microsoft.com/office/drawing/2014/main" id="{734EC1A5-A73B-46C4-91E3-E3AD2E483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473" y="140132"/>
            <a:ext cx="4623764" cy="3505111"/>
          </a:xfrm>
          <a:prstGeom prst="rect">
            <a:avLst/>
          </a:prstGeom>
        </p:spPr>
      </p:pic>
    </p:spTree>
    <p:extLst>
      <p:ext uri="{BB962C8B-B14F-4D97-AF65-F5344CB8AC3E}">
        <p14:creationId xmlns:p14="http://schemas.microsoft.com/office/powerpoint/2010/main" val="234268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BO" sz="3600" b="1" dirty="0">
                <a:latin typeface="Times New Roman" panose="02020603050405020304" pitchFamily="18" charset="0"/>
                <a:cs typeface="Times New Roman" panose="02020603050405020304" pitchFamily="18" charset="0"/>
              </a:rPr>
              <a:t>Antecedentes</a:t>
            </a:r>
          </a:p>
        </p:txBody>
      </p:sp>
      <p:sp>
        <p:nvSpPr>
          <p:cNvPr id="3" name="Marcador de contenido 2"/>
          <p:cNvSpPr>
            <a:spLocks noGrp="1"/>
          </p:cNvSpPr>
          <p:nvPr>
            <p:ph idx="1"/>
          </p:nvPr>
        </p:nvSpPr>
        <p:spPr>
          <a:xfrm>
            <a:off x="95534" y="885371"/>
            <a:ext cx="8885234" cy="5972630"/>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Yo y mi colega pensamos en problemas sociales que tienen los barrios y el que más hemos visto es el robo domiciliario.</a:t>
            </a:r>
          </a:p>
        </p:txBody>
      </p:sp>
      <p:pic>
        <p:nvPicPr>
          <p:cNvPr id="5" name="Imagen 4">
            <a:extLst>
              <a:ext uri="{FF2B5EF4-FFF2-40B4-BE49-F238E27FC236}">
                <a16:creationId xmlns:a16="http://schemas.microsoft.com/office/drawing/2014/main" id="{440640DB-E15B-469F-BC93-53C5E7352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410" y="2268606"/>
            <a:ext cx="3260242" cy="4199634"/>
          </a:xfrm>
          <a:prstGeom prst="rect">
            <a:avLst/>
          </a:prstGeom>
        </p:spPr>
      </p:pic>
    </p:spTree>
    <p:extLst>
      <p:ext uri="{BB962C8B-B14F-4D97-AF65-F5344CB8AC3E}">
        <p14:creationId xmlns:p14="http://schemas.microsoft.com/office/powerpoint/2010/main" val="142304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BO" sz="3600" b="1" dirty="0">
                <a:latin typeface="Times New Roman" panose="02020603050405020304" pitchFamily="18" charset="0"/>
                <a:cs typeface="Times New Roman" panose="02020603050405020304" pitchFamily="18" charset="0"/>
              </a:rPr>
              <a:t>Problema Identificado</a:t>
            </a:r>
          </a:p>
        </p:txBody>
      </p:sp>
      <p:sp>
        <p:nvSpPr>
          <p:cNvPr id="3" name="Marcador de contenido 2"/>
          <p:cNvSpPr>
            <a:spLocks noGrp="1"/>
          </p:cNvSpPr>
          <p:nvPr>
            <p:ph idx="1"/>
          </p:nvPr>
        </p:nvSpPr>
        <p:spPr>
          <a:xfrm>
            <a:off x="95534" y="885371"/>
            <a:ext cx="8885234" cy="5972630"/>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Inseguridad de pertenencias de gran valor en hogares domésticos, cuales pueden ser joyas, dinero o documentos.</a:t>
            </a:r>
          </a:p>
        </p:txBody>
      </p:sp>
      <p:pic>
        <p:nvPicPr>
          <p:cNvPr id="5" name="Imagen 4">
            <a:extLst>
              <a:ext uri="{FF2B5EF4-FFF2-40B4-BE49-F238E27FC236}">
                <a16:creationId xmlns:a16="http://schemas.microsoft.com/office/drawing/2014/main" id="{ECC5C52D-E423-4071-96F5-709F0F2D5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415" y="2320993"/>
            <a:ext cx="5753100" cy="4124325"/>
          </a:xfrm>
          <a:prstGeom prst="rect">
            <a:avLst/>
          </a:prstGeom>
        </p:spPr>
      </p:pic>
    </p:spTree>
    <p:extLst>
      <p:ext uri="{BB962C8B-B14F-4D97-AF65-F5344CB8AC3E}">
        <p14:creationId xmlns:p14="http://schemas.microsoft.com/office/powerpoint/2010/main" val="93208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Pregunta de Investigación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885371"/>
            <a:ext cx="8885234" cy="5972630"/>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¿Por qué seria necesario una caja fuerte que se desbloquee de forma digital?</a:t>
            </a:r>
          </a:p>
        </p:txBody>
      </p:sp>
      <p:pic>
        <p:nvPicPr>
          <p:cNvPr id="5" name="Imagen 4">
            <a:extLst>
              <a:ext uri="{FF2B5EF4-FFF2-40B4-BE49-F238E27FC236}">
                <a16:creationId xmlns:a16="http://schemas.microsoft.com/office/drawing/2014/main" id="{768C405A-BF57-4CCD-BBBF-A7497EC6CE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6887" y="2179648"/>
            <a:ext cx="5950226" cy="3963490"/>
          </a:xfrm>
          <a:prstGeom prst="rect">
            <a:avLst/>
          </a:prstGeom>
        </p:spPr>
      </p:pic>
    </p:spTree>
    <p:extLst>
      <p:ext uri="{BB962C8B-B14F-4D97-AF65-F5344CB8AC3E}">
        <p14:creationId xmlns:p14="http://schemas.microsoft.com/office/powerpoint/2010/main" val="148699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Hipótesis de la Investigación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4227443"/>
            <a:ext cx="8885234" cy="2630558"/>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La hipótesis es que pasaría si cada domicilio/hogar tuviera una caja fuerte digital para que guarde sus objetos de mayor valor, para que cuando la persona no se encuentre en su casa sus pertenencias más valiosas estén a salvo.</a:t>
            </a:r>
          </a:p>
        </p:txBody>
      </p:sp>
      <p:pic>
        <p:nvPicPr>
          <p:cNvPr id="5" name="Imagen 4">
            <a:extLst>
              <a:ext uri="{FF2B5EF4-FFF2-40B4-BE49-F238E27FC236}">
                <a16:creationId xmlns:a16="http://schemas.microsoft.com/office/drawing/2014/main" id="{9AD4240B-D252-4FA1-BD72-E97CEE07B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539" y="761394"/>
            <a:ext cx="5244548" cy="3276300"/>
          </a:xfrm>
          <a:prstGeom prst="rect">
            <a:avLst/>
          </a:prstGeom>
        </p:spPr>
      </p:pic>
    </p:spTree>
    <p:extLst>
      <p:ext uri="{BB962C8B-B14F-4D97-AF65-F5344CB8AC3E}">
        <p14:creationId xmlns:p14="http://schemas.microsoft.com/office/powerpoint/2010/main" val="188915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Propuesta de Solución</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846161"/>
            <a:ext cx="8885234" cy="6011839"/>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Una caja fuerte de 30x30 cm que tenga un PIN que solo el usuario conocerá. Un tamaño que llega ser compacto para ocultarlo en el domicilio.</a:t>
            </a:r>
          </a:p>
        </p:txBody>
      </p:sp>
      <p:pic>
        <p:nvPicPr>
          <p:cNvPr id="4" name="Imagen 3">
            <a:extLst>
              <a:ext uri="{FF2B5EF4-FFF2-40B4-BE49-F238E27FC236}">
                <a16:creationId xmlns:a16="http://schemas.microsoft.com/office/drawing/2014/main" id="{2200B968-7BE7-42A8-B666-58C4CF9BF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172" y="2506200"/>
            <a:ext cx="3246785" cy="3748956"/>
          </a:xfrm>
          <a:prstGeom prst="rect">
            <a:avLst/>
          </a:prstGeom>
        </p:spPr>
      </p:pic>
    </p:spTree>
    <p:extLst>
      <p:ext uri="{BB962C8B-B14F-4D97-AF65-F5344CB8AC3E}">
        <p14:creationId xmlns:p14="http://schemas.microsoft.com/office/powerpoint/2010/main" val="351280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Diseño de la Solución</a:t>
            </a:r>
            <a:endParaRPr lang="es-BO" sz="3600" b="1" dirty="0">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EC48FEF4-72B1-45CA-80DF-9DE6D3E5F0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4819" y="720000"/>
            <a:ext cx="5161724" cy="3260036"/>
          </a:xfrm>
        </p:spPr>
      </p:pic>
      <p:sp>
        <p:nvSpPr>
          <p:cNvPr id="6" name="CuadroTexto 5">
            <a:extLst>
              <a:ext uri="{FF2B5EF4-FFF2-40B4-BE49-F238E27FC236}">
                <a16:creationId xmlns:a16="http://schemas.microsoft.com/office/drawing/2014/main" id="{C2A16830-51F4-42C5-8D5E-9103FB7FBE0E}"/>
              </a:ext>
            </a:extLst>
          </p:cNvPr>
          <p:cNvSpPr txBox="1"/>
          <p:nvPr/>
        </p:nvSpPr>
        <p:spPr>
          <a:xfrm>
            <a:off x="1431235" y="4187687"/>
            <a:ext cx="6559826" cy="2062103"/>
          </a:xfrm>
          <a:prstGeom prst="rect">
            <a:avLst/>
          </a:prstGeom>
          <a:noFill/>
        </p:spPr>
        <p:txBody>
          <a:bodyPr wrap="square" rtlCol="0">
            <a:spAutoFit/>
          </a:bodyPr>
          <a:lstStyle/>
          <a:p>
            <a:r>
              <a:rPr lang="es-BO" sz="3200" dirty="0">
                <a:latin typeface="Times New Roman" panose="02020603050405020304" pitchFamily="18" charset="0"/>
                <a:cs typeface="Times New Roman" panose="02020603050405020304" pitchFamily="18" charset="0"/>
              </a:rPr>
              <a:t>Una caja fuerte compacta que puede entrar en cualquier armario, también en fondos falsos, hay cajas fuertes de peso ligero o mediano.</a:t>
            </a:r>
          </a:p>
        </p:txBody>
      </p:sp>
    </p:spTree>
    <p:extLst>
      <p:ext uri="{BB962C8B-B14F-4D97-AF65-F5344CB8AC3E}">
        <p14:creationId xmlns:p14="http://schemas.microsoft.com/office/powerpoint/2010/main" val="243494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Desarrollo del Prototipo</a:t>
            </a:r>
            <a:endParaRPr lang="es-BO" sz="3600" b="1" dirty="0">
              <a:latin typeface="Times New Roman" panose="02020603050405020304" pitchFamily="18" charset="0"/>
              <a:cs typeface="Times New Roman" panose="02020603050405020304" pitchFamily="18" charset="0"/>
            </a:endParaRPr>
          </a:p>
        </p:txBody>
      </p:sp>
      <p:pic>
        <p:nvPicPr>
          <p:cNvPr id="9" name="Marcador de contenido 8">
            <a:extLst>
              <a:ext uri="{FF2B5EF4-FFF2-40B4-BE49-F238E27FC236}">
                <a16:creationId xmlns:a16="http://schemas.microsoft.com/office/drawing/2014/main" id="{EA92C893-79F4-4E2E-9FE0-357778807E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9943" y="1166192"/>
            <a:ext cx="3005222" cy="5351768"/>
          </a:xfrm>
        </p:spPr>
      </p:pic>
      <p:pic>
        <p:nvPicPr>
          <p:cNvPr id="11" name="Imagen 10">
            <a:extLst>
              <a:ext uri="{FF2B5EF4-FFF2-40B4-BE49-F238E27FC236}">
                <a16:creationId xmlns:a16="http://schemas.microsoft.com/office/drawing/2014/main" id="{FACF5F73-74C1-4058-80DF-FB5BA6D5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024" y="1166192"/>
            <a:ext cx="3005224" cy="5351768"/>
          </a:xfrm>
          <a:prstGeom prst="rect">
            <a:avLst/>
          </a:prstGeom>
        </p:spPr>
      </p:pic>
    </p:spTree>
    <p:extLst>
      <p:ext uri="{BB962C8B-B14F-4D97-AF65-F5344CB8AC3E}">
        <p14:creationId xmlns:p14="http://schemas.microsoft.com/office/powerpoint/2010/main" val="335009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720000"/>
          </a:xfrm>
          <a:noFill/>
        </p:spPr>
        <p:txBody>
          <a:bodyPr>
            <a:noAutofit/>
          </a:bodyPr>
          <a:lstStyle/>
          <a:p>
            <a:pPr marL="85725"/>
            <a:r>
              <a:rPr lang="es-ES" sz="3600" b="1" dirty="0">
                <a:latin typeface="Times New Roman" panose="02020603050405020304" pitchFamily="18" charset="0"/>
                <a:cs typeface="Times New Roman" panose="02020603050405020304" pitchFamily="18" charset="0"/>
              </a:rPr>
              <a:t>Resultados de la Prueba</a:t>
            </a:r>
            <a:endParaRPr lang="es-BO"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95534" y="4664765"/>
            <a:ext cx="8885234" cy="2193236"/>
          </a:xfrm>
        </p:spPr>
        <p:txBody>
          <a:bodyPr>
            <a:noAutofit/>
          </a:bodyPr>
          <a:lstStyle/>
          <a:p>
            <a:pPr marL="174625" indent="0">
              <a:buNone/>
            </a:pPr>
            <a:r>
              <a:rPr lang="es-BO" sz="3200" dirty="0">
                <a:latin typeface="Times New Roman" panose="02020603050405020304" pitchFamily="18" charset="0"/>
                <a:cs typeface="Times New Roman" panose="02020603050405020304" pitchFamily="18" charset="0"/>
              </a:rPr>
              <a:t>Todo el prototipo sirve, excepto por algunos detalles que seria el de cambiar la contraseña desde el teclado matricial y el de tener un botón como enter y otro como reset. </a:t>
            </a:r>
          </a:p>
        </p:txBody>
      </p:sp>
      <p:pic>
        <p:nvPicPr>
          <p:cNvPr id="6" name="Imagen 5">
            <a:extLst>
              <a:ext uri="{FF2B5EF4-FFF2-40B4-BE49-F238E27FC236}">
                <a16:creationId xmlns:a16="http://schemas.microsoft.com/office/drawing/2014/main" id="{9CF58314-D3CE-4985-AD4B-7E84C23FF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10" y="754252"/>
            <a:ext cx="3073868" cy="3876261"/>
          </a:xfrm>
          <a:prstGeom prst="rect">
            <a:avLst/>
          </a:prstGeom>
        </p:spPr>
      </p:pic>
      <p:pic>
        <p:nvPicPr>
          <p:cNvPr id="8" name="Imagen 7">
            <a:extLst>
              <a:ext uri="{FF2B5EF4-FFF2-40B4-BE49-F238E27FC236}">
                <a16:creationId xmlns:a16="http://schemas.microsoft.com/office/drawing/2014/main" id="{4B62B6A5-D5C8-466E-A3A9-D5C45036B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2447" y="562095"/>
            <a:ext cx="3673987" cy="4260574"/>
          </a:xfrm>
          <a:prstGeom prst="rect">
            <a:avLst/>
          </a:prstGeom>
        </p:spPr>
      </p:pic>
    </p:spTree>
    <p:extLst>
      <p:ext uri="{BB962C8B-B14F-4D97-AF65-F5344CB8AC3E}">
        <p14:creationId xmlns:p14="http://schemas.microsoft.com/office/powerpoint/2010/main" val="25382878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2861</TotalTime>
  <Words>315</Words>
  <Application>Microsoft Office PowerPoint</Application>
  <PresentationFormat>Presentación en pantalla (4:3)</PresentationFormat>
  <Paragraphs>40</Paragraphs>
  <Slides>12</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Times New Roman</vt:lpstr>
      <vt:lpstr>Wingdings</vt:lpstr>
      <vt:lpstr>Wingdings 2</vt:lpstr>
      <vt:lpstr>Tema de Office</vt:lpstr>
      <vt:lpstr>Presentación de PowerPoint</vt:lpstr>
      <vt:lpstr>Antecedentes</vt:lpstr>
      <vt:lpstr>Problema Identificado</vt:lpstr>
      <vt:lpstr>Pregunta de Investigación</vt:lpstr>
      <vt:lpstr>Hipótesis de la Investigación</vt:lpstr>
      <vt:lpstr>Propuesta de Solución</vt:lpstr>
      <vt:lpstr>Diseño de la Solución</vt:lpstr>
      <vt:lpstr>Desarrollo del Prototipo</vt:lpstr>
      <vt:lpstr>Resultados de la Prueba</vt:lpstr>
      <vt:lpstr>Bibliografía</vt:lpstr>
      <vt:lpstr>Conclusión</vt:lpstr>
      <vt:lpstr>Gracias por su atención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MPI-PMBOK</dc:title>
  <dc:creator>Beymar Jimenez Ruiz</dc:creator>
  <cp:lastModifiedBy>ANGIE MENDOZA</cp:lastModifiedBy>
  <cp:revision>339</cp:revision>
  <dcterms:created xsi:type="dcterms:W3CDTF">2015-02-25T09:06:32Z</dcterms:created>
  <dcterms:modified xsi:type="dcterms:W3CDTF">2017-10-24T23:28:41Z</dcterms:modified>
</cp:coreProperties>
</file>