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559" r:id="rId3"/>
    <p:sldId id="564" r:id="rId4"/>
    <p:sldId id="565" r:id="rId5"/>
    <p:sldId id="566" r:id="rId6"/>
    <p:sldId id="567" r:id="rId7"/>
    <p:sldId id="568" r:id="rId8"/>
    <p:sldId id="561" r:id="rId9"/>
    <p:sldId id="569" r:id="rId10"/>
    <p:sldId id="570" r:id="rId11"/>
    <p:sldId id="5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559"/>
            <p14:sldId id="564"/>
            <p14:sldId id="565"/>
            <p14:sldId id="566"/>
            <p14:sldId id="567"/>
            <p14:sldId id="568"/>
            <p14:sldId id="561"/>
            <p14:sldId id="569"/>
            <p14:sldId id="570"/>
            <p14:sldId id="5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F561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2" autoAdjust="0"/>
    <p:restoredTop sz="95320" autoAdjust="0"/>
  </p:normalViewPr>
  <p:slideViewPr>
    <p:cSldViewPr snapToGrid="0">
      <p:cViewPr>
        <p:scale>
          <a:sx n="91" d="100"/>
          <a:sy n="91" d="100"/>
        </p:scale>
        <p:origin x="91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9756" y="2496131"/>
            <a:ext cx="4700971" cy="519319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PROJECT SYNOPSIS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1464279" y="354781"/>
            <a:ext cx="10192012" cy="205591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Sanjivani Rural Education Society’s</a:t>
            </a:r>
          </a:p>
          <a:p>
            <a:pPr algn="ctr">
              <a:spcBef>
                <a:spcPts val="1000"/>
              </a:spcBef>
            </a:pP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Sanjivani College of Engineering, Kopargaon-423603</a:t>
            </a:r>
          </a:p>
          <a:p>
            <a:pPr algn="ctr"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(An Autonomous Institute Affiliated to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Savitribai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Phule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Pune University, Pune)</a:t>
            </a:r>
          </a:p>
          <a:p>
            <a:pPr algn="ctr">
              <a:spcBef>
                <a:spcPts val="100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NAAC ‘A’ Grade Accredited</a:t>
            </a:r>
          </a:p>
          <a:p>
            <a:pPr algn="ctr">
              <a:spcBef>
                <a:spcPts val="1000"/>
              </a:spcBef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Department of Information Technology</a:t>
            </a:r>
          </a:p>
          <a:p>
            <a:pPr algn="ctr">
              <a:spcBef>
                <a:spcPts val="1000"/>
              </a:spcBef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(UG program, NBA Accredited)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45077-8362-4F96-9A3D-43F3721D6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7" y="311004"/>
            <a:ext cx="1584601" cy="1781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3DF7C8-9A12-4D5B-8449-9035A2873D75}"/>
              </a:ext>
            </a:extLst>
          </p:cNvPr>
          <p:cNvSpPr txBox="1"/>
          <p:nvPr/>
        </p:nvSpPr>
        <p:spPr>
          <a:xfrm>
            <a:off x="2022764" y="3114374"/>
            <a:ext cx="8940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Calibri"/>
              </a:rPr>
              <a:t>“Sign Language Conversion to Text and  Speech"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E2FA2-BFA0-4179-8B6A-CE6A7CB66B6E}"/>
              </a:ext>
            </a:extLst>
          </p:cNvPr>
          <p:cNvSpPr txBox="1"/>
          <p:nvPr/>
        </p:nvSpPr>
        <p:spPr>
          <a:xfrm>
            <a:off x="6096000" y="3961181"/>
            <a:ext cx="5560291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cs typeface="Calibri"/>
              </a:rPr>
              <a:t>Presented By:</a:t>
            </a:r>
          </a:p>
          <a:p>
            <a:r>
              <a:rPr lang="en-US" sz="2200" b="1" dirty="0" err="1">
                <a:solidFill>
                  <a:schemeClr val="bg1"/>
                </a:solidFill>
                <a:cs typeface="Calibri"/>
              </a:rPr>
              <a:t>Mr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 Atharva Kotasthane [UIT21M1033]</a:t>
            </a:r>
          </a:p>
          <a:p>
            <a:r>
              <a:rPr lang="en-US" sz="2200" b="1" dirty="0" err="1">
                <a:solidFill>
                  <a:schemeClr val="bg1"/>
                </a:solidFill>
                <a:cs typeface="Calibri"/>
              </a:rPr>
              <a:t>Mr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 Yash </a:t>
            </a:r>
            <a:r>
              <a:rPr lang="en-US" sz="2200" b="1" dirty="0" err="1">
                <a:solidFill>
                  <a:schemeClr val="bg1"/>
                </a:solidFill>
                <a:cs typeface="Calibri"/>
              </a:rPr>
              <a:t>Musmade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         [UIT21M1046]</a:t>
            </a:r>
          </a:p>
          <a:p>
            <a:r>
              <a:rPr lang="en-US" sz="2200" b="1" dirty="0" err="1">
                <a:solidFill>
                  <a:schemeClr val="bg1"/>
                </a:solidFill>
                <a:cs typeface="Calibri"/>
              </a:rPr>
              <a:t>Mr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 Swapnil </a:t>
            </a:r>
            <a:r>
              <a:rPr lang="en-US" sz="2200" b="1" dirty="0" err="1">
                <a:solidFill>
                  <a:schemeClr val="bg1"/>
                </a:solidFill>
                <a:cs typeface="Calibri"/>
              </a:rPr>
              <a:t>Naikwadi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    [UIT21M1047]</a:t>
            </a:r>
          </a:p>
          <a:p>
            <a:r>
              <a:rPr lang="en-US" sz="2200" b="1" dirty="0" err="1">
                <a:solidFill>
                  <a:schemeClr val="bg1"/>
                </a:solidFill>
                <a:cs typeface="Calibri"/>
              </a:rPr>
              <a:t>Mr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 Pramod </a:t>
            </a:r>
            <a:r>
              <a:rPr lang="en-US" sz="2200" b="1" dirty="0" err="1">
                <a:solidFill>
                  <a:schemeClr val="bg1"/>
                </a:solidFill>
                <a:cs typeface="Calibri"/>
              </a:rPr>
              <a:t>Katare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         [UIT21M1029]</a:t>
            </a:r>
          </a:p>
          <a:p>
            <a:r>
              <a:rPr lang="en-US" sz="2200" b="1" dirty="0" err="1">
                <a:solidFill>
                  <a:schemeClr val="bg1"/>
                </a:solidFill>
                <a:cs typeface="Calibri"/>
              </a:rPr>
              <a:t>Ms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 Harshada Kulkarni   [UIT21F1035]</a:t>
            </a:r>
          </a:p>
          <a:p>
            <a:r>
              <a:rPr lang="en-US" sz="2200" b="1" dirty="0">
                <a:solidFill>
                  <a:schemeClr val="bg1"/>
                </a:solidFill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2B14F-03F7-B0ED-EAE2-81CB77016530}"/>
              </a:ext>
            </a:extLst>
          </p:cNvPr>
          <p:cNvSpPr txBox="1"/>
          <p:nvPr/>
        </p:nvSpPr>
        <p:spPr>
          <a:xfrm>
            <a:off x="679613" y="1432988"/>
            <a:ext cx="10907953" cy="4892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A0343-B9AB-11CB-12C1-D576927C058D}"/>
              </a:ext>
            </a:extLst>
          </p:cNvPr>
          <p:cNvSpPr txBox="1"/>
          <p:nvPr/>
        </p:nvSpPr>
        <p:spPr>
          <a:xfrm>
            <a:off x="604434" y="1219266"/>
            <a:ext cx="10083567" cy="44194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055ECD-7BCD-3CB3-7588-E1324CEC935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50732" y="1471833"/>
            <a:ext cx="10965714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Natural Language Processing (NLP) techniques to ensure coherent and contextually appropriate text output.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TTS engine (e.g., Google Text-to-Speech, Amazon Polly) to convert the recognized text into spoken language.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the TTS system with the gesture recognition system to produce real-time speech output based on recognized gestures.</a:t>
            </a:r>
          </a:p>
        </p:txBody>
      </p:sp>
    </p:spTree>
    <p:extLst>
      <p:ext uri="{BB962C8B-B14F-4D97-AF65-F5344CB8AC3E}">
        <p14:creationId xmlns:p14="http://schemas.microsoft.com/office/powerpoint/2010/main" val="427242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2D 2">
            <a:extLst>
              <a:ext uri="{FF2B5EF4-FFF2-40B4-BE49-F238E27FC236}">
                <a16:creationId xmlns:a16="http://schemas.microsoft.com/office/drawing/2014/main" id="{37B18C6E-3C31-4549-ACEE-1E1E3FC41BCC}"/>
              </a:ext>
            </a:extLst>
          </p:cNvPr>
          <p:cNvSpPr txBox="1"/>
          <p:nvPr/>
        </p:nvSpPr>
        <p:spPr>
          <a:xfrm>
            <a:off x="610375" y="1604018"/>
            <a:ext cx="11012942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561975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 Pathak, Avinash Kumar,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Priyam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Priyanshu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Gupta, Gunjan Chugh. "Real-Time Sign Language Detection." ResearchGate, 31 December 2021.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1975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 Verma, Khushboo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Badli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"Real-Time Sign Language Detection using TensorFlow, OpenCV, and Python." International Journal For Research, May 2022.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1975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Archana S.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Ghotkar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Rucha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Khatal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Sanjana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Khupase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Surbhi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Asati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Mithila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Hadap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“Hand Gesture Recognition for Indian Sign Language”, IEEE International Conference on Computer Communication and Informatics 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lCCCI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1975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 Pigou, S. Dieleman, P.-J.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Kindermans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and B.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Schrauwen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"Sign Language Recognition using Convolutional Neural Networks." In Computer Vision.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97309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2D 2">
            <a:extLst>
              <a:ext uri="{FF2B5EF4-FFF2-40B4-BE49-F238E27FC236}">
                <a16:creationId xmlns:a16="http://schemas.microsoft.com/office/drawing/2014/main" id="{37B18C6E-3C31-4549-ACEE-1E1E3FC41BCC}"/>
              </a:ext>
            </a:extLst>
          </p:cNvPr>
          <p:cNvSpPr txBox="1"/>
          <p:nvPr/>
        </p:nvSpPr>
        <p:spPr>
          <a:xfrm>
            <a:off x="824753" y="1385904"/>
            <a:ext cx="11012942" cy="215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04775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9175"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4775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077D4C-7749-4C38-B9BA-7CB8B94C8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51638"/>
              </p:ext>
            </p:extLst>
          </p:nvPr>
        </p:nvGraphicFramePr>
        <p:xfrm>
          <a:off x="1191669" y="1475096"/>
          <a:ext cx="10262911" cy="4421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2911">
                  <a:extLst>
                    <a:ext uri="{9D8B030D-6E8A-4147-A177-3AD203B41FA5}">
                      <a16:colId xmlns:a16="http://schemas.microsoft.com/office/drawing/2014/main" val="3482043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55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Definition/ Introduction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Aim and Objectives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Scope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Survey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7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65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2B14F-03F7-B0ED-EAE2-81CB77016530}"/>
              </a:ext>
            </a:extLst>
          </p:cNvPr>
          <p:cNvSpPr txBox="1"/>
          <p:nvPr/>
        </p:nvSpPr>
        <p:spPr>
          <a:xfrm>
            <a:off x="679613" y="1432988"/>
            <a:ext cx="10907953" cy="4892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A0343-B9AB-11CB-12C1-D576927C058D}"/>
              </a:ext>
            </a:extLst>
          </p:cNvPr>
          <p:cNvSpPr txBox="1"/>
          <p:nvPr/>
        </p:nvSpPr>
        <p:spPr>
          <a:xfrm>
            <a:off x="790107" y="1221732"/>
            <a:ext cx="10083567" cy="421127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ct val="2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</a:t>
            </a:r>
          </a:p>
          <a:p>
            <a:pPr marL="342900" indent="-342900" algn="l">
              <a:lnSpc>
                <a:spcPct val="2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Barriers</a:t>
            </a:r>
          </a:p>
          <a:p>
            <a:pPr marL="342900" indent="-342900" algn="l">
              <a:lnSpc>
                <a:spcPct val="2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Translation</a:t>
            </a:r>
          </a:p>
          <a:p>
            <a:pPr marL="342900" indent="-342900" algn="l">
              <a:lnSpc>
                <a:spcPct val="2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Focus</a:t>
            </a: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b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2B14F-03F7-B0ED-EAE2-81CB77016530}"/>
              </a:ext>
            </a:extLst>
          </p:cNvPr>
          <p:cNvSpPr txBox="1"/>
          <p:nvPr/>
        </p:nvSpPr>
        <p:spPr>
          <a:xfrm>
            <a:off x="679613" y="1432988"/>
            <a:ext cx="10907953" cy="4892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A0343-B9AB-11CB-12C1-D576927C058D}"/>
              </a:ext>
            </a:extLst>
          </p:cNvPr>
          <p:cNvSpPr txBox="1"/>
          <p:nvPr/>
        </p:nvSpPr>
        <p:spPr>
          <a:xfrm>
            <a:off x="604434" y="1362589"/>
            <a:ext cx="10083567" cy="421127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Inclusivity: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 move towards a more inclusive society, it is crucial to develop technologies that ensure equal access to communication for all individuals, regardless of their hearing ability.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as an Enabler: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Advances in artificial intelligence, particularly in computer vision and natural language processing, have opened up new possibilities for developing assistive technologies. Leveraging these advancements to create a system that facilitates real-time communication can empower the hearing-impaired community.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Applications: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 system could be used in a variety of settings, including education, healthcare, customer service, and everyday social interactions, significantly improving the quality of life for hearing-impaired individuals.</a:t>
            </a:r>
          </a:p>
        </p:txBody>
      </p:sp>
    </p:spTree>
    <p:extLst>
      <p:ext uri="{BB962C8B-B14F-4D97-AF65-F5344CB8AC3E}">
        <p14:creationId xmlns:p14="http://schemas.microsoft.com/office/powerpoint/2010/main" val="398469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b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2B14F-03F7-B0ED-EAE2-81CB77016530}"/>
              </a:ext>
            </a:extLst>
          </p:cNvPr>
          <p:cNvSpPr txBox="1"/>
          <p:nvPr/>
        </p:nvSpPr>
        <p:spPr>
          <a:xfrm>
            <a:off x="679613" y="1432988"/>
            <a:ext cx="10907953" cy="4892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A0343-B9AB-11CB-12C1-D576927C058D}"/>
              </a:ext>
            </a:extLst>
          </p:cNvPr>
          <p:cNvSpPr txBox="1"/>
          <p:nvPr/>
        </p:nvSpPr>
        <p:spPr>
          <a:xfrm>
            <a:off x="790107" y="1221732"/>
            <a:ext cx="10083567" cy="421127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ct val="2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the use of cameras and image processing algorithms to capture and recognize hand gestures associated with sign language.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Translates recognized gestures into grammatically correct and meaningful text.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lnSpc>
                <a:spcPct val="2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text into speech, providing a voice for sign language users.</a:t>
            </a: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7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  <a:b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2B14F-03F7-B0ED-EAE2-81CB77016530}"/>
              </a:ext>
            </a:extLst>
          </p:cNvPr>
          <p:cNvSpPr txBox="1"/>
          <p:nvPr/>
        </p:nvSpPr>
        <p:spPr>
          <a:xfrm>
            <a:off x="679613" y="1432988"/>
            <a:ext cx="10907953" cy="4892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A0343-B9AB-11CB-12C1-D576927C058D}"/>
              </a:ext>
            </a:extLst>
          </p:cNvPr>
          <p:cNvSpPr txBox="1"/>
          <p:nvPr/>
        </p:nvSpPr>
        <p:spPr>
          <a:xfrm>
            <a:off x="790107" y="1694576"/>
            <a:ext cx="10083567" cy="44194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automated system that accurately and efficiently translates sign language gestures into both text and speech, enabling seamless communication between hearing-impaired individuals and those who do not understand sign language.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Gesture Recognition Model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Translation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Output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3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2B14F-03F7-B0ED-EAE2-81CB77016530}"/>
              </a:ext>
            </a:extLst>
          </p:cNvPr>
          <p:cNvSpPr txBox="1"/>
          <p:nvPr/>
        </p:nvSpPr>
        <p:spPr>
          <a:xfrm>
            <a:off x="679613" y="1432988"/>
            <a:ext cx="10907953" cy="4892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A0343-B9AB-11CB-12C1-D576927C058D}"/>
              </a:ext>
            </a:extLst>
          </p:cNvPr>
          <p:cNvSpPr txBox="1"/>
          <p:nvPr/>
        </p:nvSpPr>
        <p:spPr>
          <a:xfrm>
            <a:off x="604434" y="1219266"/>
            <a:ext cx="10083567" cy="44194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055ECD-7BCD-3CB3-7588-E1324CEC935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7031" y="1622282"/>
            <a:ext cx="10965714" cy="44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will initially focus on American Sign Language (ASL) due to its widespread use and the availability of existing datasets for training the recognition model.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Gesture Range: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will cover a comprehensive range of common ASL gestures, including alphabetic signs, commonly used words, and simple phrases.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text-to-speech component will focus on generating speech in English.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may face challenges in recognizing gestures that involve complex movements, subtle handshapes, or require the use of both hands in intricate patterns. Additionally, context-based understanding of phrases or sentences could be a limitation in early versions.</a:t>
            </a:r>
          </a:p>
        </p:txBody>
      </p:sp>
    </p:spTree>
    <p:extLst>
      <p:ext uri="{BB962C8B-B14F-4D97-AF65-F5344CB8AC3E}">
        <p14:creationId xmlns:p14="http://schemas.microsoft.com/office/powerpoint/2010/main" val="66253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2D 2">
            <a:extLst>
              <a:ext uri="{FF2B5EF4-FFF2-40B4-BE49-F238E27FC236}">
                <a16:creationId xmlns:a16="http://schemas.microsoft.com/office/drawing/2014/main" id="{37B18C6E-3C31-4549-ACEE-1E1E3FC41BCC}"/>
              </a:ext>
            </a:extLst>
          </p:cNvPr>
          <p:cNvSpPr txBox="1"/>
          <p:nvPr/>
        </p:nvSpPr>
        <p:spPr>
          <a:xfrm>
            <a:off x="824753" y="1385904"/>
            <a:ext cx="11012942" cy="215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04775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9175"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4775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90199"/>
              </p:ext>
            </p:extLst>
          </p:nvPr>
        </p:nvGraphicFramePr>
        <p:xfrm>
          <a:off x="1263462" y="1221732"/>
          <a:ext cx="906290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7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6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10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Author/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Authors, Year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Journal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Source/ 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Findings &amp; 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Research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Gap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3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Shashank Tripathi and Priyanka Gupta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"Real-Time Recognition of Indian Sign Language Using Image Processing"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International Journal of Information Technology and Computer Science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paper introduces a real-time ISL recognition system using image processing, showing effective recognition with morphological filtering and edge detection.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limited to a small gesture set and lacks robustness in varying conditions.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7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Gayathri D,</a:t>
                      </a:r>
                    </a:p>
                    <a:p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Azhagu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Ramar</a:t>
                      </a:r>
                      <a:r>
                        <a:rPr lang="en-IN" sz="1400" dirty="0"/>
                        <a:t>,</a:t>
                      </a:r>
                    </a:p>
                    <a:p>
                      <a:r>
                        <a:rPr lang="en-IN" sz="1400" dirty="0"/>
                        <a:t>Dr .S. </a:t>
                      </a:r>
                      <a:r>
                        <a:rPr lang="en-IN" sz="1400" dirty="0" err="1"/>
                        <a:t>Karpagam</a:t>
                      </a:r>
                      <a:r>
                        <a:rPr lang="en-IN" sz="1400" dirty="0"/>
                        <a:t>,</a:t>
                      </a:r>
                    </a:p>
                    <a:p>
                      <a:r>
                        <a:rPr lang="en-IN" sz="1400" dirty="0"/>
                        <a:t>2024</a:t>
                      </a:r>
                    </a:p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 Language Recognition Using Convolutional Neural Network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International Journal of INTELLIGENT SYSTEMS AND APPLICATIONS IN ENGINEERING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IJISAE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paper presents a real-time Indian Sign Language recognition system using CNN and achieving high accuracy with a modest dataset and enhancing communication between the deaf and others.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research addresses the gap in real-time sign language translation, improving accessibility and interaction for both the deaf community and sign language learners.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82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			Department of Information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2B14F-03F7-B0ED-EAE2-81CB77016530}"/>
              </a:ext>
            </a:extLst>
          </p:cNvPr>
          <p:cNvSpPr txBox="1"/>
          <p:nvPr/>
        </p:nvSpPr>
        <p:spPr>
          <a:xfrm>
            <a:off x="679613" y="1432988"/>
            <a:ext cx="10907953" cy="4892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A0343-B9AB-11CB-12C1-D576927C058D}"/>
              </a:ext>
            </a:extLst>
          </p:cNvPr>
          <p:cNvSpPr txBox="1"/>
          <p:nvPr/>
        </p:nvSpPr>
        <p:spPr>
          <a:xfrm>
            <a:off x="604434" y="1219266"/>
            <a:ext cx="10083567" cy="44194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055ECD-7BCD-3CB3-7588-E1324CEC935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7031" y="1743468"/>
            <a:ext cx="10965714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Preprocessing: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 images (resize, crop) and augment the dataset to improve model robustness 	(e.g., rotations, scaling, color adjustments).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Convolutional Neural Network (CNN) such as SSD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 for feature extraction and gesture classification.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the CNN model on the annotated dataset using transfer learning. Fine-tune pre-trained models to adapt them to the specific sign language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 the model’s performance using metrics like accuracy, precision, recall, and F1-score.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to Text Mapping: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 mapping system where each recognized gesture corresponds to a specific text label or word.</a:t>
            </a:r>
          </a:p>
        </p:txBody>
      </p:sp>
    </p:spTree>
    <p:extLst>
      <p:ext uri="{BB962C8B-B14F-4D97-AF65-F5344CB8AC3E}">
        <p14:creationId xmlns:p14="http://schemas.microsoft.com/office/powerpoint/2010/main" val="170734094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1080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Times</vt:lpstr>
      <vt:lpstr>Times New Roman</vt:lpstr>
      <vt:lpstr>Wingdings</vt:lpstr>
      <vt:lpstr>Get Started with 3D</vt:lpstr>
      <vt:lpstr>PROJECT SYNOPSIS</vt:lpstr>
      <vt:lpstr>Content</vt:lpstr>
      <vt:lpstr>Introduction </vt:lpstr>
      <vt:lpstr>Motivation </vt:lpstr>
      <vt:lpstr>Domain </vt:lpstr>
      <vt:lpstr>Aim and Objectives </vt:lpstr>
      <vt:lpstr>Project Scope</vt:lpstr>
      <vt:lpstr>Literature Review </vt:lpstr>
      <vt:lpstr>Methodology</vt:lpstr>
      <vt:lpstr>Methodology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2020-04-02T07:08:20Z</dcterms:created>
  <dcterms:modified xsi:type="dcterms:W3CDTF">2024-08-18T19:56:30Z</dcterms:modified>
</cp:coreProperties>
</file>