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9" r:id="rId2"/>
    <p:sldId id="315" r:id="rId3"/>
    <p:sldId id="314" r:id="rId4"/>
    <p:sldId id="396" r:id="rId5"/>
    <p:sldId id="317" r:id="rId6"/>
    <p:sldId id="316" r:id="rId7"/>
    <p:sldId id="457" r:id="rId8"/>
    <p:sldId id="437" r:id="rId9"/>
    <p:sldId id="438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39" r:id="rId18"/>
    <p:sldId id="440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337" r:id="rId29"/>
    <p:sldId id="362" r:id="rId30"/>
    <p:sldId id="435" r:id="rId31"/>
    <p:sldId id="436" r:id="rId32"/>
    <p:sldId id="260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04C3C5A9-7A8E-4891-9664-013B623D1042}">
          <p14:sldIdLst>
            <p14:sldId id="309"/>
            <p14:sldId id="315"/>
          </p14:sldIdLst>
        </p14:section>
        <p14:section name="Introdução" id="{8C07197B-DF20-4DE1-9A0C-FB4FEC91A884}">
          <p14:sldIdLst>
            <p14:sldId id="314"/>
            <p14:sldId id="396"/>
          </p14:sldIdLst>
        </p14:section>
        <p14:section name="Dataset" id="{EBCCED53-268B-450E-B8C4-A95197DFE9B8}">
          <p14:sldIdLst>
            <p14:sldId id="317"/>
            <p14:sldId id="316"/>
            <p14:sldId id="457"/>
          </p14:sldIdLst>
        </p14:section>
        <p14:section name="Preparação da ferramenta" id="{76A74CC3-3FEB-4523-ABA9-C46BFB427715}">
          <p14:sldIdLst>
            <p14:sldId id="437"/>
            <p14:sldId id="438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Análise dos dados" id="{494C0CEC-AD4F-4ED7-83D7-717FB82D81B5}">
          <p14:sldIdLst>
            <p14:sldId id="439"/>
            <p14:sldId id="440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  <p14:section name="Conclusões" id="{2751F185-8EC4-4EF9-AE26-C5BCBEC85E1A}">
          <p14:sldIdLst>
            <p14:sldId id="337"/>
            <p14:sldId id="362"/>
          </p14:sldIdLst>
        </p14:section>
        <p14:section name="Referências" id="{83F2FA58-E56D-4889-A14F-316419BE77B0}">
          <p14:sldIdLst>
            <p14:sldId id="435"/>
            <p14:sldId id="436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 autoAdjust="0"/>
  </p:normalViewPr>
  <p:slideViewPr>
    <p:cSldViewPr>
      <p:cViewPr varScale="1">
        <p:scale>
          <a:sx n="84" d="100"/>
          <a:sy n="84" d="100"/>
        </p:scale>
        <p:origin x="153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16/03/2024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16/03/2024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483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4AFC-7A94-3F09-7DC8-4B24ED98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EBAD0ED-DFF0-034D-CDF7-399E643FA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04B8E58-C9BD-5921-4605-AE1F890EC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05A63D9-DFBE-EE7B-0331-E86ED2597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7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B184B-E1E1-EEE9-4ED3-EF2AD67C7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241C97F-2380-5F73-531A-9AF465760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C4228F9-C46F-98B2-B4B9-012498BC6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7F2070F-F91C-C2F1-1689-92B7B18AE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6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45A5E-6A12-B0FE-A97D-71A31D5AE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0F1D3D9-80DC-F4B1-213F-8913D0062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210CFE7-0B18-F606-5B9C-716E22FD9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E72E065-F5E4-3125-562E-82C3F179A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604CD-8185-3D61-49D3-BA0D94D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4920639-60E7-0CB8-69F3-24D057B4E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585C524-B972-114F-4D53-2811B32D7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E65CA6F-4D39-CB86-B4B8-D690BD9CE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1635E-62A7-E41B-89DC-4F6CCFB9E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78FE411-B203-1BF7-FEBC-354378D0D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8794962-3FD6-C29B-DA02-0D861D05D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930DC00-B39C-33E3-1C92-30AE446B0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92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897B-1041-71EB-9C9C-6C2C06D32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EEFB2F4-3008-65D6-93B9-D37EE62B3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143BCF2-3282-9BF1-DDAE-478AEEFDF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8F00A9C-A070-BBF3-ADB7-006CF7087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1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8BBB2-02CC-8AD7-20DB-7E8D7199C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F51C3D6-3D37-CA38-17A8-EC1AFC6BF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5A7A33E-094A-CF42-A84D-D0D9FC02C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544A3E1-D0C9-EB4C-6BAC-313B1D9D3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34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E86EC-5ADC-5C8C-D1FD-DC6DB4E2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F71DAB5-DC65-B3B4-F3D1-2483B3B12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1D0CBD0-17FF-981C-2F8C-DA62DEB98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FEBD248-6A50-E5B8-26CB-5D03499AE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2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2990-8F68-7394-EA3C-58BCD850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441D32E-3AB9-4F07-8348-0663FE93E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919C660-869A-15AB-18C2-077816F52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85FDF86-E703-5721-C21E-187EB2F82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7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6F6A1-8396-7687-9C07-173EE340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9A3E0C7-A19E-226F-B723-CC415CA57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B3B1E1B-E60D-AB48-6A95-3376F1D9F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ACB1D69-3647-315A-6D98-D90E98266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7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59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59C8-3E68-773F-8EE5-F1C8201E5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C4C7676-8B33-D145-8F95-A7509DD25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81EB9EA-E7C4-DF93-DC7B-086C2F7C1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62E6DBD-2195-D7A8-3076-D9208A33E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9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77C0C-E2C9-CC3E-B877-C996B7D8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7C2BA15-9FBF-74B5-6222-56DBCDB9A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D006D40-5833-FDF7-3A08-93D5E74B0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C6C8CAD-CBEF-55A4-8379-DF5ADF72E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9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8F997-C0D0-AF4E-E716-FAFED631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7CDDA97-A363-EFB0-1619-519931025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0F880F2-609B-F022-D8DB-CA3A9A6D1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6EF708A-2C2B-6B34-DBEC-9D90C7E31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05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1A0E7-5D46-0584-4989-E7A10B7B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610801A-A7FF-9C2A-E444-EC8069E33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463B23A-5CF8-FDFB-1267-FF93FF88E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69570AD-E7D6-D8C2-DDF3-0561BDFFF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16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947AB-1F2D-CCC5-2EAA-9561EC4C8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7C78242-AD13-CA4E-7B2B-834569B1F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67EB568-016A-3C5A-2604-51AB9EAAD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88E7D0B-7F79-C3BF-425E-4698F3B3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23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A266-93DE-0E99-5AC0-1BD4B3C33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E92BDBF-9F36-3215-6398-4BBF20427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091114F-BD89-0423-F883-99FBD5328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45E2B32-65C4-2B07-AB12-82A4A531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14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4C6A6-AFB8-5E82-B565-D7B32E53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047CA9F-6417-E2CC-0F92-53AD8C03E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2746780-F360-9128-8DE5-4D1F6F707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FEAF964-467B-6491-9081-E245848AC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4CC53-C11F-57CE-C951-4064E79F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4365EE0-432C-9228-AACC-E30A4A676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1CB7CC9-39F6-3817-E7E5-2B72EFC9A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E21B697-E76A-5033-757C-31BCE4AB3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69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66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6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56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1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9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6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3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9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0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mrdaniilak/russia-real-estate-2021/dat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medium.com/@oskarpaulsson/how-to-use-grafana-to-plot-csv-data-using-python-fbb0f8663a70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hub.docker.com/r/grafana/grafana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rafana.com/docs/grafana/lates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37393"/>
            <a:ext cx="10091056" cy="69327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902319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751911"/>
            <a:ext cx="5143500" cy="896289"/>
          </a:xfrm>
        </p:spPr>
        <p:txBody>
          <a:bodyPr>
            <a:normAutofit fontScale="47500" lnSpcReduction="20000"/>
          </a:bodyPr>
          <a:lstStyle/>
          <a:p>
            <a:r>
              <a:rPr lang="pt-PT" sz="4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Aprendizagem Organizacional - Opção II / Sistemas de Suporte à Decisão</a:t>
            </a:r>
            <a:endParaRPr lang="pt-PT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pt-PT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Grafana 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2400" y="6394330"/>
            <a:ext cx="9448800" cy="311270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 | Unidade Curricular: Aprendizagem Organizacional - Opção II / Sistemas de Suporte à Decisão 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5524747" y="5605078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28248 – David Braga  (davidbraga@ipvc.pt)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28257 – Diogo Assunção (diogoassuncao@ipvc.pt)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E8320-9BFB-677E-7109-60A8BC60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C4113723-05A3-AE21-9040-86722E45C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13D18BA4-E521-5955-D5DE-B95669F21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395486C6-2F93-BBBB-F2A0-CF4DBC91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14622C-B83A-D68F-A44D-39169C56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05330C44-28A0-C7AA-42D5-6144A32F8F65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0DC7B3B-571D-467D-81B8-E6EAA648EC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1FFC626B-2619-CE23-BA2B-DD7E22D8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80667C6-794C-57D5-8272-7921D19E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4C4A94C-C8B7-3187-E2B7-0D3133F6A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14775A2-0689-DF84-8ECC-F735A1416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AC08494-2382-4800-0B60-6DC434DB64B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174223-7456-02CE-9FBF-303DC3C9A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6" y="2039897"/>
            <a:ext cx="7174547" cy="40973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6AEA11-3EA4-6412-5169-F8CC07045CAC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Execução do Grafana no Docker</a:t>
            </a:r>
          </a:p>
        </p:txBody>
      </p:sp>
    </p:spTree>
    <p:extLst>
      <p:ext uri="{BB962C8B-B14F-4D97-AF65-F5344CB8AC3E}">
        <p14:creationId xmlns:p14="http://schemas.microsoft.com/office/powerpoint/2010/main" val="330562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A8C63-D465-7A7A-F7E5-B33F0054D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55B6C009-E274-BD6D-AFA1-A9F1EDE1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AD7D378-8311-138F-2EEE-4ABF24666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FCA30DFB-1556-C5BC-C73B-8FAE6424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9308E1-0F7A-FC7C-9687-5EE1B263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19564FEA-5D02-B023-3EC2-A11DA4625542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B034C21-1A53-4C1D-9111-2555D06B3B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8B716645-2182-2246-8C0F-99326AD50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DC5794A-36C8-6011-256C-015A998E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95BCA83-CEFD-26EF-2852-CAC74234E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48CDC04-EBB9-C830-1331-7C3DD3479A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867564D3-1D84-6BAB-816E-B1F9F061BA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31E9FD-02C5-B332-A79A-24512BE2A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46" y="1923958"/>
            <a:ext cx="7237908" cy="42815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99902F-4D87-1C46-FC0C-5DA1C4664072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Página inicial do Grafana</a:t>
            </a:r>
          </a:p>
        </p:txBody>
      </p:sp>
    </p:spTree>
    <p:extLst>
      <p:ext uri="{BB962C8B-B14F-4D97-AF65-F5344CB8AC3E}">
        <p14:creationId xmlns:p14="http://schemas.microsoft.com/office/powerpoint/2010/main" val="126231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0DFF8-8DC5-87E4-2F3F-89B319920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22234787-8AA0-5CA3-FE02-9D673C0F1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513B036A-3776-E2E4-4C4C-917367FBF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D78E6C5E-03EA-7E2A-ECC6-5B1961AA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F0A66A-E620-FBF2-91D8-536E4A3D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43CC84B4-56A0-6C92-8972-E2A995CDD075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9B59425-DDC7-BB1A-38AC-686DA0E01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B2A23EF1-2E83-86C4-A3AD-75D4BE11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1B788A6-FB29-289B-6A8E-ABA4CA80B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6CF4799-0539-54AD-BD5A-DD06328B8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9497AC1-D6C0-D9C1-5ACA-8AE748422D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D097183B-D4F1-30E1-A9FA-69889ACFA9D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C2E734-5725-697E-90C1-9846E09AD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2342632"/>
            <a:ext cx="5946876" cy="37794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C6F85D-C108-C66F-981A-FCED8922C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20370"/>
            <a:ext cx="5501481" cy="35289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290CD04-32D4-744E-9A57-74CB192C018A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Configuração do Grafana para o poder utilizar localmente</a:t>
            </a:r>
          </a:p>
        </p:txBody>
      </p:sp>
    </p:spTree>
    <p:extLst>
      <p:ext uri="{BB962C8B-B14F-4D97-AF65-F5344CB8AC3E}">
        <p14:creationId xmlns:p14="http://schemas.microsoft.com/office/powerpoint/2010/main" val="272755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F972-9CB1-8FD6-6BC2-9676544C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7A59D0BA-BAA0-C435-F2B3-12828988A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C171F07D-3DF6-6753-16D7-959C1F52A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CFAA0A7B-DB94-D8F4-46EC-6EC7755F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523FE8-6CBD-AE82-7801-AD60E914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890D74AF-E4AB-AE2B-722C-EE2BB1A6650F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74F9A16-176D-05F0-E0AE-7A897D4729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04A5F90E-DC05-480A-6639-CF30B8B71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B0B243A-666B-3079-CCD0-01315C7D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4850840-31EF-E557-AF66-6267916D8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93C82BB-CCF6-72E0-167E-AB36B34DC4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985C9715-1C3B-C28E-7921-5AEA74CA405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4D0293-3D39-574E-AC0F-3ABE51DA8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79" y="2156280"/>
            <a:ext cx="6301041" cy="40685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20B5E5-D6E9-153C-6002-A4FD5B937982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Criar uma tabela em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para poder utilizar todas as potencialidades do Grafana</a:t>
            </a:r>
          </a:p>
        </p:txBody>
      </p:sp>
    </p:spTree>
    <p:extLst>
      <p:ext uri="{BB962C8B-B14F-4D97-AF65-F5344CB8AC3E}">
        <p14:creationId xmlns:p14="http://schemas.microsoft.com/office/powerpoint/2010/main" val="202101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9B0A2-DE78-6F7F-9CDC-82CF6B85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71521D97-CFAD-0CF8-4743-EF1489D1A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058C202A-319B-2E23-2417-D84D58C8F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C971EAB6-1034-CFE9-B61B-119A060F3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FB88E2-5E36-33A2-3970-2808FDD1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890D627F-88BD-EB82-785A-F9EB5F67A770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9B085DB-606A-B24E-7AA8-69C05D290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1BFCAF6D-E58B-1428-0EA9-BB98AF60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94647C0-1936-16C1-F212-E4300B44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DA5E237-518D-144A-504E-F0A859732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660520C-A753-702B-72AF-7A91316937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6FDD958B-4858-0FC2-65C4-3601738334C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7AE5FD-FE1E-1AF5-6BC4-B5C50D6B0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4" y="2356466"/>
            <a:ext cx="5867119" cy="37817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909D8B-E589-DE1D-8A35-0189BC40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55062"/>
            <a:ext cx="5867118" cy="378217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5D1482-EFBF-4000-DD3D-8FD3F689073A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Configuração do Docker e das portas</a:t>
            </a:r>
          </a:p>
        </p:txBody>
      </p:sp>
    </p:spTree>
    <p:extLst>
      <p:ext uri="{BB962C8B-B14F-4D97-AF65-F5344CB8AC3E}">
        <p14:creationId xmlns:p14="http://schemas.microsoft.com/office/powerpoint/2010/main" val="22097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62D6-90E5-98FD-51EB-6CBD030C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31CABB62-72B7-73EF-989B-C00BA01C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AE5AFB0A-4C60-5B51-974C-242733024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1330C941-47C0-EAB3-55A8-7F93B193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570C5-09D4-0884-5C59-88C396B9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0AB276CF-A82C-9BAB-46BC-076719411B00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0E9E74F-FDC6-3156-61E7-3BAB50BA32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EC5EBEA3-50A1-6849-A274-8E7075DF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E82A99-DDA8-B11E-D464-A75343832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EEC13D3-36DB-CCA4-4D80-51CD76418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0DFD8C5-3D8D-8EE6-344A-FFD0A4FBC5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F92BD41B-1CCC-D4C2-24C0-D8116E4765C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ECD56E-F556-675A-C6C9-29EF22E78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1" y="2068153"/>
            <a:ext cx="6324600" cy="4113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9A83C5E-C896-90EE-7E88-8977B3EB2612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Containers no Docker</a:t>
            </a:r>
          </a:p>
        </p:txBody>
      </p:sp>
    </p:spTree>
    <p:extLst>
      <p:ext uri="{BB962C8B-B14F-4D97-AF65-F5344CB8AC3E}">
        <p14:creationId xmlns:p14="http://schemas.microsoft.com/office/powerpoint/2010/main" val="344772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E677-7696-BD20-F25A-4E1E6B7B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B69F8CB1-EC82-74F1-4D1D-A4E98AE1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5E4F54E8-D705-10D7-7DC3-FA89CC213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1907702A-B486-914E-35B8-6524E4F7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B64C8B-FA5F-D1A8-3E56-8F94D303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A8038F6D-2C89-4E2A-FA18-4299F131682D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FED422D-BBC4-DF44-33B8-AECAB86CF0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E344671D-9890-2183-8F65-C434BD94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2439A5E-BD75-7A9A-E61E-6A23C29D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17945C3-AB2A-2564-90F1-02593BBE1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84AF83B-2594-57FA-B5AA-D70298F022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594E2A9-8975-4663-4A74-5E8BEFD4CA2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7D64A7-2498-AA79-9AFB-0B84E7976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9" y="2545786"/>
            <a:ext cx="5649335" cy="33400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788902-ED1F-B7DF-F3D0-88CF040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82" y="2534653"/>
            <a:ext cx="5647930" cy="33400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A61FD4F-1258-7C88-9FF6-2D368C4FBC0D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Configuração da base de dados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6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4FBC9-189A-3756-2AB4-03F3539AA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FEE0E625-98A9-A404-FE54-B39C1C81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722882"/>
            <a:ext cx="7915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36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03C7B4-C02D-AACE-98E9-489F29C5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3369213"/>
            <a:ext cx="9014192" cy="266482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DE6B0A4E-94FA-BA21-D498-4837FB093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DE5204A-0BC7-4B64-21B7-33225D077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3170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EA5F-8DA2-18A7-336C-31B6F4A7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6376D972-248A-DCF8-2846-CC92B9C78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67327857-DCE6-CDB9-A19E-A0946D364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4A142C78-12A9-5C3A-8847-69B2C5A11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E5115B-99F9-8461-D217-0D9759DD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D93E4F1C-5D1E-36EA-C6DA-B1FB02780815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8A01EDC-A9CD-80C4-8141-08B68F106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9AF18BFF-C518-0AC8-4FCC-6DA45EC4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E522BD-B841-1CE3-885D-FB1C6BDF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BE9DFE9-C181-F5A1-C164-A9E4AF5FA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C8293CF-D621-687B-1F48-56861C7C80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EA5A66-D869-F5B1-6865-10A4CCB6FE81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Visualização do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gerado.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1D53C98-121F-FD5D-A148-52E8A7188B7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C9ED3-FB67-7A27-9AAE-D411F346BB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08" y="1763712"/>
            <a:ext cx="7772400" cy="4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3E6C5-514E-9A25-BE8C-C870D408E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81793D7A-2181-F035-0017-CC824C77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3EACD6B7-895D-4C61-F3F2-2CEA91533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04A2CC19-92A0-F8CE-94B3-39C5272C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E3C497-D75E-CDAD-A746-B53780F8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B81BE36C-A041-893A-6D2C-00354CB2BC4E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E8C682F-1FA2-4CDB-8A2E-DF9F883E74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DA82A45C-4DF3-0D09-2798-8A7982C9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E89B8A1-740A-FCD3-8CD9-37083115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BF6D83B-FD51-DC1B-677D-8576D4AAC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9F18873-A2EC-B661-102A-FC168C597B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E59CE0-CF4F-A2BA-B053-2E02282917BB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Estatísticas base do preço em euros.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11E49DB-1C0B-50D9-968C-BEBBA113304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76C6-2010-DFCD-99DF-FD5027E5F4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7" y="1932121"/>
            <a:ext cx="8265984" cy="42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5BBDF1-3831-3233-0773-3C178014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92" y="3589126"/>
            <a:ext cx="4027285" cy="26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D5B9DEA-60D8-CEBE-DA2B-14B0EED2E78E}"/>
              </a:ext>
            </a:extLst>
          </p:cNvPr>
          <p:cNvSpPr txBox="1"/>
          <p:nvPr/>
        </p:nvSpPr>
        <p:spPr>
          <a:xfrm>
            <a:off x="724992" y="1725714"/>
            <a:ext cx="4267200" cy="189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285750" indent="-285750">
              <a:spcAft>
                <a:spcPts val="5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</a:p>
          <a:p>
            <a:pPr marL="285750" indent="-285750">
              <a:spcAft>
                <a:spcPts val="5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</a:p>
          <a:p>
            <a:pPr marL="285750" indent="-285750">
              <a:spcAft>
                <a:spcPts val="5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  <a:p>
            <a:pPr marL="285750" indent="-285750">
              <a:spcAft>
                <a:spcPts val="5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E39D70A6-A4BB-9465-CE10-572E3D2C646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7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710AD-ED59-8140-38F2-363088CA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CBD40896-9FCA-BAC6-6197-511A2FF5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93EE5A4D-5421-F906-7DAC-01017559F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D03889D5-7EE0-242B-EE7B-B52A8168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DB86D4-551E-E630-9C7C-B8958CFB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28B56BFC-83F7-51BB-5C51-DDDBC45675F6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534D479-50A5-2722-68AC-4E79EBE57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AE6ACC3A-F1FA-0AD2-6D62-ABB9E81E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0B3A6E6-52E2-2B5A-A309-84B11504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65851A-F2F4-29B3-C82A-1AC5DD84E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03E3AA9-08F9-9E92-EA0F-34ED2948A8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C092-C102-B371-5633-D5AD9E96077A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Amostra total (número de amostras).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0210E7B-C14D-686D-4495-3CB64D0A8B3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723D1-7587-7D55-B031-15AE3E2CDD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4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F952F-871E-B50F-F97B-ADFF6E9C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5C9B2BBE-EA6E-2EEA-315C-98CD960D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87A6973C-2F08-3004-255D-AA61B77D0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DC859830-2CE3-A43F-EF06-6F46862B3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961BF2-1FA2-D8D4-FA13-2B2826C7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8F5A15FB-8F51-9C77-AF86-D1A1DE21E156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729A527-C1DC-CB6A-2844-50F95AB932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E42AA8CC-166B-7C7B-853D-D31376914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E694993-3C4A-0D34-63D2-0E707DF3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76A0B91-20A7-5722-8B45-71EE84988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BF53EF8-8617-9FB6-9F6D-322B5F7038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B4340D1-BC3C-EEA7-9E39-6DCB784762D6}"/>
              </a:ext>
            </a:extLst>
          </p:cNvPr>
          <p:cNvSpPr txBox="1"/>
          <p:nvPr/>
        </p:nvSpPr>
        <p:spPr>
          <a:xfrm>
            <a:off x="457200" y="1400971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Através deste histograma podemos verificar que o maior número de casas tem uma área de cozinha entre os 5 e os 10 metros quadrados (nesta amostra de 200). Podemos reparar que existem casas com áreas negativas, o que não pode ser um dado correto/lógico.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0D3E1D1-46FF-E2C2-A788-5546B9C32E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BAD14-3A4F-1B93-8A0A-5DCDC8E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2494851"/>
            <a:ext cx="7341588" cy="37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7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C96DF-3F77-1677-D421-3B96C556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894FC3F5-7B94-BC13-9F83-80CF136F4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A1199133-2F8E-2577-E266-63E590FA6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B3511880-5121-4C1D-C695-B6F3A426A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CE1761-CEFA-AD90-2B61-0B5FF029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309D7978-30F7-7AFF-56E0-960B3DBFC9CE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C734701-C5FD-71F3-F7E9-EAB11BFC2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F3A8D17C-41F5-8B86-5542-A4DB3034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B23566B-4C9A-50CD-C93B-8B521DBA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E67F5C4-55F7-D365-8149-18CCE8DA6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793B98F-74F8-7076-1714-809A89468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88BA20E-EF4C-3FF5-D9FE-D5523F9950D3}"/>
              </a:ext>
            </a:extLst>
          </p:cNvPr>
          <p:cNvSpPr txBox="1"/>
          <p:nvPr/>
        </p:nvSpPr>
        <p:spPr>
          <a:xfrm>
            <a:off x="457200" y="140097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Através deste histograma podemos verificar que o maior número de casas tem um valor entre os 30,000 e os 40,000 euros.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262BA77-3D06-13AD-0594-33E5D1A636A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CD0EB-2DA4-38F9-6DA6-A138B00362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8" y="2059801"/>
            <a:ext cx="8239720" cy="42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BEC9E-1374-8FB0-643B-A1746CB5A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8107475D-37FA-50B7-057A-A203F5B25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4115ABAA-F12B-2519-5DAB-A3B8965AB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099454EE-75FA-57BF-1E5E-1470E0035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044CA5-C261-C4BA-170E-510DC2DC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1884437D-3632-ED27-4849-C03C4EC2C3D0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2A47EB8-1394-50E5-9FA3-204EDDB86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63640555-B712-15AA-4A22-8635A1E3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7108851-BED7-9FEA-F1F4-99D28110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2EF36B5-F3AA-2761-6B18-04F89E2C1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EDEAB7A-CBD9-587A-3591-FD8B5CBB69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7075E770-4417-3B63-29A2-5975FC6CC2E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DCCD83-ADD4-BEC2-AD66-22EF755FDC28}"/>
              </a:ext>
            </a:extLst>
          </p:cNvPr>
          <p:cNvSpPr txBox="1"/>
          <p:nvPr/>
        </p:nvSpPr>
        <p:spPr>
          <a:xfrm>
            <a:off x="457200" y="140097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Através deste histograma podemos verificar que o maior número de casas tem uma área entre os 40 e os 60 metros quadrados.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987051-40C3-CD9E-4FCB-875B70E1C7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44314"/>
            <a:ext cx="8153400" cy="41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98EB9-D8B2-CCAA-B37B-F2B6D98B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3EAC0BE8-81CD-1C8F-058A-8734FF7F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FF9DB75F-F5B4-F1E7-0C32-D705EBBF2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1592CF74-F9AC-670D-16B2-EE7486288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9DA648-F7A3-0C96-7B3D-44E22689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A5816D26-7587-6FEE-137B-DAE4CAF5D968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7024E7E-1DEB-3652-3D3F-3919A40667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59225EB9-F543-9257-24CD-4F5FA9D0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B6F02FC-3929-8C1F-E158-109BAC47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9EA0674-424D-CAD6-647E-F532BA79A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A018EC5-9322-5601-2943-56210162C2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81F679-E04F-A66E-A602-C1B2BBDD5B12}"/>
              </a:ext>
            </a:extLst>
          </p:cNvPr>
          <p:cNvSpPr txBox="1"/>
          <p:nvPr/>
        </p:nvSpPr>
        <p:spPr>
          <a:xfrm>
            <a:off x="457200" y="140097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25% das casas tem um preço inferior a 25,945 euros, 50% das casas a baixo a 39,866 euros e 75% das casas estou a baixo dos 64,864 euros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A013966-97CC-187D-70CD-3069B74A43E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7388A-C012-E70C-4AE6-4D9BF0D491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4" y="2111618"/>
            <a:ext cx="8355013" cy="42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8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DD5D-7AE3-F482-23DF-06E97917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F8DE1381-D3D9-E20F-E359-AD328116A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B5F9D410-D0B6-B8E0-D994-F7E52FE2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8BCF88A0-1822-4BF0-FA19-80E59B544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973F69-391F-A59F-ABB9-74D678CF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6A6F0CCB-B76C-705E-D84F-64ECF409B3F3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5E3B22D-618B-F131-3D42-1199F49EA9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6DAF9D1D-FA9A-39CE-9413-DB81420F0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1A1195D-272A-B75E-A668-16A209C46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0100E63-7114-F04B-C242-700E44D04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B43FF8D-C2A0-415C-03BC-987FEED81A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8834D65-76A2-D034-7556-21206A7BD676}"/>
              </a:ext>
            </a:extLst>
          </p:cNvPr>
          <p:cNvSpPr txBox="1"/>
          <p:nvPr/>
        </p:nvSpPr>
        <p:spPr>
          <a:xfrm>
            <a:off x="457200" y="140097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Desvio padrão e média dos preços, que nos informam que o os preços estão muito dispersos.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911DC5B-66AE-D6B1-95E6-A32A61F8F8E6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D71E8-0B40-BFA2-A92F-3DA1E01DEE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" y="2050244"/>
            <a:ext cx="7910513" cy="40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4E990-E3FC-D904-4813-B34EE9CD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07A3C8E4-EFD2-E480-98C3-6FFB5682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AE44FB88-6B76-F059-691F-8506A4ABD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939BF5E6-7413-EA22-5F3B-151DAECFC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B94D72-E14F-FBBB-D6D9-B8A7B255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FB684883-0654-3A99-34E3-CD5A984D786A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8FC3668-D1F6-7E83-E2E6-7915FD991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AEE1EFAA-E30C-457A-DC11-FC68AACF4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CAC3600-7881-61B5-9574-EB449323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6148835-EBD4-6A30-BD32-3BC39A87B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9E6B665-B448-2654-6341-261A207066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404D65D-4BE3-4F9A-F6EA-041F830ED93A}"/>
              </a:ext>
            </a:extLst>
          </p:cNvPr>
          <p:cNvSpPr txBox="1"/>
          <p:nvPr/>
        </p:nvSpPr>
        <p:spPr>
          <a:xfrm>
            <a:off x="457200" y="140097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Localizações das casas no mapa do mundo. Podemos verificar que a maior parte das casas anunciadas se encontram na parte mais ocidental da Rússia.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2389F8B-1772-B6D8-0806-7A05FAA54B6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EF894-3398-BFD6-3D31-DCED67EC14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8" y="2135393"/>
            <a:ext cx="8072684" cy="409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780FF-BD98-6BEA-9125-236ADBB7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5D90C9B6-9F4F-BD92-018A-97FE5EF65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96A9B7D1-EDFA-3D76-CA95-31BA2B7AF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CE61937A-10C1-774F-FF65-2CAFA8C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BE7938-8BE9-3D48-0DA7-6DF3B838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B331C63A-5825-9095-F3AD-93C51D5285B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C7CB35-3A93-7F7B-031B-2820817D8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4EA182F-FB8E-32A1-326B-6EC98B4D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1963DB6-9DBA-C3DF-2B86-87D0768D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7A57712-640F-9532-A6F4-07EFD94C2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BA2D136-F4EC-6525-2D28-BEC2B8A758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A2C28B-D5EF-48C5-29FF-C66DEC4C0E2C}"/>
              </a:ext>
            </a:extLst>
          </p:cNvPr>
          <p:cNvSpPr txBox="1"/>
          <p:nvPr/>
        </p:nvSpPr>
        <p:spPr>
          <a:xfrm>
            <a:off x="457200" y="14009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que relaciona a área, região e tipo de material da construção da casa ao preço das casas. Podendo ver a correlação destes três dados dependendo do preço da casa anunciada.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A16DE5A-4D84-C267-1B40-63870E468F8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911D9-84AF-C48B-B8A3-73CCBAD8C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0" y="2291713"/>
            <a:ext cx="7902261" cy="40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38125" y="2722882"/>
            <a:ext cx="6981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Conclusões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3369213"/>
            <a:ext cx="9014192" cy="266482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28</a:t>
            </a:fld>
            <a:r>
              <a:rPr lang="pt-PT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9664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81FD282-7AA0-D4F7-56E5-34E3D6E0CC5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30AA52-9442-6E7B-4F41-AF454E0F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334743"/>
            <a:ext cx="8609012" cy="45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0" lang="pt-PT" altLang="pt-PT" sz="16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Neste trabalho, utilizamos a ferramenta Grafana para obter estatísticas de 1º e 2º nível de um conjunto de dados disponível na plataforma Kaggle. Essas estatísticas envolveram o cálculo de medidas descritivas como contagem, mínimo, máximo, moda, mediana, média, quartis e desvio padrão, que foram misturadas com o objetivo de obter gráficos mais complexos e perceber melhor a correlação dos dados.</a:t>
            </a:r>
          </a:p>
          <a:p>
            <a:pPr algn="l"/>
            <a:endParaRPr kumimoji="0" lang="pt-PT" altLang="pt-PT" sz="16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Roboto Mono" panose="00000009000000000000" pitchFamily="49" charset="0"/>
              <a:cs typeface="Arial" panose="020B0604020202020204" pitchFamily="34" charset="0"/>
            </a:endParaRPr>
          </a:p>
          <a:p>
            <a:pPr algn="l"/>
            <a:r>
              <a:rPr kumimoji="0" lang="pt-PT" altLang="pt-PT" sz="16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Essas medidas permitiram-nos avaliar a distribuição e o significado dos dados contidos no </a:t>
            </a:r>
            <a:r>
              <a:rPr kumimoji="0" lang="pt-PT" altLang="pt-PT" sz="1600" b="0" i="0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dataset</a:t>
            </a:r>
            <a:r>
              <a:rPr kumimoji="0" lang="pt-PT" altLang="pt-PT" sz="16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. Estas informações forneceram uma visão geral das propriedades dos dados, o que nos possibilitou a deteção de padrões e tendências.</a:t>
            </a:r>
          </a:p>
          <a:p>
            <a:pPr algn="l"/>
            <a:endParaRPr kumimoji="0" lang="pt-PT" altLang="pt-PT" sz="16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Roboto Mono" panose="00000009000000000000" pitchFamily="49" charset="0"/>
              <a:cs typeface="Arial" panose="020B0604020202020204" pitchFamily="34" charset="0"/>
            </a:endParaRPr>
          </a:p>
          <a:p>
            <a:pPr algn="l"/>
            <a:r>
              <a:rPr kumimoji="0" lang="pt-PT" altLang="pt-PT" sz="16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No entanto, durante a análise, identificamos algumas irregularidades no conjunto de dados. O nosso </a:t>
            </a:r>
            <a:r>
              <a:rPr kumimoji="0" lang="pt-PT" altLang="pt-PT" sz="1600" b="0" i="0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dataset</a:t>
            </a:r>
            <a:r>
              <a:rPr kumimoji="0" lang="pt-PT" altLang="pt-PT" sz="16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 apresenta alguns dados não corretos</a:t>
            </a:r>
            <a:r>
              <a:rPr lang="pt-PT" altLang="pt-PT" sz="1600" dirty="0"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/lógicos e também alguns dados nulos. Assim sendo, sabemos que será necessário realizar um pré-processamento do conjunto dos dados.</a:t>
            </a:r>
          </a:p>
          <a:p>
            <a:pPr algn="l"/>
            <a:endParaRPr lang="pt-PT" altLang="pt-PT" sz="1600" dirty="0">
              <a:latin typeface="Arial" panose="020B0604020202020204" pitchFamily="34" charset="0"/>
              <a:ea typeface="Roboto Mono" panose="00000009000000000000" pitchFamily="49" charset="0"/>
              <a:cs typeface="Arial" panose="020B0604020202020204" pitchFamily="34" charset="0"/>
            </a:endParaRPr>
          </a:p>
          <a:p>
            <a:pPr algn="l"/>
            <a:r>
              <a:rPr lang="pt-PT" altLang="pt-PT" sz="1600" dirty="0"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É de referir que nos vimos obrigados a criar uma base de dados em PostgreSQL devido a erros que surgiram com o uso da extensão que permitia utilizar apenas um CSV como fonte dos dados.</a:t>
            </a:r>
          </a:p>
        </p:txBody>
      </p:sp>
    </p:spTree>
    <p:extLst>
      <p:ext uri="{BB962C8B-B14F-4D97-AF65-F5344CB8AC3E}">
        <p14:creationId xmlns:p14="http://schemas.microsoft.com/office/powerpoint/2010/main" val="17429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38125" y="2722882"/>
            <a:ext cx="6981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3369213"/>
            <a:ext cx="9014192" cy="266482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38125" y="2722882"/>
            <a:ext cx="6981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Referências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3369213"/>
            <a:ext cx="9014192" cy="266482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30</a:t>
            </a:fld>
            <a:r>
              <a:rPr lang="pt-PT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45424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Referências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E51F93E-D16E-C24E-CB2D-1A99C5D6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365883"/>
            <a:ext cx="8609012" cy="182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b="1" i="0" dirty="0">
                <a:effectLst/>
                <a:latin typeface="inherit"/>
              </a:rPr>
              <a:t>Dataset: </a:t>
            </a:r>
            <a:r>
              <a:rPr lang="pt-PT" sz="1600" dirty="0" err="1">
                <a:hlinkClick r:id="rId7"/>
              </a:rPr>
              <a:t>Russia</a:t>
            </a:r>
            <a:r>
              <a:rPr lang="pt-PT" sz="1600" dirty="0">
                <a:hlinkClick r:id="rId7"/>
              </a:rPr>
              <a:t> Real </a:t>
            </a:r>
            <a:r>
              <a:rPr lang="pt-PT" sz="1600" dirty="0" err="1">
                <a:hlinkClick r:id="rId7"/>
              </a:rPr>
              <a:t>Estate</a:t>
            </a:r>
            <a:r>
              <a:rPr lang="pt-PT" sz="1600" dirty="0">
                <a:hlinkClick r:id="rId7"/>
              </a:rPr>
              <a:t> 2021 (kaggle.com)</a:t>
            </a:r>
            <a:endParaRPr lang="pt-PT" sz="1600" b="1" i="0" dirty="0">
              <a:effectLst/>
              <a:latin typeface="inherit"/>
            </a:endParaRPr>
          </a:p>
          <a:p>
            <a:pPr marL="171450" indent="-17145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Grafana Web:</a:t>
            </a:r>
            <a:r>
              <a:rPr lang="en-US" sz="1600" dirty="0"/>
              <a:t> </a:t>
            </a:r>
            <a:r>
              <a:rPr lang="en-US" sz="1600" dirty="0">
                <a:hlinkClick r:id="rId8"/>
              </a:rPr>
              <a:t>Grafana: The open observability platform | Grafana Labs</a:t>
            </a:r>
            <a:endParaRPr lang="en-US" sz="1600" dirty="0"/>
          </a:p>
          <a:p>
            <a:pPr marL="171450" indent="-17145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Grafana Documentation: </a:t>
            </a:r>
            <a:r>
              <a:rPr lang="pt-PT" sz="1600" dirty="0">
                <a:hlinkClick r:id="rId9"/>
              </a:rPr>
              <a:t>Grafana open </a:t>
            </a:r>
            <a:r>
              <a:rPr lang="pt-PT" sz="1600" dirty="0" err="1">
                <a:hlinkClick r:id="rId9"/>
              </a:rPr>
              <a:t>source</a:t>
            </a:r>
            <a:r>
              <a:rPr lang="pt-PT" sz="1600" dirty="0">
                <a:hlinkClick r:id="rId9"/>
              </a:rPr>
              <a:t> </a:t>
            </a:r>
            <a:r>
              <a:rPr lang="pt-PT" sz="1600" dirty="0" err="1">
                <a:hlinkClick r:id="rId9"/>
              </a:rPr>
              <a:t>documentation</a:t>
            </a:r>
            <a:r>
              <a:rPr lang="pt-PT" sz="1600" dirty="0">
                <a:hlinkClick r:id="rId9"/>
              </a:rPr>
              <a:t> | Grafana </a:t>
            </a:r>
            <a:r>
              <a:rPr lang="pt-PT" sz="1600" dirty="0" err="1">
                <a:hlinkClick r:id="rId9"/>
              </a:rPr>
              <a:t>documentation</a:t>
            </a:r>
            <a:endParaRPr lang="en-US" sz="1600" dirty="0"/>
          </a:p>
          <a:p>
            <a:pPr marL="171450" indent="-17145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herit"/>
              </a:rPr>
              <a:t>Image Docker Grafana: </a:t>
            </a:r>
            <a:r>
              <a:rPr lang="sv-SE" sz="1600" dirty="0">
                <a:hlinkClick r:id="rId10"/>
              </a:rPr>
              <a:t>grafana/grafana - Docker Image | Docker Hub</a:t>
            </a:r>
            <a:endParaRPr lang="pt-PT" sz="1600" b="1" i="0" dirty="0">
              <a:effectLst/>
              <a:latin typeface="inherit"/>
            </a:endParaRP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hne"/>
              </a:rPr>
              <a:t>How to use Grafana to plot csv data using Python</a:t>
            </a:r>
            <a:r>
              <a:rPr lang="pt-PT" sz="1600" dirty="0"/>
              <a:t>: </a:t>
            </a:r>
            <a:r>
              <a:rPr lang="en-US" sz="1600" dirty="0">
                <a:hlinkClick r:id="rId11"/>
              </a:rPr>
              <a:t>How to use Grafana to plot csv data using Python | by Oskar </a:t>
            </a:r>
            <a:r>
              <a:rPr lang="en-US" sz="1600" dirty="0" err="1">
                <a:hlinkClick r:id="rId11"/>
              </a:rPr>
              <a:t>Paulsson</a:t>
            </a:r>
            <a:r>
              <a:rPr lang="en-US" sz="1600" dirty="0">
                <a:hlinkClick r:id="rId11"/>
              </a:rPr>
              <a:t> | Medium</a:t>
            </a:r>
            <a:endParaRPr lang="en-US" sz="1600" dirty="0"/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5BA705C4-AD22-5253-52EE-587D94E701A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8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57150"/>
            <a:ext cx="9296400" cy="69723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73" y="1447800"/>
            <a:ext cx="8509454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O objetivo deste PowerPoint é apresentar a análise de dados/</a:t>
            </a:r>
            <a:r>
              <a:rPr lang="pt-PT" altLang="pt-PT" sz="1600" i="1" dirty="0">
                <a:cs typeface="Arial" panose="020B0604020202020204" pitchFamily="34" charset="0"/>
              </a:rPr>
              <a:t>data </a:t>
            </a:r>
            <a:r>
              <a:rPr lang="pt-PT" altLang="pt-PT" sz="1600" i="1" dirty="0" err="1">
                <a:cs typeface="Arial" panose="020B0604020202020204" pitchFamily="34" charset="0"/>
              </a:rPr>
              <a:t>science</a:t>
            </a:r>
            <a:r>
              <a:rPr lang="pt-PT" altLang="pt-PT" sz="1600" i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retirada da utilização de ferramentas de análise de dados (</a:t>
            </a:r>
            <a:r>
              <a:rPr lang="pt-PT" altLang="pt-PT" sz="1600" dirty="0" err="1">
                <a:cs typeface="Arial" panose="020B0604020202020204" pitchFamily="34" charset="0"/>
              </a:rPr>
              <a:t>opensource</a:t>
            </a:r>
            <a:r>
              <a:rPr lang="pt-PT" altLang="pt-PT" sz="1600" dirty="0">
                <a:cs typeface="Arial" panose="020B0604020202020204" pitchFamily="34" charset="0"/>
              </a:rPr>
              <a:t> e proprietárias) e linguagens de programação (</a:t>
            </a:r>
            <a:r>
              <a:rPr lang="pt-PT" altLang="pt-PT" sz="1600" dirty="0" err="1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), no caso deste PowerPoint o trabalho desenvolvido no Grafana. No início desta tarefa, o nosso grupo escolheu um </a:t>
            </a:r>
            <a:r>
              <a:rPr lang="pt-PT" altLang="pt-PT" sz="1600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com mais de 200 MB (891 MB), que contivesse formas de fazer </a:t>
            </a:r>
            <a:r>
              <a:rPr lang="pt-PT" altLang="pt-PT" sz="1600" dirty="0" err="1">
                <a:cs typeface="Arial" panose="020B0604020202020204" pitchFamily="34" charset="0"/>
              </a:rPr>
              <a:t>geolocalização</a:t>
            </a:r>
            <a:r>
              <a:rPr lang="pt-PT" altLang="pt-PT" sz="1600" dirty="0">
                <a:cs typeface="Arial" panose="020B0604020202020204" pitchFamily="34" charset="0"/>
              </a:rPr>
              <a:t> e que fosse maioritariamente composto com dados numéricos.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DDC8BE-3889-901A-13FD-AA2AD5C3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17957"/>
            <a:ext cx="2653881" cy="265388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436495-8EA0-2C1E-B72C-1B163AA75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24355"/>
            <a:ext cx="1255975" cy="12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38125" y="2722882"/>
            <a:ext cx="7915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3600" b="1" i="0" dirty="0" err="1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3369213"/>
            <a:ext cx="9014192" cy="266482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198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 err="1"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Dataset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83B8CC7-436A-1711-84FE-818B0255796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DD739-4B74-3A91-0E80-2156BB452410}"/>
              </a:ext>
            </a:extLst>
          </p:cNvPr>
          <p:cNvSpPr txBox="1"/>
          <p:nvPr/>
        </p:nvSpPr>
        <p:spPr>
          <a:xfrm>
            <a:off x="306388" y="1447800"/>
            <a:ext cx="8520339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contém informações sobre o mercado imobiliário russo. Estas informações foram recolhidas de diferentes fontes online (avito.ru, realty.yandex.ru, cian.ru, sob.ru, youla.ru, n1.ru, moyareklama.ru). Cada anúncio possui dados sobre a localização, o tipo de construção, o número de quartos e outras características do imóvel, além disso possui várias colunas com dados numéricos e categóricos, como data, preço, área, coordenadas, código postal, ID da região e ID da rua. Sendo todos os dados referentes apenas ao ano 2021.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2784A8-9330-1692-CB56-FA6CE258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93043"/>
            <a:ext cx="5486400" cy="24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 err="1">
                <a:effectLst/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Dataset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83B8CC7-436A-1711-84FE-818B0255796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A03FE5-FA69-2FED-8AD1-E4043FB39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1" y="1404239"/>
            <a:ext cx="7620000" cy="47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38125" y="2722882"/>
            <a:ext cx="7915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3369213"/>
            <a:ext cx="9014192" cy="266482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4608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 do 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8036F022-3F78-794D-A41D-3609594222A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28248 – David Braga, 28257 – Diogo Assunção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- Opção II / Sistemas de Suporte à Decisão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8FD61D-9B2C-5F0A-BB7C-67E0FAF63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4" y="1878583"/>
            <a:ext cx="5816225" cy="34185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FA41FC-630F-7A87-A246-8DE25F78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3" y="3540622"/>
            <a:ext cx="4920796" cy="284483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C8BE67-ABF8-A47D-5383-833610F284E4}"/>
              </a:ext>
            </a:extLst>
          </p:cNvPr>
          <p:cNvSpPr txBox="1"/>
          <p:nvPr/>
        </p:nvSpPr>
        <p:spPr>
          <a:xfrm>
            <a:off x="457200" y="1400971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Download do Grafana através do Docker</a:t>
            </a:r>
          </a:p>
        </p:txBody>
      </p:sp>
    </p:spTree>
    <p:extLst>
      <p:ext uri="{BB962C8B-B14F-4D97-AF65-F5344CB8AC3E}">
        <p14:creationId xmlns:p14="http://schemas.microsoft.com/office/powerpoint/2010/main" val="822529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1830</Words>
  <Application>Microsoft Office PowerPoint</Application>
  <PresentationFormat>Apresentação no Ecrã (4:3)</PresentationFormat>
  <Paragraphs>186</Paragraphs>
  <Slides>32</Slides>
  <Notes>31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Calibri</vt:lpstr>
      <vt:lpstr>inherit</vt:lpstr>
      <vt:lpstr>sohne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David Braga</cp:lastModifiedBy>
  <cp:revision>372</cp:revision>
  <cp:lastPrinted>2021-02-22T18:49:33Z</cp:lastPrinted>
  <dcterms:created xsi:type="dcterms:W3CDTF">2011-05-31T09:21:51Z</dcterms:created>
  <dcterms:modified xsi:type="dcterms:W3CDTF">2024-03-16T18:42:51Z</dcterms:modified>
</cp:coreProperties>
</file>