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1" r:id="rId4"/>
    <p:sldId id="259" r:id="rId5"/>
    <p:sldId id="264" r:id="rId6"/>
    <p:sldId id="267" r:id="rId7"/>
    <p:sldId id="271" r:id="rId8"/>
    <p:sldId id="268" r:id="rId9"/>
    <p:sldId id="269" r:id="rId10"/>
    <p:sldId id="270" r:id="rId11"/>
    <p:sldId id="258" r:id="rId12"/>
    <p:sldId id="262" r:id="rId13"/>
    <p:sldId id="260" r:id="rId14"/>
    <p:sldId id="263" r:id="rId15"/>
    <p:sldId id="265" r:id="rId16"/>
    <p:sldId id="266" r:id="rId17"/>
  </p:sldIdLst>
  <p:sldSz cx="9144000" cy="5143500" type="screen16x9"/>
  <p:notesSz cx="6858000" cy="9144000"/>
  <p:embeddedFontLst>
    <p:embeddedFont>
      <p:font typeface="EB Garamond" panose="020B0604020202020204" charset="0"/>
      <p:regular r:id="rId19"/>
      <p:bold r:id="rId20"/>
      <p:italic r:id="rId21"/>
      <p:boldItalic r:id="rId22"/>
    </p:embeddedFont>
    <p:embeddedFont>
      <p:font typeface="Eras Demi ITC" panose="020B0805030504020804" pitchFamily="34" charset="0"/>
      <p:regular r:id="rId23"/>
    </p:embeddedFont>
    <p:embeddedFont>
      <p:font typeface="Fira Sans Extra Condensed" panose="020B0604020202020204" charset="0"/>
      <p:regular r:id="rId24"/>
      <p:bold r:id="rId25"/>
      <p:italic r:id="rId26"/>
      <p:boldItalic r:id="rId27"/>
    </p:embeddedFont>
    <p:embeddedFont>
      <p:font typeface="Palatino Linotype" panose="02040502050505030304" pitchFamily="18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CC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2DBAB-9DBA-49C0-9961-276A4E23A515}" v="221" dt="2021-02-07T10:37:1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2.xml" Id="rId13" /><Relationship Type="http://schemas.openxmlformats.org/officeDocument/2006/relationships/notesMaster" Target="notesMasters/notesMaster1.xml" Id="rId18" /><Relationship Type="http://schemas.openxmlformats.org/officeDocument/2006/relationships/font" Target="fonts/font8.fntdata" Id="rId26" /><Relationship Type="http://schemas.openxmlformats.org/officeDocument/2006/relationships/font" Target="fonts/font21.fntdata" Id="rId39" /><Relationship Type="http://schemas.openxmlformats.org/officeDocument/2006/relationships/font" Target="fonts/font3.fntdata" Id="rId21" /><Relationship Type="http://schemas.openxmlformats.org/officeDocument/2006/relationships/font" Target="fonts/font16.fntdata" Id="rId34" /><Relationship Type="http://schemas.openxmlformats.org/officeDocument/2006/relationships/theme" Target="theme/theme1.xml" Id="rId42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font" Target="fonts/font11.fntdata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font" Target="fonts/font6.fntdata" Id="rId24" /><Relationship Type="http://schemas.openxmlformats.org/officeDocument/2006/relationships/font" Target="fonts/font14.fntdata" Id="rId32" /><Relationship Type="http://schemas.openxmlformats.org/officeDocument/2006/relationships/font" Target="fonts/font19.fntdata" Id="rId37" /><Relationship Type="http://schemas.openxmlformats.org/officeDocument/2006/relationships/presProps" Target="presProps.xml" Id="rId40" /><Relationship Type="http://schemas.microsoft.com/office/2015/10/relationships/revisionInfo" Target="revisionInfo.xml" Id="rId45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font" Target="fonts/font5.fntdata" Id="rId23" /><Relationship Type="http://schemas.openxmlformats.org/officeDocument/2006/relationships/font" Target="fonts/font10.fntdata" Id="rId28" /><Relationship Type="http://schemas.openxmlformats.org/officeDocument/2006/relationships/font" Target="fonts/font18.fntdata" Id="rId36" /><Relationship Type="http://schemas.openxmlformats.org/officeDocument/2006/relationships/slide" Target="slides/slide9.xml" Id="rId10" /><Relationship Type="http://schemas.openxmlformats.org/officeDocument/2006/relationships/font" Target="fonts/font1.fntdata" Id="rId19" /><Relationship Type="http://schemas.openxmlformats.org/officeDocument/2006/relationships/font" Target="fonts/font13.fntdata" Id="rId31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font" Target="fonts/font4.fntdata" Id="rId22" /><Relationship Type="http://schemas.openxmlformats.org/officeDocument/2006/relationships/font" Target="fonts/font9.fntdata" Id="rId27" /><Relationship Type="http://schemas.openxmlformats.org/officeDocument/2006/relationships/font" Target="fonts/font12.fntdata" Id="rId30" /><Relationship Type="http://schemas.openxmlformats.org/officeDocument/2006/relationships/font" Target="fonts/font17.fntdata" Id="rId35" /><Relationship Type="http://schemas.openxmlformats.org/officeDocument/2006/relationships/tableStyles" Target="tableStyles.xml" Id="rId43" /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font" Target="fonts/font7.fntdata" Id="rId25" /><Relationship Type="http://schemas.openxmlformats.org/officeDocument/2006/relationships/font" Target="fonts/font15.fntdata" Id="rId33" /><Relationship Type="http://schemas.openxmlformats.org/officeDocument/2006/relationships/font" Target="fonts/font20.fntdata" Id="rId38" /><Relationship Type="http://schemas.openxmlformats.org/officeDocument/2006/relationships/font" Target="fonts/font2.fntdata" Id="rId20" /><Relationship Type="http://schemas.openxmlformats.org/officeDocument/2006/relationships/viewProps" Target="viewProps.xml" Id="rId41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3985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27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345f36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1345f36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2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31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28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b1345f3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b1345f3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73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7676a17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7676a17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90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22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3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75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1345f3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1345f3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9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b1345f36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b1345f36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86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t Style Infographics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-cenTinal/Investor-Buddy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5007000" y="399110"/>
            <a:ext cx="3849921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Team_cenTinal</a:t>
            </a:r>
            <a:endParaRPr sz="3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007000" y="2028324"/>
            <a:ext cx="3030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sz="2800" i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InvestorBuddy”</a:t>
            </a:r>
            <a:endParaRPr sz="2800" i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934047" y="2551105"/>
            <a:ext cx="5837274" cy="24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- Praveen Kumar Yadav, Leader                                                                                                         </a:t>
            </a:r>
            <a:b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 [9102558124]</a:t>
            </a:r>
            <a:b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- Prashant Kumar Bhaiya, </a:t>
            </a:r>
            <a:b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   [7282961065]</a:t>
            </a:r>
            <a:b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- Darshpreet Uppal,  [9636324427]</a:t>
            </a:r>
            <a:b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- Pragya Bansal,  [6284197826]</a:t>
            </a:r>
            <a:br>
              <a:rPr lang="en-US" sz="2400" b="0" dirty="0">
                <a:solidFill>
                  <a:srgbClr val="CC9900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endParaRPr sz="2400" b="0" dirty="0">
              <a:solidFill>
                <a:srgbClr val="CC9900"/>
              </a:solidFill>
              <a:latin typeface="Palatino Linotype" panose="02040502050505030304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8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628627" y="3036787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435796" y="4121394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435787" y="4034600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Tech4</a:t>
            </a:r>
            <a:endParaRPr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815811" y="3151751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28627" y="3549262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499897" y="3911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i="1" u="sng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VISUAL STUDIO CODE - U</a:t>
            </a:r>
            <a:r>
              <a:rPr lang="en-US" sz="1200" b="1" i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sed this IDE  For coding , writing script, algorithms and all of the testing and compilation.</a:t>
            </a:r>
            <a:endParaRPr sz="1200" b="1" i="1" u="sng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52625" y="2406505"/>
            <a:ext cx="3500083" cy="774702"/>
          </a:xfrm>
          <a:custGeom>
            <a:avLst/>
            <a:gdLst/>
            <a:ahLst/>
            <a:cxnLst/>
            <a:rect l="l" t="t" r="r" b="b"/>
            <a:pathLst>
              <a:path w="27903" h="6176" extrusionOk="0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97376" y="2866044"/>
            <a:ext cx="2200926" cy="619536"/>
          </a:xfrm>
          <a:custGeom>
            <a:avLst/>
            <a:gdLst/>
            <a:ahLst/>
            <a:cxnLst/>
            <a:rect l="l" t="t" r="r" b="b"/>
            <a:pathLst>
              <a:path w="17546" h="4939" extrusionOk="0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345214" y="2559724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358134" y="2460413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Tech3</a:t>
            </a:r>
            <a:endParaRPr sz="2000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877424" y="2456365"/>
            <a:ext cx="1299282" cy="1017173"/>
          </a:xfrm>
          <a:custGeom>
            <a:avLst/>
            <a:gdLst/>
            <a:ahLst/>
            <a:cxnLst/>
            <a:rect l="l" t="t" r="r" b="b"/>
            <a:pathLst>
              <a:path w="10358" h="8109" extrusionOk="0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20445" y="2523555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1" u="sng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JAVASCRIPT- Us</a:t>
            </a:r>
            <a:r>
              <a:rPr lang="en-US" b="1" i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ed to design the backend of the website such as linking the pages associated with proceed and submit buttons and mainly the formula and algorithm of the calculator.</a:t>
            </a:r>
            <a:endParaRPr b="1" i="1" u="sng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50750" y="1740185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337563" y="177658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Tech2</a:t>
            </a:r>
            <a:endParaRPr sz="2000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849116" y="1847725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55243" y="2223702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61974" y="884342"/>
            <a:ext cx="3500083" cy="1017047"/>
          </a:xfrm>
          <a:custGeom>
            <a:avLst/>
            <a:gdLst/>
            <a:ahLst/>
            <a:cxnLst/>
            <a:rect l="l" t="t" r="r" b="b"/>
            <a:pathLst>
              <a:path w="27903" h="8108" extrusionOk="0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324643" y="1119403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324643" y="1004826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Tech1</a:t>
            </a:r>
            <a:endParaRPr sz="20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23241" y="1197163"/>
            <a:ext cx="1299282" cy="1015793"/>
          </a:xfrm>
          <a:custGeom>
            <a:avLst/>
            <a:gdLst/>
            <a:ahLst/>
            <a:cxnLst/>
            <a:rect l="l" t="t" r="r" b="b"/>
            <a:pathLst>
              <a:path w="10358" h="8098" extrusionOk="0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71308" y="1582929"/>
            <a:ext cx="2200926" cy="618281"/>
          </a:xfrm>
          <a:custGeom>
            <a:avLst/>
            <a:gdLst/>
            <a:ahLst/>
            <a:cxnLst/>
            <a:rect l="l" t="t" r="r" b="b"/>
            <a:pathLst>
              <a:path w="17546" h="4929" extrusionOk="0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499870" y="953639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1" u="sng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-US" b="1" i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– Used this tool in developing the structure of web page we made. </a:t>
            </a:r>
            <a:endParaRPr b="1" i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4755" y="1805229"/>
            <a:ext cx="333131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i="1" u="sng" dirty="0"/>
              <a:t>CSS </a:t>
            </a:r>
            <a:r>
              <a:rPr lang="en-US" b="1" i="1" u="sng" dirty="0">
                <a:latin typeface="Roboto"/>
                <a:ea typeface="Roboto"/>
              </a:rPr>
              <a:t>and</a:t>
            </a:r>
            <a:r>
              <a:rPr lang="en-US" b="1" i="1" u="sng" dirty="0"/>
              <a:t> Bootstrap </a:t>
            </a:r>
            <a:r>
              <a:rPr lang="en-US" b="1" i="1" dirty="0"/>
              <a:t>– Used to build the webpage’s  colors, design and templates and the icons.  </a:t>
            </a:r>
            <a:endParaRPr lang="en-IN" b="1" i="1" dirty="0"/>
          </a:p>
        </p:txBody>
      </p:sp>
      <p:sp>
        <p:nvSpPr>
          <p:cNvPr id="28" name="Google Shape;115;p15"/>
          <p:cNvSpPr/>
          <p:nvPr/>
        </p:nvSpPr>
        <p:spPr>
          <a:xfrm>
            <a:off x="4311723" y="1765774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6" y="990858"/>
            <a:ext cx="8118435" cy="917041"/>
            <a:chOff x="385306" y="990858"/>
            <a:chExt cx="8118435" cy="917041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746661" y="990858"/>
              <a:ext cx="3757080" cy="811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200" dirty="0">
                  <a:solidFill>
                    <a:srgbClr val="202124"/>
                  </a:solidFill>
                  <a:latin typeface="Roboto" panose="020B0604020202020204" charset="0"/>
                </a:rPr>
                <a:t>our product will open doors for new investors into the market who were relying on their savings to meet their goals by showing them better options and plans.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118435" cy="873805"/>
            <a:chOff x="385306" y="3036454"/>
            <a:chExt cx="8118435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740841" y="3089505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We will generate by charging subscription fee and advertising.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As we know peoples goal so we can advertise accordingly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709906" y="1884013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Middle income and Low income groups who don’t have much financial knowledge and planning.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69" extrusionOk="0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3" extrusionOk="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85" extrusionOk="0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85300" y="4197263"/>
              <a:ext cx="3816830" cy="669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We have just developed a prototype of the website we are intend to build that would be easily accessible  to the public.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5080" lvl="0" algn="l">
              <a:lnSpc>
                <a:spcPct val="106900"/>
              </a:lnSpc>
              <a:buSzPts val="4400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is the only platform in the market which will give you a peek into the future to see how your investments will perform so that you can manage your wealth and plans accordingly.</a:t>
            </a:r>
            <a:b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  <a:t>It will help to conquer the mentioned problems :-</a:t>
            </a:r>
            <a:b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2000" dirty="0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1.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  <a:t>Beating Inflation rate</a:t>
            </a:r>
            <a:br>
              <a:rPr lang="en-US" sz="20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2.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  <a:t>Having financial stability and security.</a:t>
            </a:r>
            <a:br>
              <a:rPr lang="en-US" sz="2000" dirty="0">
                <a:solidFill>
                  <a:schemeClr val="accent4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2000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3.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  <a:t>Enjoy early retirement</a:t>
            </a:r>
            <a:br>
              <a:rPr lang="en-US" sz="2000" dirty="0">
                <a:solidFill>
                  <a:schemeClr val="accent4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2000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4.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  <a:t>Avoid falling into a debt trap</a:t>
            </a:r>
            <a:br>
              <a:rPr lang="en-US" sz="2000" dirty="0">
                <a:solidFill>
                  <a:schemeClr val="accent4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2000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5.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  <a:t> Have decent savings to meet life goals.</a:t>
            </a:r>
            <a:br>
              <a:rPr lang="en-US" sz="2000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sz="1900" b="0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Social Impact</a:t>
            </a: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5080" algn="l">
              <a:spcBef>
                <a:spcPts val="5"/>
              </a:spcBef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  <a:t>1.Our idea can give a person his financial stability.</a:t>
            </a:r>
            <a:b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</a:rPr>
            </a:b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</a:rPr>
              <a:t>2.He</a:t>
            </a: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  <a:t>/she can be financial independent.</a:t>
            </a:r>
            <a:b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  <a:t>3.They can have great lifestyle and good social life with his own planning.</a:t>
            </a:r>
            <a:b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  <a:t>4.It can be also useful in any financial crisis.</a:t>
            </a:r>
            <a:b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lang="en-US" sz="2400" i="1" dirty="0">
              <a:solidFill>
                <a:schemeClr val="accent4">
                  <a:lumMod val="50000"/>
                </a:schemeClr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2631325" y="1733000"/>
            <a:ext cx="472721" cy="27170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015056" y="2362873"/>
            <a:ext cx="472721" cy="2087084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1396676" y="2926927"/>
            <a:ext cx="472721" cy="1522951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78275" y="3376701"/>
            <a:ext cx="472721" cy="10732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have you learnt by doing this project?</a:t>
            </a:r>
            <a:endParaRPr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77900" y="4182975"/>
            <a:ext cx="473100" cy="472725"/>
          </a:xfrm>
          <a:custGeom>
            <a:avLst/>
            <a:gdLst/>
            <a:ahLst/>
            <a:cxnLst/>
            <a:rect l="l" t="t" r="r" b="b"/>
            <a:pathLst>
              <a:path w="18924" h="18909" extrusionOk="0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40425" y="4245850"/>
            <a:ext cx="349950" cy="349950"/>
          </a:xfrm>
          <a:custGeom>
            <a:avLst/>
            <a:gdLst/>
            <a:ahLst/>
            <a:cxnLst/>
            <a:rect l="l" t="t" r="r" b="b"/>
            <a:pathLst>
              <a:path w="13998" h="13998" extrusionOk="0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14125" y="4317700"/>
            <a:ext cx="198050" cy="198000"/>
          </a:xfrm>
          <a:custGeom>
            <a:avLst/>
            <a:gdLst/>
            <a:ahLst/>
            <a:cxnLst/>
            <a:rect l="l" t="t" r="r" b="b"/>
            <a:pathLst>
              <a:path w="7922" h="7920" fill="none" extrusionOk="0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65775" y="4369350"/>
            <a:ext cx="94750" cy="94700"/>
          </a:xfrm>
          <a:custGeom>
            <a:avLst/>
            <a:gdLst/>
            <a:ahLst/>
            <a:cxnLst/>
            <a:rect l="l" t="t" r="r" b="b"/>
            <a:pathLst>
              <a:path w="3790" h="3788" fill="none" extrusionOk="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1013325" y="4322550"/>
            <a:ext cx="94350" cy="94350"/>
          </a:xfrm>
          <a:custGeom>
            <a:avLst/>
            <a:gdLst/>
            <a:ahLst/>
            <a:cxnLst/>
            <a:rect l="l" t="t" r="r" b="b"/>
            <a:pathLst>
              <a:path w="3774" h="3774" fill="none" extrusionOk="0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396575" y="4182975"/>
            <a:ext cx="472725" cy="472725"/>
          </a:xfrm>
          <a:custGeom>
            <a:avLst/>
            <a:gdLst/>
            <a:ahLst/>
            <a:cxnLst/>
            <a:rect l="l" t="t" r="r" b="b"/>
            <a:pathLst>
              <a:path w="18909" h="18909" extrusionOk="0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4590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8700" y="4351000"/>
            <a:ext cx="72975" cy="73025"/>
          </a:xfrm>
          <a:custGeom>
            <a:avLst/>
            <a:gdLst/>
            <a:ahLst/>
            <a:cxnLst/>
            <a:rect l="l" t="t" r="r" b="b"/>
            <a:pathLst>
              <a:path w="2919" h="2921" fill="none" extrusionOk="0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1564625" y="4440475"/>
            <a:ext cx="138900" cy="62150"/>
          </a:xfrm>
          <a:custGeom>
            <a:avLst/>
            <a:gdLst/>
            <a:ahLst/>
            <a:cxnLst/>
            <a:rect l="l" t="t" r="r" b="b"/>
            <a:pathLst>
              <a:path w="5556" h="2486" fill="none" extrusionOk="0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526062" y="4306750"/>
            <a:ext cx="213750" cy="213750"/>
          </a:xfrm>
          <a:custGeom>
            <a:avLst/>
            <a:gdLst/>
            <a:ahLst/>
            <a:cxnLst/>
            <a:rect l="l" t="t" r="r" b="b"/>
            <a:pathLst>
              <a:path w="8550" h="8550" fill="none" extrusionOk="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1634625" y="4442325"/>
            <a:ext cx="25" cy="84250"/>
          </a:xfrm>
          <a:custGeom>
            <a:avLst/>
            <a:gdLst/>
            <a:ahLst/>
            <a:cxnLst/>
            <a:rect l="l" t="t" r="r" b="b"/>
            <a:pathLst>
              <a:path w="1" h="3370" fill="none" extrusionOk="0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014875" y="4182975"/>
            <a:ext cx="473125" cy="472725"/>
          </a:xfrm>
          <a:custGeom>
            <a:avLst/>
            <a:gdLst/>
            <a:ahLst/>
            <a:cxnLst/>
            <a:rect l="l" t="t" r="r" b="b"/>
            <a:pathLst>
              <a:path w="18925" h="18909" extrusionOk="0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0773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169075" y="4330050"/>
            <a:ext cx="173300" cy="173325"/>
          </a:xfrm>
          <a:custGeom>
            <a:avLst/>
            <a:gdLst/>
            <a:ahLst/>
            <a:cxnLst/>
            <a:rect l="l" t="t" r="r" b="b"/>
            <a:pathLst>
              <a:path w="6932" h="6933" fill="none" extrusionOk="0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205375" y="43667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157850" y="4480500"/>
            <a:ext cx="34075" cy="34100"/>
          </a:xfrm>
          <a:custGeom>
            <a:avLst/>
            <a:gdLst/>
            <a:ahLst/>
            <a:cxnLst/>
            <a:rect l="l" t="t" r="r" b="b"/>
            <a:pathLst>
              <a:path w="1363" h="1364" fill="none" extrusionOk="0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633550" y="4182975"/>
            <a:ext cx="472750" cy="472725"/>
          </a:xfrm>
          <a:custGeom>
            <a:avLst/>
            <a:gdLst/>
            <a:ahLst/>
            <a:cxnLst/>
            <a:rect l="l" t="t" r="r" b="b"/>
            <a:pathLst>
              <a:path w="18910" h="18909" extrusionOk="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2696050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781400" y="4322950"/>
            <a:ext cx="192750" cy="192400"/>
          </a:xfrm>
          <a:custGeom>
            <a:avLst/>
            <a:gdLst/>
            <a:ahLst/>
            <a:cxnLst/>
            <a:rect l="l" t="t" r="r" b="b"/>
            <a:pathLst>
              <a:path w="7710" h="7696" fill="none" extrusionOk="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877950" y="4419125"/>
            <a:ext cx="48300" cy="42700"/>
          </a:xfrm>
          <a:custGeom>
            <a:avLst/>
            <a:gdLst/>
            <a:ahLst/>
            <a:cxnLst/>
            <a:rect l="l" t="t" r="r" b="b"/>
            <a:pathLst>
              <a:path w="1932" h="1708" fill="none" extrusionOk="0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877575" y="4373100"/>
            <a:ext cx="25" cy="46450"/>
          </a:xfrm>
          <a:custGeom>
            <a:avLst/>
            <a:gdLst/>
            <a:ahLst/>
            <a:cxnLst/>
            <a:rect l="l" t="t" r="r" b="b"/>
            <a:pathLst>
              <a:path w="1" h="1858" fill="none" extrusionOk="0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457200" y="1020400"/>
            <a:ext cx="173305" cy="173258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243108" y="1535538"/>
            <a:ext cx="5226000" cy="697588"/>
            <a:chOff x="3243108" y="1535538"/>
            <a:chExt cx="5226000" cy="697588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243108" y="1779526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get to know about various market schemes and investment options 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Also  we get to know how to present an idea digitally through web development using different coding languages.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26" name="Google Shape;326;p22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Working as a team and learning about startup ideas.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24699" y="1778097"/>
            <a:ext cx="4876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 panose="020B0604020202020204" charset="0"/>
              </a:rPr>
              <a:t>We get to know why investing is important and why should everyone invest.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913474" y="2974280"/>
            <a:ext cx="3512936" cy="1617875"/>
            <a:chOff x="913474" y="2974280"/>
            <a:chExt cx="3512936" cy="1617875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Idea and model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Darshpreet Uppal</a:t>
              </a:r>
              <a:endParaRPr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343" name="Google Shape;343;p23"/>
            <p:cNvSpPr/>
            <p:nvPr/>
          </p:nvSpPr>
          <p:spPr>
            <a:xfrm>
              <a:off x="5171741" y="3114857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716380" y="297428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171741" y="4451475"/>
              <a:ext cx="310916" cy="140676"/>
            </a:xfrm>
            <a:custGeom>
              <a:avLst/>
              <a:gdLst/>
              <a:ahLst/>
              <a:cxnLst/>
              <a:rect l="l" t="t" r="r" b="b"/>
              <a:pathLst>
                <a:path w="3134" h="1418" extrusionOk="0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Public Relations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Pragya Bansal</a:t>
              </a:r>
              <a:endParaRPr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920224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3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51" name="Google Shape;351;p23"/>
            <p:cNvSpPr/>
            <p:nvPr/>
          </p:nvSpPr>
          <p:spPr>
            <a:xfrm>
              <a:off x="1368736" y="1253234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913475" y="111355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368736" y="2590745"/>
              <a:ext cx="310817" cy="139783"/>
            </a:xfrm>
            <a:custGeom>
              <a:avLst/>
              <a:gdLst/>
              <a:ahLst/>
              <a:cxnLst/>
              <a:rect l="l" t="t" r="r" b="b"/>
              <a:pathLst>
                <a:path w="3133" h="1409" extrusionOk="0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Frontend developer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Praveen Kumar Yadav</a:t>
              </a:r>
              <a:endParaRPr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117299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4716380" y="1113550"/>
            <a:ext cx="3667332" cy="1616983"/>
            <a:chOff x="4716380" y="1113550"/>
            <a:chExt cx="3667332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Backend Developer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42750" y="1470267"/>
              <a:ext cx="2740962" cy="360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Prashant Kumar Bhaiya</a:t>
              </a:r>
              <a:endParaRPr sz="2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4205432" cy="2191055"/>
            <a:chOff x="4938567" y="2483686"/>
            <a:chExt cx="4205432" cy="219105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sz="17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298312" y="3495576"/>
              <a:ext cx="2845687" cy="1179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accent6"/>
                </a:buClr>
                <a:buSzPts val="1100"/>
              </a:pPr>
              <a:r>
                <a:rPr lang="en" sz="1200" b="1" i="1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For developing the prototype web page we used tools such as:</a:t>
              </a:r>
              <a:endParaRPr lang="en-US" sz="1200" b="1" i="1" dirty="0">
                <a:solidFill>
                  <a:schemeClr val="accent6"/>
                </a:solidFill>
                <a:latin typeface="Roboto"/>
                <a:ea typeface="Roboto"/>
                <a:cs typeface="Roboto"/>
              </a:endParaRPr>
            </a:p>
            <a:p>
              <a:pPr marL="228600" indent="-228600">
                <a:buSzPts val="1100"/>
                <a:buAutoNum type="arabicPeriod"/>
              </a:pPr>
              <a:r>
                <a:rPr lang="en" sz="1200" b="1" i="1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HTML</a:t>
              </a:r>
              <a:endParaRPr lang="en" sz="1200" b="1" i="1" dirty="0">
                <a:solidFill>
                  <a:schemeClr val="accent6"/>
                </a:solidFill>
                <a:latin typeface="Roboto"/>
                <a:ea typeface="Roboto"/>
                <a:cs typeface="Roboto"/>
              </a:endParaRPr>
            </a:p>
            <a:p>
              <a:pPr marL="228600" indent="-228600">
                <a:buSzPts val="1100"/>
                <a:buAutoNum type="arabicPeriod"/>
              </a:pPr>
              <a:r>
                <a:rPr lang="en" sz="1200" b="1" i="1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CSS</a:t>
              </a:r>
              <a:endParaRPr lang="en" sz="1200" b="1" i="1" dirty="0">
                <a:solidFill>
                  <a:schemeClr val="accent6"/>
                </a:solidFill>
                <a:latin typeface="Roboto"/>
                <a:ea typeface="Roboto"/>
                <a:cs typeface="Roboto"/>
              </a:endParaRPr>
            </a:p>
            <a:p>
              <a:pPr marL="228600" indent="-228600">
                <a:buSzPts val="1100"/>
                <a:buAutoNum type="arabicPeriod"/>
              </a:pPr>
              <a:r>
                <a:rPr lang="en" sz="1200" b="1" i="1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  <a:endParaRPr lang="en" sz="1200" b="1" i="1" dirty="0">
                <a:solidFill>
                  <a:schemeClr val="accent6"/>
                </a:solidFill>
                <a:latin typeface="Roboto"/>
                <a:ea typeface="Roboto"/>
                <a:cs typeface="Roboto"/>
              </a:endParaRPr>
            </a:p>
            <a:p>
              <a:pPr marL="228600" indent="-228600">
                <a:buSzPts val="1100"/>
                <a:buAutoNum type="arabicPeriod"/>
              </a:pPr>
              <a:r>
                <a:rPr lang="en" sz="1200" b="1" i="1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BOOTSTRAP</a:t>
              </a:r>
              <a:endParaRPr sz="1200" b="1" i="1" dirty="0">
                <a:solidFill>
                  <a:schemeClr val="accent6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72117" y="3182091"/>
            <a:ext cx="4466588" cy="1492650"/>
            <a:chOff x="472117" y="3182091"/>
            <a:chExt cx="4466588" cy="149265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496673" y="3182091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sz="1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472117" y="3498175"/>
              <a:ext cx="2177708" cy="1176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8600" indent="-228600">
                <a:buAutoNum type="arabicPeriod"/>
              </a:pPr>
              <a:r>
                <a:rPr lang="en-US" sz="1200" b="1" i="1" dirty="0">
                  <a:latin typeface="Roboto"/>
                  <a:ea typeface="Roboto"/>
                  <a:cs typeface="Roboto"/>
                  <a:sym typeface="Roboto"/>
                </a:rPr>
                <a:t>Our theme is open innovation.</a:t>
              </a:r>
              <a:endParaRPr lang="en-US" sz="1200" dirty="0">
                <a:latin typeface="Roboto"/>
                <a:ea typeface="Roboto"/>
                <a:cs typeface="Roboto"/>
              </a:endParaRPr>
            </a:p>
            <a:p>
              <a:pPr marL="228600" indent="-228600">
                <a:buAutoNum type="arabicPeriod"/>
              </a:pPr>
              <a:r>
                <a:rPr lang="en-US" sz="1200" b="1" i="1" dirty="0">
                  <a:latin typeface="Roboto"/>
                  <a:ea typeface="Roboto"/>
                  <a:cs typeface="Roboto"/>
                  <a:sym typeface="Roboto"/>
                </a:rPr>
                <a:t>The idea is also an open idea which will be available to people for their benefits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. </a:t>
              </a:r>
              <a:endParaRPr sz="1200" dirty="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02749" y="1166345"/>
            <a:ext cx="3592592" cy="2071615"/>
            <a:chOff x="612824" y="1145499"/>
            <a:chExt cx="3592592" cy="20716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37566" y="1145499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4" y="1533299"/>
              <a:ext cx="2536671" cy="160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8600" indent="-228600">
                <a:buAutoNum type="arabicPeriod"/>
              </a:pPr>
              <a:r>
                <a:rPr lang="en-US" sz="1200" b="1" i="1" dirty="0">
                  <a:latin typeface="Roboto"/>
                  <a:ea typeface="Roboto"/>
                  <a:cs typeface="Roboto"/>
                  <a:sym typeface="Roboto"/>
                </a:rPr>
                <a:t>Most of the people either have bad financial planning.</a:t>
              </a:r>
              <a:endParaRPr lang="en-US" dirty="0"/>
            </a:p>
            <a:p>
              <a:pPr marL="228600" indent="-228600">
                <a:buAutoNum type="arabicPeriod"/>
              </a:pPr>
              <a:r>
                <a:rPr lang="en-US" sz="1200" b="1" i="1" dirty="0">
                  <a:latin typeface="Roboto"/>
                  <a:ea typeface="Roboto"/>
                  <a:cs typeface="Roboto"/>
                  <a:sym typeface="Roboto"/>
                </a:rPr>
                <a:t>They are unable to predict their returns due to complex calculations.</a:t>
              </a:r>
              <a:endParaRPr lang="en-US" sz="1200" b="1" i="1" dirty="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873318"/>
            <a:ext cx="4938724" cy="1782855"/>
            <a:chOff x="4205276" y="1237600"/>
            <a:chExt cx="4325824" cy="1246219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sz="17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078883" y="1530702"/>
              <a:ext cx="2452192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8600" indent="-228600">
                <a:buClr>
                  <a:schemeClr val="accent6"/>
                </a:buClr>
                <a:buSzPts val="1100"/>
                <a:buAutoNum type="arabicPeriod"/>
              </a:pPr>
              <a:r>
                <a:rPr lang="en-US" sz="1200" b="1" i="1" dirty="0">
                  <a:latin typeface="Roboto"/>
                  <a:ea typeface="Roboto"/>
                  <a:cs typeface="Roboto"/>
                  <a:sym typeface="Roboto"/>
                </a:rPr>
                <a:t>We divide your wealth in a fixed ratio among different Investment options and schemes.</a:t>
              </a:r>
              <a:endParaRPr lang="en-US" sz="1200" dirty="0">
                <a:latin typeface="Roboto"/>
                <a:ea typeface="Roboto"/>
                <a:cs typeface="Roboto"/>
              </a:endParaRPr>
            </a:p>
            <a:p>
              <a:pPr marL="228600" indent="-228600">
                <a:buSzPts val="1100"/>
                <a:buAutoNum type="arabicPeriod"/>
              </a:pPr>
              <a:r>
                <a:rPr lang="en-US" sz="1200" b="1" i="1" dirty="0">
                  <a:latin typeface="Roboto"/>
                  <a:ea typeface="Roboto"/>
                  <a:cs typeface="Roboto"/>
                  <a:sym typeface="Roboto"/>
                </a:rPr>
                <a:t> So that you can achieve your short term, long term and retirement goals. </a:t>
              </a:r>
              <a:endParaRPr lang="en-US" sz="1200">
                <a:latin typeface="Roboto"/>
                <a:ea typeface="Roboto"/>
                <a:cs typeface="Roboto"/>
              </a:endParaRPr>
            </a:p>
            <a:p>
              <a:pPr marL="228600" indent="-228600">
                <a:buSzPts val="1100"/>
                <a:buAutoNum type="arabicPeriod"/>
              </a:pPr>
              <a:r>
                <a:rPr lang="en-US" sz="1200" b="1" i="1" dirty="0">
                  <a:latin typeface="Roboto"/>
                  <a:ea typeface="Roboto"/>
                  <a:cs typeface="Roboto"/>
                  <a:sym typeface="Roboto"/>
                </a:rPr>
                <a:t>Our calculators the give you an estimation of your plans accordingly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.  </a:t>
              </a:r>
              <a:endParaRPr sz="120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321826" y="42894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Growth Plan of the Product</a:t>
            </a:r>
            <a:endParaRPr dirty="0"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552650" y="1173675"/>
            <a:ext cx="8038699" cy="773611"/>
            <a:chOff x="552650" y="1173675"/>
            <a:chExt cx="8038699" cy="773611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avLst/>
                <a:gdLst/>
                <a:ahLst/>
                <a:cxnLst/>
                <a:rect l="l" t="t" r="r" b="b"/>
                <a:pathLst>
                  <a:path w="30018" h="8199" extrusionOk="0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198" extrusionOk="0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216410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Gathering Information regarding investment schemes  and developing a suitable financial plan.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552650" y="2034275"/>
            <a:ext cx="8038697" cy="765961"/>
            <a:chOff x="552650" y="2034275"/>
            <a:chExt cx="8038697" cy="765961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216376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created a prototype web page to check the interface and the basic financial plan .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552650" y="2893868"/>
            <a:ext cx="8038697" cy="760245"/>
            <a:chOff x="552650" y="2893868"/>
            <a:chExt cx="8038697" cy="760245"/>
          </a:xfrm>
        </p:grpSpPr>
        <p:grpSp>
          <p:nvGrpSpPr>
            <p:cNvPr id="208" name="Google Shape;208;p18"/>
            <p:cNvGrpSpPr/>
            <p:nvPr/>
          </p:nvGrpSpPr>
          <p:grpSpPr>
            <a:xfrm>
              <a:off x="552651" y="2893868"/>
              <a:ext cx="8038696" cy="760245"/>
              <a:chOff x="552651" y="2893868"/>
              <a:chExt cx="8038696" cy="760245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697627" y="2893871"/>
                <a:ext cx="3893720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0" extrusionOk="0">
                    <a:moveTo>
                      <a:pt x="0" y="0"/>
                    </a:moveTo>
                    <a:cubicBezTo>
                      <a:pt x="288" y="0"/>
                      <a:pt x="566" y="119"/>
                      <a:pt x="754" y="328"/>
                    </a:cubicBezTo>
                    <a:cubicBezTo>
                      <a:pt x="784" y="357"/>
                      <a:pt x="804" y="377"/>
                      <a:pt x="823" y="407"/>
                    </a:cubicBezTo>
                    <a:lnTo>
                      <a:pt x="3143" y="3480"/>
                    </a:lnTo>
                    <a:cubicBezTo>
                      <a:pt x="3421" y="3847"/>
                      <a:pt x="3421" y="4353"/>
                      <a:pt x="3143" y="4719"/>
                    </a:cubicBezTo>
                    <a:lnTo>
                      <a:pt x="823" y="7792"/>
                    </a:lnTo>
                    <a:cubicBezTo>
                      <a:pt x="625" y="8050"/>
                      <a:pt x="328" y="8199"/>
                      <a:pt x="0" y="8199"/>
                    </a:cubicBezTo>
                    <a:lnTo>
                      <a:pt x="27757" y="8199"/>
                    </a:lnTo>
                    <a:cubicBezTo>
                      <a:pt x="28570" y="8199"/>
                      <a:pt x="29224" y="7545"/>
                      <a:pt x="29224" y="6732"/>
                    </a:cubicBezTo>
                    <a:lnTo>
                      <a:pt x="29224" y="1468"/>
                    </a:lnTo>
                    <a:cubicBezTo>
                      <a:pt x="29224" y="65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2278401" y="2893868"/>
                <a:ext cx="2932867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0" extrusionOk="0">
                    <a:moveTo>
                      <a:pt x="27718" y="1934"/>
                    </a:moveTo>
                    <a:cubicBezTo>
                      <a:pt x="28918" y="1934"/>
                      <a:pt x="29889" y="2905"/>
                      <a:pt x="29889" y="4105"/>
                    </a:cubicBezTo>
                    <a:cubicBezTo>
                      <a:pt x="29889" y="5294"/>
                      <a:pt x="28918" y="6266"/>
                      <a:pt x="27718" y="6266"/>
                    </a:cubicBezTo>
                    <a:cubicBezTo>
                      <a:pt x="26528" y="6266"/>
                      <a:pt x="25557" y="5294"/>
                      <a:pt x="25557" y="4105"/>
                    </a:cubicBezTo>
                    <a:cubicBezTo>
                      <a:pt x="25557" y="2905"/>
                      <a:pt x="26528" y="1934"/>
                      <a:pt x="27718" y="1934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2"/>
                    </a:cubicBezTo>
                    <a:lnTo>
                      <a:pt x="1" y="7178"/>
                    </a:lnTo>
                    <a:cubicBezTo>
                      <a:pt x="1" y="7743"/>
                      <a:pt x="457" y="8199"/>
                      <a:pt x="1022" y="8199"/>
                    </a:cubicBezTo>
                    <a:lnTo>
                      <a:pt x="28213" y="8199"/>
                    </a:lnTo>
                    <a:cubicBezTo>
                      <a:pt x="28541" y="8199"/>
                      <a:pt x="28838" y="8050"/>
                      <a:pt x="29036" y="7792"/>
                    </a:cubicBezTo>
                    <a:lnTo>
                      <a:pt x="31356" y="4719"/>
                    </a:lnTo>
                    <a:cubicBezTo>
                      <a:pt x="31634" y="4353"/>
                      <a:pt x="31634" y="3847"/>
                      <a:pt x="31356" y="3480"/>
                    </a:cubicBezTo>
                    <a:lnTo>
                      <a:pt x="29036" y="407"/>
                    </a:lnTo>
                    <a:cubicBezTo>
                      <a:pt x="29017" y="377"/>
                      <a:pt x="28997" y="357"/>
                      <a:pt x="28967" y="328"/>
                    </a:cubicBezTo>
                    <a:cubicBezTo>
                      <a:pt x="28779" y="119"/>
                      <a:pt x="28501" y="0"/>
                      <a:pt x="28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552651" y="28948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8"/>
            <p:cNvSpPr txBox="1"/>
            <p:nvPr/>
          </p:nvSpPr>
          <p:spPr>
            <a:xfrm>
              <a:off x="2532451" y="3024246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216410" y="28948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Developing another algorithm which will give unique financial plan to each individual based on their goals. 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552650" y="2948281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552650" y="3654111"/>
            <a:ext cx="8038697" cy="854714"/>
            <a:chOff x="552650" y="3654111"/>
            <a:chExt cx="8038697" cy="854714"/>
          </a:xfrm>
        </p:grpSpPr>
        <p:grpSp>
          <p:nvGrpSpPr>
            <p:cNvPr id="216" name="Google Shape;216;p18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220;p18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4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216444" y="3654111"/>
              <a:ext cx="3250500" cy="850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Launching the product in the market as an full fledged working website “investorbuddy.com” accessible by general public.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4697627" y="1438382"/>
            <a:ext cx="295613" cy="26667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697627" y="2315694"/>
            <a:ext cx="295613" cy="2441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34785" y="3061458"/>
            <a:ext cx="290005" cy="563825"/>
          </a:xfrm>
          <a:custGeom>
            <a:avLst/>
            <a:gdLst/>
            <a:ahLst/>
            <a:cxnLst/>
            <a:rect l="l" t="t" r="r" b="b"/>
            <a:pathLst>
              <a:path w="3548" h="6898" extrusionOk="0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39" name="Google Shape;139;p16"/>
            <p:cNvSpPr/>
            <p:nvPr/>
          </p:nvSpPr>
          <p:spPr>
            <a:xfrm>
              <a:off x="2046304" y="1471517"/>
              <a:ext cx="69395" cy="68578"/>
            </a:xfrm>
            <a:custGeom>
              <a:avLst/>
              <a:gdLst/>
              <a:ahLst/>
              <a:cxnLst/>
              <a:rect l="l" t="t" r="r" b="b"/>
              <a:pathLst>
                <a:path w="849" h="839" extrusionOk="0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2150" y="1740603"/>
              <a:ext cx="68660" cy="6857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23973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47432" y="1545899"/>
              <a:ext cx="467130" cy="382777"/>
            </a:xfrm>
            <a:custGeom>
              <a:avLst/>
              <a:gdLst/>
              <a:ahLst/>
              <a:cxnLst/>
              <a:rect l="l" t="t" r="r" b="b"/>
              <a:pathLst>
                <a:path w="5715" h="4683" extrusionOk="0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1194" y="1740603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69371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585273" y="1212296"/>
            <a:ext cx="474731" cy="468519"/>
          </a:xfrm>
          <a:custGeom>
            <a:avLst/>
            <a:gdLst/>
            <a:ahLst/>
            <a:cxnLst/>
            <a:rect l="l" t="t" r="r" b="b"/>
            <a:pathLst>
              <a:path w="5808" h="5732" extrusionOk="0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16"/>
            <p:cNvSpPr/>
            <p:nvPr/>
          </p:nvSpPr>
          <p:spPr>
            <a:xfrm>
              <a:off x="6774013" y="3355871"/>
              <a:ext cx="397816" cy="398634"/>
            </a:xfrm>
            <a:custGeom>
              <a:avLst/>
              <a:gdLst/>
              <a:ahLst/>
              <a:cxnLst/>
              <a:rect l="l" t="t" r="r" b="b"/>
              <a:pathLst>
                <a:path w="4867" h="4877" extrusionOk="0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5125" y="3456901"/>
              <a:ext cx="195680" cy="196497"/>
            </a:xfrm>
            <a:custGeom>
              <a:avLst/>
              <a:gdLst/>
              <a:ahLst/>
              <a:cxnLst/>
              <a:rect l="l" t="t" r="r" b="b"/>
              <a:pathLst>
                <a:path w="2394" h="2404" extrusionOk="0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72885" y="3311487"/>
              <a:ext cx="243333" cy="242433"/>
            </a:xfrm>
            <a:custGeom>
              <a:avLst/>
              <a:gdLst/>
              <a:ahLst/>
              <a:cxnLst/>
              <a:rect l="l" t="t" r="r" b="b"/>
              <a:pathLst>
                <a:path w="2977" h="2966" extrusionOk="0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4414864" y="3647779"/>
            <a:ext cx="380325" cy="483150"/>
          </a:xfrm>
          <a:custGeom>
            <a:avLst/>
            <a:gdLst/>
            <a:ahLst/>
            <a:cxnLst/>
            <a:rect l="l" t="t" r="r" b="b"/>
            <a:pathLst>
              <a:path w="4653" h="5911" extrusionOk="0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362224" y="364361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62224" y="380153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362224" y="3955364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560279" y="4130858"/>
            <a:ext cx="89503" cy="17655"/>
          </a:xfrm>
          <a:custGeom>
            <a:avLst/>
            <a:gdLst/>
            <a:ahLst/>
            <a:cxnLst/>
            <a:rect l="l" t="t" r="r" b="b"/>
            <a:pathLst>
              <a:path w="1095" h="216" extrusionOk="0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006249" y="2142712"/>
            <a:ext cx="1197536" cy="570037"/>
          </a:xfrm>
          <a:custGeom>
            <a:avLst/>
            <a:gdLst/>
            <a:ahLst/>
            <a:cxnLst/>
            <a:rect l="l" t="t" r="r" b="b"/>
            <a:pathLst>
              <a:path w="14651" h="6974" extrusionOk="0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310401" y="3358667"/>
            <a:ext cx="589246" cy="285019"/>
          </a:xfrm>
          <a:custGeom>
            <a:avLst/>
            <a:gdLst/>
            <a:ahLst/>
            <a:cxnLst/>
            <a:rect l="l" t="t" r="r" b="b"/>
            <a:pathLst>
              <a:path w="7209" h="3487" extrusionOk="0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428269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31637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702342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920504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100168" y="2120070"/>
            <a:ext cx="218157" cy="184890"/>
          </a:xfrm>
          <a:custGeom>
            <a:avLst/>
            <a:gdLst/>
            <a:ahLst/>
            <a:cxnLst/>
            <a:rect l="l" t="t" r="r" b="b"/>
            <a:pathLst>
              <a:path w="2669" h="2262" extrusionOk="0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891732" y="2120070"/>
            <a:ext cx="217340" cy="184890"/>
          </a:xfrm>
          <a:custGeom>
            <a:avLst/>
            <a:gdLst/>
            <a:ahLst/>
            <a:cxnLst/>
            <a:rect l="l" t="t" r="r" b="b"/>
            <a:pathLst>
              <a:path w="2659" h="2262" extrusionOk="0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64" name="Google Shape;164;p16"/>
            <p:cNvSpPr/>
            <p:nvPr/>
          </p:nvSpPr>
          <p:spPr>
            <a:xfrm>
              <a:off x="5442002" y="2077566"/>
              <a:ext cx="987798" cy="276681"/>
            </a:xfrm>
            <a:custGeom>
              <a:avLst/>
              <a:gdLst/>
              <a:ahLst/>
              <a:cxnLst/>
              <a:rect l="l" t="t" r="r" b="b"/>
              <a:pathLst>
                <a:path w="12085" h="3385" extrusionOk="0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Then we selected the safest option with maximum returns and develop our model.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16"/>
            <p:cNvSpPr/>
            <p:nvPr/>
          </p:nvSpPr>
          <p:spPr>
            <a:xfrm>
              <a:off x="5442002" y="3728864"/>
              <a:ext cx="987798" cy="277581"/>
            </a:xfrm>
            <a:custGeom>
              <a:avLst/>
              <a:gdLst/>
              <a:ahLst/>
              <a:cxnLst/>
              <a:rect l="l" t="t" r="r" b="b"/>
              <a:pathLst>
                <a:path w="12085" h="3396" extrusionOk="0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We created a website to deliver our financial plan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99234" y="1670890"/>
            <a:ext cx="3068884" cy="1390567"/>
            <a:chOff x="699234" y="1670890"/>
            <a:chExt cx="3068884" cy="1390567"/>
          </a:xfrm>
        </p:grpSpPr>
        <p:sp>
          <p:nvSpPr>
            <p:cNvPr id="172" name="Google Shape;172;p16"/>
            <p:cNvSpPr/>
            <p:nvPr/>
          </p:nvSpPr>
          <p:spPr>
            <a:xfrm>
              <a:off x="2781955" y="2090889"/>
              <a:ext cx="986163" cy="263358"/>
            </a:xfrm>
            <a:custGeom>
              <a:avLst/>
              <a:gdLst/>
              <a:ahLst/>
              <a:cxnLst/>
              <a:rect l="l" t="t" r="r" b="b"/>
              <a:pathLst>
                <a:path w="12065" h="3222" extrusionOk="0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699234" y="1963986"/>
              <a:ext cx="2037000" cy="10974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Firstly we gathered  information regarding all the existing investment options. 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635303" y="3601213"/>
            <a:ext cx="3132815" cy="1237915"/>
            <a:chOff x="635303" y="3601213"/>
            <a:chExt cx="3132815" cy="1237915"/>
          </a:xfrm>
        </p:grpSpPr>
        <p:sp>
          <p:nvSpPr>
            <p:cNvPr id="176" name="Google Shape;176;p16"/>
            <p:cNvSpPr/>
            <p:nvPr/>
          </p:nvSpPr>
          <p:spPr>
            <a:xfrm>
              <a:off x="2781955" y="3728864"/>
              <a:ext cx="986163" cy="277581"/>
            </a:xfrm>
            <a:custGeom>
              <a:avLst/>
              <a:gdLst/>
              <a:ahLst/>
              <a:cxnLst/>
              <a:rect l="l" t="t" r="r" b="b"/>
              <a:pathLst>
                <a:path w="12065" h="3396" extrusionOk="0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635303" y="3849718"/>
              <a:ext cx="2146652" cy="989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 Our team then engaged  to find a way for presenting our model to people in an efficient way.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sz="25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Working Prototype </a:t>
            </a:r>
            <a:endParaRPr dirty="0"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857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Roboto" panose="020B0604020202020204" charset="0"/>
                <a:hlinkClick r:id="rId3"/>
              </a:rPr>
              <a:t>https://github.com/Team-cenTinal/Investor-Buddy.git</a:t>
            </a:r>
            <a:br>
              <a:rPr lang="en-US" sz="2000" dirty="0">
                <a:solidFill>
                  <a:srgbClr val="202124"/>
                </a:solidFill>
                <a:latin typeface="Roboto" panose="020B0604020202020204" charset="0"/>
              </a:rPr>
            </a:b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880171"/>
            <a:ext cx="4518774" cy="2507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74" y="1880171"/>
            <a:ext cx="4561726" cy="2507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"/>
            <a:ext cx="3945276" cy="2577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26" y="1818526"/>
            <a:ext cx="5285673" cy="33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0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5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75548"/>
      </p:ext>
    </p:extLst>
  </p:cSld>
  <p:clrMapOvr>
    <a:masterClrMapping/>
  </p:clrMapOvr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717</Words>
  <Application>Microsoft Office PowerPoint</Application>
  <PresentationFormat>On-screen Show (16:9)</PresentationFormat>
  <Paragraphs>97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Flat Startup Infographics by Slidesgo</vt:lpstr>
      <vt:lpstr>Team_cenTinal</vt:lpstr>
      <vt:lpstr>Description of the Project</vt:lpstr>
      <vt:lpstr>Growth Plan of the Product</vt:lpstr>
      <vt:lpstr>Description of the Solution</vt:lpstr>
      <vt:lpstr>Working Prototype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Details of Technology Stack</vt:lpstr>
      <vt:lpstr>Business Aspects of the Hack</vt:lpstr>
      <vt:lpstr>Novelty of the Solution</vt:lpstr>
      <vt:lpstr>Social Impact</vt:lpstr>
      <vt:lpstr>Learning Curve</vt:lpstr>
      <vt:lpstr>About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Team_cenTinal</dc:title>
  <cp:lastModifiedBy>Microsoft account</cp:lastModifiedBy>
  <cp:revision>84</cp:revision>
  <dcterms:modified xsi:type="dcterms:W3CDTF">2021-02-07T10:37:21Z</dcterms:modified>
</cp:coreProperties>
</file>