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70" r:id="rId5"/>
    <p:sldId id="259" r:id="rId6"/>
    <p:sldId id="260" r:id="rId7"/>
    <p:sldId id="262" r:id="rId8"/>
    <p:sldId id="263" r:id="rId9"/>
    <p:sldId id="265" r:id="rId10"/>
    <p:sldId id="266" r:id="rId11"/>
    <p:sldId id="267" r:id="rId12"/>
    <p:sldId id="268" r:id="rId13"/>
    <p:sldId id="269"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DCDF9D-D06D-4AE4-AED3-851F1E97A78A}"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385793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CDF9D-D06D-4AE4-AED3-851F1E97A78A}"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313172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CDF9D-D06D-4AE4-AED3-851F1E97A78A}"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FD4FBF-F8E8-414F-BB64-7CF7D20DDD0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949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8DCDF9D-D06D-4AE4-AED3-851F1E97A78A}"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132844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8DCDF9D-D06D-4AE4-AED3-851F1E97A78A}"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FD4FBF-F8E8-414F-BB64-7CF7D20DDD0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1828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8DCDF9D-D06D-4AE4-AED3-851F1E97A78A}"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2353549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CDF9D-D06D-4AE4-AED3-851F1E97A78A}"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2402862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CDF9D-D06D-4AE4-AED3-851F1E97A78A}"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18067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CDF9D-D06D-4AE4-AED3-851F1E97A78A}"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84285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CDF9D-D06D-4AE4-AED3-851F1E97A78A}"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11980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DCDF9D-D06D-4AE4-AED3-851F1E97A78A}"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398658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DCDF9D-D06D-4AE4-AED3-851F1E97A78A}"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357634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DCDF9D-D06D-4AE4-AED3-851F1E97A78A}"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247591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CDF9D-D06D-4AE4-AED3-851F1E97A78A}" type="datetimeFigureOut">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195932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CDF9D-D06D-4AE4-AED3-851F1E97A78A}"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92398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CDF9D-D06D-4AE4-AED3-851F1E97A78A}"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FD4FBF-F8E8-414F-BB64-7CF7D20DDD05}" type="slidenum">
              <a:rPr lang="en-US" smtClean="0"/>
              <a:t>‹#›</a:t>
            </a:fld>
            <a:endParaRPr lang="en-US"/>
          </a:p>
        </p:txBody>
      </p:sp>
    </p:spTree>
    <p:extLst>
      <p:ext uri="{BB962C8B-B14F-4D97-AF65-F5344CB8AC3E}">
        <p14:creationId xmlns:p14="http://schemas.microsoft.com/office/powerpoint/2010/main" val="414117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DCDF9D-D06D-4AE4-AED3-851F1E97A78A}" type="datetimeFigureOut">
              <a:rPr lang="en-US" smtClean="0"/>
              <a:t>2/19/2023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FD4FBF-F8E8-414F-BB64-7CF7D20DDD05}" type="slidenum">
              <a:rPr lang="en-US" smtClean="0"/>
              <a:t>‹#›</a:t>
            </a:fld>
            <a:endParaRPr lang="en-US"/>
          </a:p>
        </p:txBody>
      </p:sp>
    </p:spTree>
    <p:extLst>
      <p:ext uri="{BB962C8B-B14F-4D97-AF65-F5344CB8AC3E}">
        <p14:creationId xmlns:p14="http://schemas.microsoft.com/office/powerpoint/2010/main" val="203799911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05F1-DE8E-02B7-473E-D31D102EF531}"/>
              </a:ext>
            </a:extLst>
          </p:cNvPr>
          <p:cNvSpPr>
            <a:spLocks noGrp="1"/>
          </p:cNvSpPr>
          <p:nvPr>
            <p:ph type="ctrTitle"/>
          </p:nvPr>
        </p:nvSpPr>
        <p:spPr>
          <a:xfrm>
            <a:off x="1828799" y="1122362"/>
            <a:ext cx="10109131" cy="2306637"/>
          </a:xfrm>
        </p:spPr>
        <p:txBody>
          <a:bodyPr>
            <a:normAutofit fontScale="90000"/>
          </a:bodyPr>
          <a:lstStyle/>
          <a:p>
            <a:r>
              <a:rPr lang="en-US" sz="4000" b="1" dirty="0"/>
              <a:t>PROJECT TITLE</a:t>
            </a:r>
            <a:r>
              <a:rPr lang="en-US" sz="1600" b="1" dirty="0"/>
              <a:t>: </a:t>
            </a:r>
            <a:r>
              <a:rPr lang="en-US" sz="3600" b="1" dirty="0">
                <a:effectLst/>
                <a:latin typeface="Calibri" panose="020F0502020204030204" pitchFamily="34" charset="0"/>
                <a:ea typeface="Calibri" panose="020F0502020204030204" pitchFamily="34" charset="0"/>
                <a:cs typeface="Times New Roman" panose="02020603050405020304" pitchFamily="18" charset="0"/>
              </a:rPr>
              <a:t>Vision-Based Robotic System for Interactive Learning in University Labs</a:t>
            </a:r>
            <a:br>
              <a:rPr lang="en-US" sz="3600" b="1" dirty="0">
                <a:effectLst/>
                <a:latin typeface="Calibri" panose="020F0502020204030204" pitchFamily="34" charset="0"/>
                <a:ea typeface="Calibri" panose="020F0502020204030204" pitchFamily="34" charset="0"/>
                <a:cs typeface="Times New Roman" panose="02020603050405020304" pitchFamily="18" charset="0"/>
              </a:rPr>
            </a:br>
            <a:br>
              <a:rPr lang="en-US" sz="4000" b="1" dirty="0"/>
            </a:br>
            <a:r>
              <a:rPr lang="en-US" sz="4000" b="1" dirty="0"/>
              <a:t>SUPERVISOR: </a:t>
            </a:r>
            <a:r>
              <a:rPr lang="en-US" sz="4000" b="1" dirty="0" err="1"/>
              <a:t>Mr</a:t>
            </a:r>
            <a:r>
              <a:rPr lang="en-US" sz="4000" b="1" dirty="0"/>
              <a:t> </a:t>
            </a:r>
            <a:r>
              <a:rPr lang="en-US" sz="4000" b="1" dirty="0" err="1"/>
              <a:t>Sokotela</a:t>
            </a:r>
            <a:r>
              <a:rPr lang="en-US" sz="4000" b="1" dirty="0"/>
              <a:t>.</a:t>
            </a:r>
          </a:p>
        </p:txBody>
      </p:sp>
      <p:sp>
        <p:nvSpPr>
          <p:cNvPr id="3" name="Subtitle 2">
            <a:extLst>
              <a:ext uri="{FF2B5EF4-FFF2-40B4-BE49-F238E27FC236}">
                <a16:creationId xmlns:a16="http://schemas.microsoft.com/office/drawing/2014/main" id="{85AF72C8-7A68-1C8F-3272-4BCFC91D3C5B}"/>
              </a:ext>
            </a:extLst>
          </p:cNvPr>
          <p:cNvSpPr>
            <a:spLocks noGrp="1"/>
          </p:cNvSpPr>
          <p:nvPr>
            <p:ph type="subTitle" idx="1"/>
          </p:nvPr>
        </p:nvSpPr>
        <p:spPr>
          <a:xfrm>
            <a:off x="1828798" y="3888132"/>
            <a:ext cx="8839201" cy="1655762"/>
          </a:xfrm>
        </p:spPr>
        <p:txBody>
          <a:bodyPr>
            <a:normAutofit fontScale="85000" lnSpcReduction="20000"/>
          </a:bodyPr>
          <a:lstStyle/>
          <a:p>
            <a:r>
              <a:rPr lang="en-US" sz="2800" b="1" dirty="0"/>
              <a:t>STUDENT DETAILS: Group Project</a:t>
            </a:r>
          </a:p>
          <a:p>
            <a:r>
              <a:rPr lang="en-US" sz="2800" b="1" dirty="0"/>
              <a:t>NAME: Kima, Praise, Rene, Kondwani</a:t>
            </a:r>
          </a:p>
          <a:p>
            <a:r>
              <a:rPr lang="en-US" sz="2800" b="1" dirty="0"/>
              <a:t>SIN: </a:t>
            </a:r>
          </a:p>
          <a:p>
            <a:r>
              <a:rPr lang="en-US" sz="2800" b="1" dirty="0"/>
              <a:t>PROGRAM: Mechatronics 4</a:t>
            </a:r>
          </a:p>
        </p:txBody>
      </p:sp>
      <p:pic>
        <p:nvPicPr>
          <p:cNvPr id="4" name="Picture 3">
            <a:extLst>
              <a:ext uri="{FF2B5EF4-FFF2-40B4-BE49-F238E27FC236}">
                <a16:creationId xmlns:a16="http://schemas.microsoft.com/office/drawing/2014/main" id="{FE8338AC-8503-2663-94EE-F4BFACFA19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069" y="215969"/>
            <a:ext cx="1574731" cy="1384231"/>
          </a:xfrm>
          <a:prstGeom prst="rect">
            <a:avLst/>
          </a:prstGeom>
          <a:noFill/>
        </p:spPr>
      </p:pic>
    </p:spTree>
    <p:extLst>
      <p:ext uri="{BB962C8B-B14F-4D97-AF65-F5344CB8AC3E}">
        <p14:creationId xmlns:p14="http://schemas.microsoft.com/office/powerpoint/2010/main" val="3754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674603"/>
          </a:xfrm>
        </p:spPr>
        <p:txBody>
          <a:bodyPr/>
          <a:lstStyle/>
          <a:p>
            <a:r>
              <a:rPr lang="en-US" b="1" dirty="0"/>
              <a:t>2.0 Literature Review</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656522" y="1457739"/>
            <a:ext cx="9848090" cy="4453483"/>
          </a:xfrm>
        </p:spPr>
        <p:txBody>
          <a:bodyPr/>
          <a:lstStyle/>
          <a:p>
            <a:r>
              <a:rPr lang="en-US" dirty="0"/>
              <a:t>"Robotics and Its Educational Impact on Students with Learning Disabilities" by Gayle B. </a:t>
            </a:r>
            <a:r>
              <a:rPr lang="en-US" dirty="0" err="1"/>
              <a:t>Prybutok</a:t>
            </a:r>
            <a:r>
              <a:rPr lang="en-US" dirty="0"/>
              <a:t>, Nancy L. Kress, and Christopher L. Butler. International Journal of Social Robotics, 2019.</a:t>
            </a:r>
          </a:p>
          <a:p>
            <a:pPr marL="0" indent="0">
              <a:buNone/>
            </a:pPr>
            <a:r>
              <a:rPr lang="en-US" dirty="0"/>
              <a:t>This study explores the educational impact of robotics on students with learning disabilities. The authors conducted a survey of 51 students with learning disabilities who participated in a robotics program, and found that the program had a positive impact on the students' social, emotional, and academic development. The study suggests that robotics can be an effective way to engage and support students with learning disabilities.</a:t>
            </a:r>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3362896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740864"/>
          </a:xfrm>
        </p:spPr>
        <p:txBody>
          <a:bodyPr/>
          <a:lstStyle/>
          <a:p>
            <a:r>
              <a:rPr lang="en-US" b="1" dirty="0"/>
              <a:t>3.0 Methodology</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656522" y="1457738"/>
            <a:ext cx="9848090" cy="5115339"/>
          </a:xfrm>
        </p:spPr>
        <p:txBody>
          <a:bodyPr>
            <a:normAutofit fontScale="92500" lnSpcReduction="10000"/>
          </a:bodyPr>
          <a:lstStyle/>
          <a:p>
            <a:pPr marL="342900" lvl="0" indent="-342900">
              <a:lnSpc>
                <a:spcPct val="107000"/>
              </a:lnSpc>
              <a:buFont typeface="+mj-lt"/>
              <a:buAutoNum type="arabicPeriod"/>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Conceptualization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 first stage in creating a learning model robot . Involves identifying the problem that the robot is intended to solve and the tasks it is supposed to perform. </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Design</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stage involves creating 2D and 3D sketches of the robot, determining the robot's size, shape, and materials, and selecting the appropriate sensors, actuators, and control systems.</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Prototyping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A physical prototype of the robot is created to test the robot's design and functionality. The prototype is then tested to determine whether it meets the design requirements. </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Programming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T</a:t>
            </a:r>
            <a:r>
              <a:rPr lang="en-GB" sz="1800" dirty="0">
                <a:effectLst/>
                <a:latin typeface="Calibri" panose="020F0502020204030204" pitchFamily="34" charset="0"/>
                <a:ea typeface="Calibri" panose="020F0502020204030204" pitchFamily="34" charset="0"/>
                <a:cs typeface="Times New Roman" panose="02020603050405020304" pitchFamily="18" charset="0"/>
              </a:rPr>
              <a:t>he robot's control system needs to be programmed. This involves developing software that controls the robot's movements, sensors, and responses to external stimuli. </a:t>
            </a:r>
          </a:p>
          <a:p>
            <a:pPr marL="342900" lvl="0" indent="-342900">
              <a:lnSpc>
                <a:spcPct val="107000"/>
              </a:lnSpc>
              <a:buFont typeface="+mj-lt"/>
              <a:buAutoNum type="arabicPeriod"/>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Testing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 robot is tested to determine whether it meets the design and functional requirements. Testing the robot's movements, sensors, and control systems </a:t>
            </a:r>
          </a:p>
          <a:p>
            <a:pPr marL="342900" lvl="0" indent="-342900">
              <a:lnSpc>
                <a:spcPct val="107000"/>
              </a:lnSpc>
              <a:buFont typeface="+mj-lt"/>
              <a:buAutoNum type="arabicPeriod"/>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Refining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Based on the results of the testing stage, the robot's design may need to be refined to improve performance and functionality. </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Production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Once tested and validated, the robot can be produced -manufacturing the robot using the </a:t>
            </a:r>
          </a:p>
          <a:p>
            <a:pPr marL="342900" lvl="0" indent="-342900">
              <a:lnSpc>
                <a:spcPct val="107000"/>
              </a:lnSpc>
              <a:buFont typeface="+mj-lt"/>
              <a:buAutoNum type="arabicPeriod"/>
            </a:pPr>
            <a:r>
              <a:rPr lang="en-GB"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Deployment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In this final stage, the robot is deployed in the learning environment. This stage involves training the robot's control system to recognize and respond to various stimuli and monitoring the robot's performance in a real-world setting.</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251187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833629"/>
          </a:xfrm>
        </p:spPr>
        <p:txBody>
          <a:bodyPr/>
          <a:lstStyle/>
          <a:p>
            <a:r>
              <a:rPr lang="en-US" b="1" dirty="0"/>
              <a:t>4.0 Project Plan - Gantt Chart</a:t>
            </a:r>
            <a:endParaRPr lang="en-US" dirty="0"/>
          </a:p>
        </p:txBody>
      </p:sp>
      <p:pic>
        <p:nvPicPr>
          <p:cNvPr id="5" name="Content Placeholder 4">
            <a:extLst>
              <a:ext uri="{FF2B5EF4-FFF2-40B4-BE49-F238E27FC236}">
                <a16:creationId xmlns:a16="http://schemas.microsoft.com/office/drawing/2014/main" id="{6014C5CF-30A5-B607-7A6C-3C9CC7036F5A}"/>
              </a:ext>
            </a:extLst>
          </p:cNvPr>
          <p:cNvPicPr>
            <a:picLocks noGrp="1" noChangeAspect="1"/>
          </p:cNvPicPr>
          <p:nvPr>
            <p:ph idx="1"/>
          </p:nvPr>
        </p:nvPicPr>
        <p:blipFill>
          <a:blip r:embed="rId2"/>
          <a:stretch>
            <a:fillRect/>
          </a:stretch>
        </p:blipFill>
        <p:spPr>
          <a:xfrm>
            <a:off x="2054087" y="1758587"/>
            <a:ext cx="8293221" cy="3529030"/>
          </a:xfrm>
          <a:prstGeom prst="rect">
            <a:avLst/>
          </a:prstGeom>
        </p:spPr>
      </p:pic>
      <p:pic>
        <p:nvPicPr>
          <p:cNvPr id="4" name="Picture 3">
            <a:extLst>
              <a:ext uri="{FF2B5EF4-FFF2-40B4-BE49-F238E27FC236}">
                <a16:creationId xmlns:a16="http://schemas.microsoft.com/office/drawing/2014/main" id="{A32E03C7-A0BD-EEDF-C4E2-FCD1BE5159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158147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1280890"/>
          </a:xfrm>
        </p:spPr>
        <p:txBody>
          <a:bodyPr/>
          <a:lstStyle/>
          <a:p>
            <a:r>
              <a:rPr lang="en-US" b="1" dirty="0"/>
              <a:t>5.0 Budget Estimate</a:t>
            </a:r>
            <a:endParaRPr lang="en-US" dirty="0"/>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
        <p:nvSpPr>
          <p:cNvPr id="6" name="Rectangle 1">
            <a:extLst>
              <a:ext uri="{FF2B5EF4-FFF2-40B4-BE49-F238E27FC236}">
                <a16:creationId xmlns:a16="http://schemas.microsoft.com/office/drawing/2014/main" id="{66469806-33E3-B4E3-0C34-686D75AA723B}"/>
              </a:ext>
            </a:extLst>
          </p:cNvPr>
          <p:cNvSpPr>
            <a:spLocks noChangeArrowheads="1"/>
          </p:cNvSpPr>
          <p:nvPr/>
        </p:nvSpPr>
        <p:spPr bwMode="auto">
          <a:xfrm>
            <a:off x="-1311965" y="-10601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ZM"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Material budget </a:t>
            </a:r>
            <a:endParaRPr kumimoji="0" lang="en-GB" altLang="en-ZM"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183F577A-2324-21F2-21E3-BE78DB58F296}"/>
              </a:ext>
            </a:extLst>
          </p:cNvPr>
          <p:cNvSpPr>
            <a:spLocks noChangeArrowheads="1"/>
          </p:cNvSpPr>
          <p:nvPr/>
        </p:nvSpPr>
        <p:spPr bwMode="auto">
          <a:xfrm>
            <a:off x="2757419" y="2855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M"/>
          </a:p>
        </p:txBody>
      </p:sp>
      <p:graphicFrame>
        <p:nvGraphicFramePr>
          <p:cNvPr id="3" name="Table 2">
            <a:extLst>
              <a:ext uri="{FF2B5EF4-FFF2-40B4-BE49-F238E27FC236}">
                <a16:creationId xmlns:a16="http://schemas.microsoft.com/office/drawing/2014/main" id="{0FB2DF11-F515-A2BE-2D6C-45F211B0830F}"/>
              </a:ext>
            </a:extLst>
          </p:cNvPr>
          <p:cNvGraphicFramePr>
            <a:graphicFrameLocks noGrp="1"/>
          </p:cNvGraphicFramePr>
          <p:nvPr>
            <p:extLst>
              <p:ext uri="{D42A27DB-BD31-4B8C-83A1-F6EECF244321}">
                <p14:modId xmlns:p14="http://schemas.microsoft.com/office/powerpoint/2010/main" val="3126005208"/>
              </p:ext>
            </p:extLst>
          </p:nvPr>
        </p:nvGraphicFramePr>
        <p:xfrm>
          <a:off x="2757419" y="1335314"/>
          <a:ext cx="7152074" cy="5355775"/>
        </p:xfrm>
        <a:graphic>
          <a:graphicData uri="http://schemas.openxmlformats.org/drawingml/2006/table">
            <a:tbl>
              <a:tblPr firstRow="1" firstCol="1" bandRow="1"/>
              <a:tblGrid>
                <a:gridCol w="554492">
                  <a:extLst>
                    <a:ext uri="{9D8B030D-6E8A-4147-A177-3AD203B41FA5}">
                      <a16:colId xmlns:a16="http://schemas.microsoft.com/office/drawing/2014/main" val="997875137"/>
                    </a:ext>
                  </a:extLst>
                </a:gridCol>
                <a:gridCol w="2119603">
                  <a:extLst>
                    <a:ext uri="{9D8B030D-6E8A-4147-A177-3AD203B41FA5}">
                      <a16:colId xmlns:a16="http://schemas.microsoft.com/office/drawing/2014/main" val="2393406014"/>
                    </a:ext>
                  </a:extLst>
                </a:gridCol>
                <a:gridCol w="1279536">
                  <a:extLst>
                    <a:ext uri="{9D8B030D-6E8A-4147-A177-3AD203B41FA5}">
                      <a16:colId xmlns:a16="http://schemas.microsoft.com/office/drawing/2014/main" val="2186112025"/>
                    </a:ext>
                  </a:extLst>
                </a:gridCol>
                <a:gridCol w="1117710">
                  <a:extLst>
                    <a:ext uri="{9D8B030D-6E8A-4147-A177-3AD203B41FA5}">
                      <a16:colId xmlns:a16="http://schemas.microsoft.com/office/drawing/2014/main" val="514062394"/>
                    </a:ext>
                  </a:extLst>
                </a:gridCol>
                <a:gridCol w="1116123">
                  <a:extLst>
                    <a:ext uri="{9D8B030D-6E8A-4147-A177-3AD203B41FA5}">
                      <a16:colId xmlns:a16="http://schemas.microsoft.com/office/drawing/2014/main" val="2432249599"/>
                    </a:ext>
                  </a:extLst>
                </a:gridCol>
                <a:gridCol w="964610">
                  <a:extLst>
                    <a:ext uri="{9D8B030D-6E8A-4147-A177-3AD203B41FA5}">
                      <a16:colId xmlns:a16="http://schemas.microsoft.com/office/drawing/2014/main" val="2142018607"/>
                    </a:ext>
                  </a:extLst>
                </a:gridCol>
              </a:tblGrid>
              <a:tr h="567385">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Component description</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Part number/specification</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Quantity</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Unit price</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Total price</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785255"/>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ROBOTIC ARM PARTS</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726139110"/>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Servo motor</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Tower pro SG 90 5v</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58759"/>
                  </a:ext>
                </a:extLst>
              </a:tr>
              <a:tr h="375453">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Servo motors</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Tower pro MG 995 6v</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4</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K250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K1000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096124"/>
                  </a:ext>
                </a:extLst>
              </a:tr>
              <a:tr h="183522">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Robotic arm frame</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3D printed(plastic)</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9285717"/>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CONVERYOR BELT PARTS</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034197121"/>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DC motor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25A370 6v</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K150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K150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05526"/>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DC motor driver</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L298N</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380528"/>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Deep grove ball bearings</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1.5*4*2mm</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2</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K75</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K150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242099"/>
                  </a:ext>
                </a:extLst>
              </a:tr>
              <a:tr h="183522">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Belt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Leather</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742213"/>
                  </a:ext>
                </a:extLst>
              </a:tr>
              <a:tr h="183522">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Pulleys</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3D printed(plastic)</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180608"/>
                  </a:ext>
                </a:extLst>
              </a:tr>
              <a:tr h="183522">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Gears</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3D printed(plastic)</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28688"/>
                  </a:ext>
                </a:extLst>
              </a:tr>
              <a:tr h="183522">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Shaft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1m</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2</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5317666"/>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UNIVERSAL PARTS</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018124728"/>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Arduino mega</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Mega 2560 r3</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K300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K300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256801"/>
                  </a:ext>
                </a:extLst>
              </a:tr>
              <a:tr h="375453">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1080 web camera</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Wide angle USB camera</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K350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K350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5098484"/>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Power supply</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K150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K150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235366"/>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IR sensor</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K80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K80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6567796"/>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Connecting wire</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10m</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630766"/>
                  </a:ext>
                </a:extLst>
              </a:tr>
              <a:tr h="183522">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M3 nuts and bots</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50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K2</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K100</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3937455"/>
                  </a:ext>
                </a:extLst>
              </a:tr>
              <a:tr h="183522">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PVC sheets</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plastic</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634264"/>
                  </a:ext>
                </a:extLst>
              </a:tr>
              <a:tr h="183522">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Wood</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Flat board</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649101"/>
                  </a:ext>
                </a:extLst>
              </a:tr>
              <a:tr h="183522">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Laptop</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Already available</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GB" sz="80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268301"/>
                  </a:ext>
                </a:extLst>
              </a:tr>
              <a:tr h="183522">
                <a:tc gridSpan="5">
                  <a:txBody>
                    <a:bodyPr/>
                    <a:lstStyle/>
                    <a:p>
                      <a:pPr>
                        <a:lnSpc>
                          <a:spcPct val="107000"/>
                        </a:lnSpc>
                        <a:spcAft>
                          <a:spcPts val="800"/>
                        </a:spcAft>
                        <a:tabLst>
                          <a:tab pos="4004310" algn="l"/>
                        </a:tabLst>
                      </a:pPr>
                      <a:r>
                        <a:rPr lang="en-GB" sz="800" dirty="0">
                          <a:effectLst/>
                          <a:latin typeface="Calibri" panose="020F0502020204030204" pitchFamily="34" charset="0"/>
                          <a:ea typeface="Calibri" panose="020F0502020204030204" pitchFamily="34" charset="0"/>
                          <a:cs typeface="Times New Roman" panose="02020603050405020304" pitchFamily="18" charset="0"/>
                        </a:rPr>
                        <a:t>	Miscellaneous        </a:t>
                      </a:r>
                      <a:endParaRPr lang="en-Z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ZM"/>
                    </a:p>
                  </a:txBody>
                  <a:tcPr/>
                </a:tc>
                <a:tc hMerge="1">
                  <a:txBody>
                    <a:bodyPr/>
                    <a:lstStyle/>
                    <a:p>
                      <a:endParaRPr lang="en-ZM"/>
                    </a:p>
                  </a:txBody>
                  <a:tcPr/>
                </a:tc>
                <a:tc hMerge="1">
                  <a:txBody>
                    <a:bodyPr/>
                    <a:lstStyle/>
                    <a:p>
                      <a:endParaRPr lang="en-ZM"/>
                    </a:p>
                  </a:txBody>
                  <a:tcPr/>
                </a:tc>
                <a:tc hMerge="1">
                  <a:txBody>
                    <a:bodyPr/>
                    <a:lstStyle/>
                    <a:p>
                      <a:endParaRPr lang="en-ZM"/>
                    </a:p>
                  </a:txBody>
                  <a:tcPr/>
                </a:tc>
                <a:tc>
                  <a:txBody>
                    <a:bodyPr/>
                    <a:lstStyle/>
                    <a:p>
                      <a:pPr>
                        <a:lnSpc>
                          <a:spcPct val="107000"/>
                        </a:lnSpc>
                        <a:spcAft>
                          <a:spcPts val="800"/>
                        </a:spcAft>
                      </a:pPr>
                      <a:r>
                        <a:rPr lang="en-GB" sz="800">
                          <a:effectLst/>
                          <a:latin typeface="Calibri" panose="020F0502020204030204" pitchFamily="34" charset="0"/>
                          <a:ea typeface="Calibri" panose="020F0502020204030204" pitchFamily="34" charset="0"/>
                          <a:cs typeface="Times New Roman" panose="02020603050405020304" pitchFamily="18" charset="0"/>
                        </a:rPr>
                        <a:t>K774</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8573710"/>
                  </a:ext>
                </a:extLst>
              </a:tr>
              <a:tr h="183522">
                <a:tc gridSpan="5">
                  <a:txBody>
                    <a:bodyPr/>
                    <a:lstStyle/>
                    <a:p>
                      <a:pPr>
                        <a:lnSpc>
                          <a:spcPct val="107000"/>
                        </a:lnSpc>
                        <a:spcAft>
                          <a:spcPts val="800"/>
                        </a:spcAft>
                        <a:tabLst>
                          <a:tab pos="4004310" algn="l"/>
                        </a:tabLst>
                      </a:pPr>
                      <a:r>
                        <a:rPr lang="en-GB" sz="800">
                          <a:effectLst/>
                          <a:latin typeface="Calibri" panose="020F0502020204030204" pitchFamily="34" charset="0"/>
                          <a:ea typeface="Calibri" panose="020F0502020204030204" pitchFamily="34" charset="0"/>
                          <a:cs typeface="Times New Roman" panose="02020603050405020304" pitchFamily="18" charset="0"/>
                        </a:rPr>
                        <a:t>                                                                                                                                                                               </a:t>
                      </a:r>
                      <a:r>
                        <a:rPr lang="en-GB" sz="800" b="1">
                          <a:effectLst/>
                          <a:latin typeface="Calibri" panose="020F0502020204030204" pitchFamily="34" charset="0"/>
                          <a:ea typeface="Calibri" panose="020F0502020204030204" pitchFamily="34" charset="0"/>
                          <a:cs typeface="Times New Roman" panose="02020603050405020304" pitchFamily="18" charset="0"/>
                        </a:rPr>
                        <a:t>TOTAL</a:t>
                      </a:r>
                      <a:endParaRPr lang="en-ZM"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ZM"/>
                    </a:p>
                  </a:txBody>
                  <a:tcPr/>
                </a:tc>
                <a:tc hMerge="1">
                  <a:txBody>
                    <a:bodyPr/>
                    <a:lstStyle/>
                    <a:p>
                      <a:endParaRPr lang="en-ZM"/>
                    </a:p>
                  </a:txBody>
                  <a:tcPr/>
                </a:tc>
                <a:tc hMerge="1">
                  <a:txBody>
                    <a:bodyPr/>
                    <a:lstStyle/>
                    <a:p>
                      <a:endParaRPr lang="en-ZM"/>
                    </a:p>
                  </a:txBody>
                  <a:tcPr/>
                </a:tc>
                <a:tc hMerge="1">
                  <a:txBody>
                    <a:bodyPr/>
                    <a:lstStyle/>
                    <a:p>
                      <a:endParaRPr lang="en-ZM"/>
                    </a:p>
                  </a:txBody>
                  <a:tcPr/>
                </a:tc>
                <a:tc>
                  <a:txBody>
                    <a:bodyPr/>
                    <a:lstStyle/>
                    <a:p>
                      <a:pPr>
                        <a:lnSpc>
                          <a:spcPct val="107000"/>
                        </a:lnSpc>
                        <a:spcAft>
                          <a:spcPts val="800"/>
                        </a:spcAft>
                      </a:pPr>
                      <a:r>
                        <a:rPr lang="en-GB" sz="800" dirty="0">
                          <a:effectLst/>
                          <a:latin typeface="Calibri" panose="020F0502020204030204" pitchFamily="34" charset="0"/>
                          <a:ea typeface="Calibri" panose="020F0502020204030204" pitchFamily="34" charset="0"/>
                          <a:cs typeface="Times New Roman" panose="02020603050405020304" pitchFamily="18" charset="0"/>
                        </a:rPr>
                        <a:t>K3354</a:t>
                      </a:r>
                      <a:endParaRPr lang="en-ZM"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8965432"/>
                  </a:ext>
                </a:extLst>
              </a:tr>
            </a:tbl>
          </a:graphicData>
        </a:graphic>
      </p:graphicFrame>
      <p:sp>
        <p:nvSpPr>
          <p:cNvPr id="5" name="Rectangle 1">
            <a:extLst>
              <a:ext uri="{FF2B5EF4-FFF2-40B4-BE49-F238E27FC236}">
                <a16:creationId xmlns:a16="http://schemas.microsoft.com/office/drawing/2014/main" id="{3BEB10F9-86C2-A846-F772-727FF63ECC4F}"/>
              </a:ext>
            </a:extLst>
          </p:cNvPr>
          <p:cNvSpPr>
            <a:spLocks noChangeArrowheads="1"/>
          </p:cNvSpPr>
          <p:nvPr/>
        </p:nvSpPr>
        <p:spPr bwMode="auto">
          <a:xfrm>
            <a:off x="6797222" y="570596"/>
            <a:ext cx="12192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03675" algn="l"/>
              </a:tabLst>
              <a:defRPr>
                <a:solidFill>
                  <a:schemeClr val="tx1"/>
                </a:solidFill>
                <a:latin typeface="Arial" panose="020B0604020202020204" pitchFamily="34" charset="0"/>
              </a:defRPr>
            </a:lvl1pPr>
            <a:lvl2pPr eaLnBrk="0" fontAlgn="base" hangingPunct="0">
              <a:spcBef>
                <a:spcPct val="0"/>
              </a:spcBef>
              <a:spcAft>
                <a:spcPct val="0"/>
              </a:spcAft>
              <a:tabLst>
                <a:tab pos="4003675" algn="l"/>
              </a:tabLst>
              <a:defRPr>
                <a:solidFill>
                  <a:schemeClr val="tx1"/>
                </a:solidFill>
                <a:latin typeface="Arial" panose="020B0604020202020204" pitchFamily="34" charset="0"/>
              </a:defRPr>
            </a:lvl2pPr>
            <a:lvl3pPr eaLnBrk="0" fontAlgn="base" hangingPunct="0">
              <a:spcBef>
                <a:spcPct val="0"/>
              </a:spcBef>
              <a:spcAft>
                <a:spcPct val="0"/>
              </a:spcAft>
              <a:tabLst>
                <a:tab pos="4003675" algn="l"/>
              </a:tabLst>
              <a:defRPr>
                <a:solidFill>
                  <a:schemeClr val="tx1"/>
                </a:solidFill>
                <a:latin typeface="Arial" panose="020B0604020202020204" pitchFamily="34" charset="0"/>
              </a:defRPr>
            </a:lvl3pPr>
            <a:lvl4pPr eaLnBrk="0" fontAlgn="base" hangingPunct="0">
              <a:spcBef>
                <a:spcPct val="0"/>
              </a:spcBef>
              <a:spcAft>
                <a:spcPct val="0"/>
              </a:spcAft>
              <a:tabLst>
                <a:tab pos="4003675" algn="l"/>
              </a:tabLst>
              <a:defRPr>
                <a:solidFill>
                  <a:schemeClr val="tx1"/>
                </a:solidFill>
                <a:latin typeface="Arial" panose="020B0604020202020204" pitchFamily="34" charset="0"/>
              </a:defRPr>
            </a:lvl4pPr>
            <a:lvl5pPr eaLnBrk="0" fontAlgn="base" hangingPunct="0">
              <a:spcBef>
                <a:spcPct val="0"/>
              </a:spcBef>
              <a:spcAft>
                <a:spcPct val="0"/>
              </a:spcAft>
              <a:tabLst>
                <a:tab pos="4003675" algn="l"/>
              </a:tabLst>
              <a:defRPr>
                <a:solidFill>
                  <a:schemeClr val="tx1"/>
                </a:solidFill>
                <a:latin typeface="Arial" panose="020B0604020202020204" pitchFamily="34" charset="0"/>
              </a:defRPr>
            </a:lvl5pPr>
            <a:lvl6pPr eaLnBrk="0" fontAlgn="base" hangingPunct="0">
              <a:spcBef>
                <a:spcPct val="0"/>
              </a:spcBef>
              <a:spcAft>
                <a:spcPct val="0"/>
              </a:spcAft>
              <a:tabLst>
                <a:tab pos="4003675" algn="l"/>
              </a:tabLst>
              <a:defRPr>
                <a:solidFill>
                  <a:schemeClr val="tx1"/>
                </a:solidFill>
                <a:latin typeface="Arial" panose="020B0604020202020204" pitchFamily="34" charset="0"/>
              </a:defRPr>
            </a:lvl6pPr>
            <a:lvl7pPr eaLnBrk="0" fontAlgn="base" hangingPunct="0">
              <a:spcBef>
                <a:spcPct val="0"/>
              </a:spcBef>
              <a:spcAft>
                <a:spcPct val="0"/>
              </a:spcAft>
              <a:tabLst>
                <a:tab pos="4003675" algn="l"/>
              </a:tabLst>
              <a:defRPr>
                <a:solidFill>
                  <a:schemeClr val="tx1"/>
                </a:solidFill>
                <a:latin typeface="Arial" panose="020B0604020202020204" pitchFamily="34" charset="0"/>
              </a:defRPr>
            </a:lvl7pPr>
            <a:lvl8pPr eaLnBrk="0" fontAlgn="base" hangingPunct="0">
              <a:spcBef>
                <a:spcPct val="0"/>
              </a:spcBef>
              <a:spcAft>
                <a:spcPct val="0"/>
              </a:spcAft>
              <a:tabLst>
                <a:tab pos="4003675" algn="l"/>
              </a:tabLst>
              <a:defRPr>
                <a:solidFill>
                  <a:schemeClr val="tx1"/>
                </a:solidFill>
                <a:latin typeface="Arial" panose="020B0604020202020204" pitchFamily="34" charset="0"/>
              </a:defRPr>
            </a:lvl8pPr>
            <a:lvl9pPr eaLnBrk="0" fontAlgn="base" hangingPunct="0">
              <a:spcBef>
                <a:spcPct val="0"/>
              </a:spcBef>
              <a:spcAft>
                <a:spcPct val="0"/>
              </a:spcAft>
              <a:tabLst>
                <a:tab pos="4003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003675" algn="l"/>
              </a:tabLst>
            </a:pPr>
            <a:r>
              <a:rPr kumimoji="0" lang="en-GB" altLang="en-ZM"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APPROXIMATED BUDGET (BILL OF QUANTITY)</a:t>
            </a:r>
            <a:endParaRPr kumimoji="0" lang="en-GB" altLang="en-ZM"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003675" algn="l"/>
              </a:tabLst>
            </a:pPr>
            <a:r>
              <a:rPr kumimoji="0" lang="en-GB" altLang="en-ZM" sz="8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NOTE </a:t>
            </a:r>
            <a:endParaRPr kumimoji="0" lang="en-GB" altLang="en-ZM"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003675" algn="l"/>
              </a:tabLst>
            </a:pPr>
            <a:r>
              <a:rPr kumimoji="0" lang="en-GB" altLang="en-ZM"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components in </a:t>
            </a:r>
            <a:r>
              <a:rPr kumimoji="0" lang="en-GB" altLang="en-ZM" sz="800" b="0" i="0" u="none" strike="noStrike" cap="none" normalizeH="0" baseline="0" dirty="0">
                <a:ln>
                  <a:noFill/>
                </a:ln>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RED</a:t>
            </a:r>
            <a:r>
              <a:rPr kumimoji="0" lang="en-GB" altLang="en-ZM"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will be locally sourced </a:t>
            </a:r>
            <a:endParaRPr kumimoji="0" lang="en-GB" altLang="en-ZM"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003675" algn="l"/>
              </a:tabLst>
            </a:pPr>
            <a:r>
              <a:rPr kumimoji="0" lang="en-GB" altLang="en-ZM"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Miscellaneous amount is a general ledger account that may contain a large number of minor expenses. </a:t>
            </a:r>
            <a:endParaRPr kumimoji="0" lang="en-GB" altLang="en-ZM"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003675" algn="l"/>
              </a:tabLst>
            </a:pPr>
            <a:endParaRPr kumimoji="0" lang="en-GB" altLang="en-ZM"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6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1280890"/>
          </a:xfrm>
        </p:spPr>
        <p:txBody>
          <a:bodyPr/>
          <a:lstStyle/>
          <a:p>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285461" y="2133600"/>
            <a:ext cx="10219151" cy="3777622"/>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5400" dirty="0">
                <a:latin typeface="Algerian" panose="04020705040A02060702" pitchFamily="82" charset="0"/>
              </a:rPr>
              <a:t>END</a:t>
            </a:r>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50235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0BE85E-515A-60B5-6F53-59F861089EA2}"/>
              </a:ext>
            </a:extLst>
          </p:cNvPr>
          <p:cNvPicPr>
            <a:picLocks noChangeAspect="1"/>
          </p:cNvPicPr>
          <p:nvPr/>
        </p:nvPicPr>
        <p:blipFill>
          <a:blip r:embed="rId2"/>
          <a:stretch>
            <a:fillRect/>
          </a:stretch>
        </p:blipFill>
        <p:spPr>
          <a:xfrm>
            <a:off x="8490369" y="4121834"/>
            <a:ext cx="2904462" cy="2609557"/>
          </a:xfrm>
          <a:prstGeom prst="rect">
            <a:avLst/>
          </a:prstGeom>
        </p:spPr>
      </p:pic>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687855"/>
          </a:xfrm>
        </p:spPr>
        <p:txBody>
          <a:bodyPr/>
          <a:lstStyle/>
          <a:p>
            <a:r>
              <a:rPr lang="en-US" sz="3600" b="1" dirty="0"/>
              <a:t>1.0 Introduction/Synopsis/Background</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656522" y="1457740"/>
            <a:ext cx="9848090" cy="3154018"/>
          </a:xfrm>
        </p:spPr>
        <p:txBody>
          <a:bodyPr>
            <a:normAutofit lnSpcReduction="10000"/>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field of robotics is becoming increasingly important in many industries</a:t>
            </a:r>
            <a:r>
              <a:rPr lang="en-GB" dirty="0">
                <a:latin typeface="Calibri" panose="020F0502020204030204" pitchFamily="34" charset="0"/>
                <a:ea typeface="Calibri" panose="020F0502020204030204" pitchFamily="34" charset="0"/>
                <a:cs typeface="Times New Roman" panose="02020603050405020304" pitchFamily="18" charset="0"/>
              </a:rPr>
              <a:t>. T</a:t>
            </a:r>
            <a:r>
              <a:rPr lang="en-GB" sz="1800" dirty="0">
                <a:effectLst/>
                <a:latin typeface="Calibri" panose="020F0502020204030204" pitchFamily="34" charset="0"/>
                <a:ea typeface="Calibri" panose="020F0502020204030204" pitchFamily="34" charset="0"/>
                <a:cs typeface="Times New Roman" panose="02020603050405020304" pitchFamily="18" charset="0"/>
              </a:rPr>
              <a:t>here is a growing need for skilled professionals who are well-versed in the field.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Many universities around the world have recognized this need and have introduced robotics courses to their curriculum. </a:t>
            </a:r>
          </a:p>
          <a:p>
            <a:r>
              <a:rPr lang="en-GB" dirty="0">
                <a:latin typeface="Calibri" panose="020F0502020204030204" pitchFamily="34" charset="0"/>
                <a:ea typeface="Calibri" panose="020F0502020204030204" pitchFamily="34" charset="0"/>
                <a:cs typeface="Times New Roman" panose="02020603050405020304" pitchFamily="18" charset="0"/>
              </a:rPr>
              <a:t>R</a:t>
            </a:r>
            <a:r>
              <a:rPr lang="en-GB" sz="1800" dirty="0">
                <a:effectLst/>
                <a:latin typeface="Calibri" panose="020F0502020204030204" pitchFamily="34" charset="0"/>
                <a:ea typeface="Calibri" panose="020F0502020204030204" pitchFamily="34" charset="0"/>
                <a:cs typeface="Times New Roman" panose="02020603050405020304" pitchFamily="18" charset="0"/>
              </a:rPr>
              <a:t>obotics can be a challenging task, and requires a significant amount of theoretical and practical knowledge.</a:t>
            </a:r>
            <a:endParaRPr lang="en-US" dirty="0"/>
          </a:p>
          <a:p>
            <a:r>
              <a:rPr lang="en-GB" sz="1800" dirty="0">
                <a:effectLst/>
                <a:latin typeface="Calibri" panose="020F0502020204030204" pitchFamily="34" charset="0"/>
                <a:ea typeface="Calibri" panose="020F0502020204030204" pitchFamily="34" charset="0"/>
                <a:cs typeface="Times New Roman" panose="02020603050405020304" pitchFamily="18" charset="0"/>
              </a:rPr>
              <a:t>To facilitate the learning process, many universities are now using actual robots as learning aids in robotics courses. </a:t>
            </a:r>
            <a:endParaRPr lang="en-GB" dirty="0">
              <a:latin typeface="Calibri" panose="020F0502020204030204" pitchFamily="34" charset="0"/>
              <a:ea typeface="Calibri" panose="020F0502020204030204" pitchFamily="34" charset="0"/>
              <a:cs typeface="Times New Roman" panose="02020603050405020304" pitchFamily="18" charset="0"/>
            </a:endParaRPr>
          </a:p>
          <a:p>
            <a:r>
              <a:rPr lang="en-GB" dirty="0">
                <a:latin typeface="Calibri" panose="020F0502020204030204" pitchFamily="34" charset="0"/>
                <a:ea typeface="Calibri" panose="020F0502020204030204" pitchFamily="34" charset="0"/>
                <a:cs typeface="Times New Roman" panose="02020603050405020304" pitchFamily="18" charset="0"/>
              </a:rPr>
              <a:t>R</a:t>
            </a:r>
            <a:r>
              <a:rPr lang="en-GB" sz="1800" dirty="0">
                <a:effectLst/>
                <a:latin typeface="Calibri" panose="020F0502020204030204" pitchFamily="34" charset="0"/>
                <a:ea typeface="Calibri" panose="020F0502020204030204" pitchFamily="34" charset="0"/>
                <a:cs typeface="Times New Roman" panose="02020603050405020304" pitchFamily="18" charset="0"/>
              </a:rPr>
              <a:t>obots are designed to provide students with a hands-on learning experience, allowing them to interact with the robot and gain practical experience in programming, controlling, and operating it.</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32E03C7-A0BD-EEDF-C4E2-FCD1BE5159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99320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815549" y="624110"/>
            <a:ext cx="9689064" cy="740864"/>
          </a:xfrm>
        </p:spPr>
        <p:txBody>
          <a:bodyPr/>
          <a:lstStyle/>
          <a:p>
            <a:r>
              <a:rPr lang="en-US" b="1" dirty="0"/>
              <a:t>1.1 Problem Statement</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311965" y="1364973"/>
            <a:ext cx="10192647" cy="5115339"/>
          </a:xfrm>
        </p:spPr>
        <p:txBody>
          <a:bodyPr/>
          <a:lstStyle/>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Background: In Zambia, there is a need for affordable and accessible educational tools that can be used to teach students about advanced technologies such as robotics.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However, the high cost and limited availability of imported robotics kits make it difficult for schools to provide hands-on learning opportunities to students. Additionally, many students do not have access to the latest technologies due to the country's limited manufacturing capabilities.</a:t>
            </a:r>
          </a:p>
          <a:p>
            <a:endParaRPr lang="en-US" dirty="0">
              <a:latin typeface="Calibri" panose="020F0502020204030204" pitchFamily="34" charset="0"/>
              <a:cs typeface="Times New Roman" panose="02020603050405020304" pitchFamily="18" charset="0"/>
            </a:endParaRPr>
          </a:p>
          <a:p>
            <a:r>
              <a:rPr lang="en-US" b="0" i="0" dirty="0">
                <a:solidFill>
                  <a:schemeClr val="tx1"/>
                </a:solidFill>
                <a:effectLst/>
                <a:latin typeface="Söhne"/>
              </a:rPr>
              <a:t>The solution provided: To design and develop an affordable and locally manufactured educational robot that can be used to teach robotics and programming to students in Zambia.</a:t>
            </a:r>
            <a:r>
              <a:rPr lang="en-US" b="0" i="0" dirty="0">
                <a:solidFill>
                  <a:srgbClr val="D1D5DB"/>
                </a:solidFill>
                <a:effectLst/>
                <a:latin typeface="Söhne"/>
              </a:rPr>
              <a:t>. </a:t>
            </a:r>
          </a:p>
          <a:p>
            <a:endParaRPr lang="en-US" dirty="0"/>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101555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37E613-8C4D-2152-6D4F-399732F17850}"/>
              </a:ext>
            </a:extLst>
          </p:cNvPr>
          <p:cNvPicPr>
            <a:picLocks noChangeAspect="1"/>
          </p:cNvPicPr>
          <p:nvPr/>
        </p:nvPicPr>
        <p:blipFill>
          <a:blip r:embed="rId2">
            <a:alphaModFix/>
          </a:blip>
          <a:stretch>
            <a:fillRect/>
          </a:stretch>
        </p:blipFill>
        <p:spPr>
          <a:xfrm>
            <a:off x="8341489" y="3429000"/>
            <a:ext cx="3611360" cy="3298737"/>
          </a:xfrm>
          <a:prstGeom prst="rect">
            <a:avLst/>
          </a:prstGeom>
        </p:spPr>
      </p:pic>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714360"/>
          </a:xfrm>
        </p:spPr>
        <p:txBody>
          <a:bodyPr/>
          <a:lstStyle/>
          <a:p>
            <a:r>
              <a:rPr lang="en-US" b="1" dirty="0"/>
              <a:t>1.2 Motivation/Justification</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656522" y="1457739"/>
            <a:ext cx="9848090" cy="4453483"/>
          </a:xfrm>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Research suggests that students tend to learn better with practical, hands-on learning experiences as compared to purely textual-based learning. This hands-on learning allows students to engage with the material in a more active and immersive thus better understand and retain the information. </a:t>
            </a:r>
          </a:p>
          <a:p>
            <a:r>
              <a:rPr lang="en-GB" dirty="0">
                <a:latin typeface="Calibri" panose="020F0502020204030204" pitchFamily="34" charset="0"/>
                <a:ea typeface="Calibri" panose="020F0502020204030204" pitchFamily="34" charset="0"/>
                <a:cs typeface="Times New Roman" panose="02020603050405020304" pitchFamily="18" charset="0"/>
              </a:rPr>
              <a:t>P</a:t>
            </a:r>
            <a:r>
              <a:rPr lang="en-GB" sz="1800" dirty="0">
                <a:effectLst/>
                <a:latin typeface="Calibri" panose="020F0502020204030204" pitchFamily="34" charset="0"/>
                <a:ea typeface="Calibri" panose="020F0502020204030204" pitchFamily="34" charset="0"/>
                <a:cs typeface="Times New Roman" panose="02020603050405020304" pitchFamily="18" charset="0"/>
              </a:rPr>
              <a:t>ractical learning can help students develop important skills such as problem-solving, critical thinking, and collaboration, often difficult to develop through textual-based learning alone.</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dirty="0">
                <a:latin typeface="Calibri" panose="020F0502020204030204" pitchFamily="34" charset="0"/>
                <a:ea typeface="Calibri" panose="020F0502020204030204" pitchFamily="34" charset="0"/>
                <a:cs typeface="Times New Roman" panose="02020603050405020304" pitchFamily="18" charset="0"/>
              </a:rPr>
              <a:t>A</a:t>
            </a:r>
            <a:r>
              <a:rPr lang="en-GB" sz="1800" dirty="0">
                <a:effectLst/>
                <a:latin typeface="Calibri" panose="020F0502020204030204" pitchFamily="34" charset="0"/>
                <a:ea typeface="Calibri" panose="020F0502020204030204" pitchFamily="34" charset="0"/>
                <a:cs typeface="Times New Roman" panose="02020603050405020304" pitchFamily="18" charset="0"/>
              </a:rPr>
              <a:t> combination of both practical and textual-based learning can be an effective approach to education</a:t>
            </a:r>
            <a:endParaRPr lang="en-US" dirty="0"/>
          </a:p>
        </p:txBody>
      </p:sp>
      <p:pic>
        <p:nvPicPr>
          <p:cNvPr id="4" name="Picture 3">
            <a:extLst>
              <a:ext uri="{FF2B5EF4-FFF2-40B4-BE49-F238E27FC236}">
                <a16:creationId xmlns:a16="http://schemas.microsoft.com/office/drawing/2014/main" id="{A32E03C7-A0BD-EEDF-C4E2-FCD1BE5159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49461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714360"/>
          </a:xfrm>
        </p:spPr>
        <p:txBody>
          <a:bodyPr/>
          <a:lstStyle/>
          <a:p>
            <a:r>
              <a:rPr lang="en-US" b="1" dirty="0"/>
              <a:t>1.3 Aim</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656522" y="1457739"/>
            <a:ext cx="9848090" cy="4453483"/>
          </a:xfrm>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aim of the project "Vision-Based Robotic System for Interactive Learning in University Labs" is to provide an innovative and interactive learning tool for university students to enhance their understanding and practical experience in the field of robotics and automation.</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The robotic arm would be designed to allow students to visualize and interact with complex concepts, and gain hands-on experience in programming, controlling, and operating a robotic arm using computer vision technology.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project aims to improve the quality of education in the field of robotics and automation, and prepare students for future careers in related industries.</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1516188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1280890"/>
          </a:xfrm>
        </p:spPr>
        <p:txBody>
          <a:bodyPr/>
          <a:lstStyle/>
          <a:p>
            <a:r>
              <a:rPr lang="en-US" b="1" dirty="0"/>
              <a:t>1.4 Objectives</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656522" y="1364973"/>
            <a:ext cx="9848090" cy="5092097"/>
          </a:xfrm>
        </p:spPr>
        <p:txBody>
          <a:bodyPr>
            <a:normAutofit/>
          </a:bodyPr>
          <a:lstStyle/>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Designing and building a vision-based robotic arm that can be used as a learning aid for mechatronics and robotics students in university labs.</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Creating a user-friendly interface and control system that enables students to easily operate the robotic arm and perform tasks.</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Developing a curriculum and instructional materials that integrate the robotic arm into the learning process, and enable students to acquire knowledge and skills related to robotics and automation. </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Conducting research on the effectiveness of using the robotic arm as a learning aid, and identifying best practices for incorporating robotics into mechatronics and engineering education.  </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Establishing partnerships with industry and other organizations to explore potential applications for the robotic arm, and to provide students with opportunities to gain hands-on experience with real-world problems.</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Promoting interest and awareness of robotics and mechatronics education among students, educators, and the wider community. </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301333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661351"/>
          </a:xfrm>
        </p:spPr>
        <p:txBody>
          <a:bodyPr/>
          <a:lstStyle/>
          <a:p>
            <a:r>
              <a:rPr lang="en-US" b="1" dirty="0"/>
              <a:t>1.5 Project Scope</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656522" y="1457739"/>
            <a:ext cx="9848090" cy="4453483"/>
          </a:xfrm>
        </p:spPr>
        <p:txBody>
          <a:bodyPr>
            <a:normAutofit/>
          </a:bodyPr>
          <a:lstStyle/>
          <a:p>
            <a:r>
              <a:rPr lang="en-GB" dirty="0">
                <a:latin typeface="Arial" panose="020B0604020202020204" pitchFamily="34" charset="0"/>
                <a:cs typeface="Arial" panose="020B0604020202020204" pitchFamily="34" charset="0"/>
              </a:rPr>
              <a:t>System is designed to be most effective for:</a:t>
            </a:r>
          </a:p>
          <a:p>
            <a:pPr marL="457200" indent="-457200">
              <a:buFont typeface="+mj-lt"/>
              <a:buAutoNum type="arabicPeriod"/>
            </a:pPr>
            <a:r>
              <a:rPr lang="en-US" dirty="0">
                <a:latin typeface="Arial" panose="020B0604020202020204" pitchFamily="34" charset="0"/>
                <a:cs typeface="Arial" panose="020B0604020202020204" pitchFamily="34" charset="0"/>
              </a:rPr>
              <a:t>Conducting a thorough analysis of existing educational robotics platforms and identifying their limitations and drawbacks.</a:t>
            </a:r>
          </a:p>
          <a:p>
            <a:pPr marL="457200" indent="-457200">
              <a:buFont typeface="+mj-lt"/>
              <a:buAutoNum type="arabicPeriod"/>
            </a:pPr>
            <a:r>
              <a:rPr lang="en-US" dirty="0">
                <a:latin typeface="Arial" panose="020B0604020202020204" pitchFamily="34" charset="0"/>
                <a:cs typeface="Arial" panose="020B0604020202020204" pitchFamily="34" charset="0"/>
              </a:rPr>
              <a:t>Defining the specific requirements of the educational robot, including hardware, software, and usability aspects.</a:t>
            </a:r>
          </a:p>
          <a:p>
            <a:pPr marL="457200" indent="-457200">
              <a:buFont typeface="+mj-lt"/>
              <a:buAutoNum type="arabicPeriod"/>
            </a:pPr>
            <a:r>
              <a:rPr lang="en-US" dirty="0">
                <a:latin typeface="Arial" panose="020B0604020202020204" pitchFamily="34" charset="0"/>
                <a:cs typeface="Arial" panose="020B0604020202020204" pitchFamily="34" charset="0"/>
              </a:rPr>
              <a:t>Designing and prototyping the educational robot based on the defined requirements and using locally available materials and components.</a:t>
            </a:r>
          </a:p>
          <a:p>
            <a:pPr marL="457200" indent="-457200">
              <a:buFont typeface="+mj-lt"/>
              <a:buAutoNum type="arabicPeriod"/>
            </a:pPr>
            <a:r>
              <a:rPr lang="en-US" dirty="0">
                <a:latin typeface="Arial" panose="020B0604020202020204" pitchFamily="34" charset="0"/>
                <a:cs typeface="Arial" panose="020B0604020202020204" pitchFamily="34" charset="0"/>
              </a:rPr>
              <a:t>Evaluating the effectiveness of the educational robot in teaching robotics and programming concepts to students through a series of field tests and surveys.</a:t>
            </a:r>
          </a:p>
          <a:p>
            <a:pPr marL="457200" indent="-457200">
              <a:buFont typeface="+mj-lt"/>
              <a:buAutoNum type="arabicPeriod"/>
            </a:pPr>
            <a:r>
              <a:rPr lang="en-US" dirty="0">
                <a:latin typeface="Arial" panose="020B0604020202020204" pitchFamily="34" charset="0"/>
                <a:cs typeface="Arial" panose="020B0604020202020204" pitchFamily="34" charset="0"/>
              </a:rPr>
              <a:t>Refining and improving the design based on the feedback from the field tests and surveys.</a:t>
            </a:r>
          </a:p>
          <a:p>
            <a:pPr marL="457200" indent="-457200">
              <a:buFont typeface="+mj-lt"/>
              <a:buAutoNum type="arabicPeriod"/>
            </a:pPr>
            <a:r>
              <a:rPr lang="en-US" dirty="0">
                <a:latin typeface="Arial" panose="020B0604020202020204" pitchFamily="34" charset="0"/>
                <a:cs typeface="Arial" panose="020B0604020202020204" pitchFamily="34" charset="0"/>
              </a:rPr>
              <a:t>Documenting the final design and making it available to schools and educators throughout Zambia.</a:t>
            </a:r>
            <a:endParaRPr lang="en-GB" dirty="0">
              <a:latin typeface="Arial" panose="020B0604020202020204" pitchFamily="34" charset="0"/>
              <a:cs typeface="Arial" panose="020B0604020202020204" pitchFamily="34" charset="0"/>
            </a:endParaRPr>
          </a:p>
          <a:p>
            <a:pPr marL="0" indent="0">
              <a:buNone/>
            </a:pPr>
            <a:endParaRPr lang="en-US" dirty="0"/>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107470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833629"/>
          </a:xfrm>
        </p:spPr>
        <p:txBody>
          <a:bodyPr/>
          <a:lstStyle/>
          <a:p>
            <a:r>
              <a:rPr lang="en-US" b="1" dirty="0"/>
              <a:t>2.0 Literature Review</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656522" y="1457739"/>
            <a:ext cx="9848090" cy="4453483"/>
          </a:xfrm>
        </p:spPr>
        <p:txBody>
          <a:bodyPr>
            <a:normAutofit lnSpcReduction="10000"/>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"Teaching Robotics to Undergraduates Using Hands-On Learning with a Humanoid Robot" by O. Erol, M.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Cakmak</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M.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Dogar</a:t>
            </a:r>
            <a:r>
              <a:rPr lang="en-GB" sz="1800" dirty="0">
                <a:effectLst/>
                <a:latin typeface="Calibri" panose="020F0502020204030204" pitchFamily="34" charset="0"/>
                <a:ea typeface="Calibri" panose="020F0502020204030204" pitchFamily="34" charset="0"/>
                <a:cs typeface="Times New Roman" panose="02020603050405020304" pitchFamily="18" charset="0"/>
              </a:rPr>
              <a:t>. In this study, the authors describe a hands-on learning approach for teaching robotics to undergraduate students using a humanoid robot. The results show that the hands-on approach improved student engagement, understanding, and motivation.</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"Robotics in Education: A Review" by A.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Alimisis</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review examines the impact of robotics on education and provides evidence for the effectiveness of using robots in the classroom. The author concludes that robotics can enhance student learning and engagement, and can help students develop skills in problem-solving, critical thinking, and teamwork.</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"Assessing the Effectiveness of Robotic Platforms for Teaching Robotics Concepts in Undergraduate Engineering Programs" by M. K. Habib and J. C.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Magnes</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study evaluates the effectiveness of using robotic platforms for teaching robotics concepts to undergraduate students. The results show that the use of robotic platforms improved student engagement, motivation, and understanding of robotics concepts.</a:t>
            </a:r>
            <a:endParaRPr lang="en-ZM"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4981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819-F9A6-B097-594E-76EC6806EE92}"/>
              </a:ext>
            </a:extLst>
          </p:cNvPr>
          <p:cNvSpPr>
            <a:spLocks noGrp="1"/>
          </p:cNvSpPr>
          <p:nvPr>
            <p:ph type="title"/>
          </p:nvPr>
        </p:nvSpPr>
        <p:spPr>
          <a:xfrm>
            <a:off x="1656523" y="624110"/>
            <a:ext cx="9848090" cy="833629"/>
          </a:xfrm>
        </p:spPr>
        <p:txBody>
          <a:bodyPr/>
          <a:lstStyle/>
          <a:p>
            <a:r>
              <a:rPr lang="en-US" b="1" dirty="0"/>
              <a:t>2.0 Literature Review</a:t>
            </a:r>
            <a:endParaRPr lang="en-US" dirty="0"/>
          </a:p>
        </p:txBody>
      </p:sp>
      <p:sp>
        <p:nvSpPr>
          <p:cNvPr id="3" name="Content Placeholder 2">
            <a:extLst>
              <a:ext uri="{FF2B5EF4-FFF2-40B4-BE49-F238E27FC236}">
                <a16:creationId xmlns:a16="http://schemas.microsoft.com/office/drawing/2014/main" id="{5B57DE00-19BF-AE62-A8A0-B970CB32321F}"/>
              </a:ext>
            </a:extLst>
          </p:cNvPr>
          <p:cNvSpPr>
            <a:spLocks noGrp="1"/>
          </p:cNvSpPr>
          <p:nvPr>
            <p:ph idx="1"/>
          </p:nvPr>
        </p:nvSpPr>
        <p:spPr>
          <a:xfrm>
            <a:off x="1656522" y="1457739"/>
            <a:ext cx="9848090" cy="4453483"/>
          </a:xfrm>
        </p:spPr>
        <p:txBody>
          <a:bodyPr>
            <a:normAutofit fontScale="92500" lnSpcReduction="20000"/>
          </a:bodyPr>
          <a:lstStyle/>
          <a:p>
            <a:r>
              <a:rPr lang="en-US" b="0" i="0" dirty="0">
                <a:solidFill>
                  <a:schemeClr val="tx1"/>
                </a:solidFill>
                <a:effectLst/>
                <a:latin typeface="Söhne"/>
              </a:rPr>
              <a:t>"Teaching Robotics in Schools: The Impact on Students' STEM Learning" by Peter I. </a:t>
            </a:r>
            <a:r>
              <a:rPr lang="en-US" b="0" i="0" dirty="0" err="1">
                <a:solidFill>
                  <a:schemeClr val="tx1"/>
                </a:solidFill>
                <a:effectLst/>
                <a:latin typeface="Söhne"/>
              </a:rPr>
              <a:t>Ndumu</a:t>
            </a:r>
            <a:r>
              <a:rPr lang="en-US" b="0" i="0" dirty="0">
                <a:solidFill>
                  <a:schemeClr val="tx1"/>
                </a:solidFill>
                <a:effectLst/>
                <a:latin typeface="Söhne"/>
              </a:rPr>
              <a:t>, David R. Hall, and </a:t>
            </a:r>
            <a:r>
              <a:rPr lang="en-US" b="0" i="0" dirty="0" err="1">
                <a:solidFill>
                  <a:schemeClr val="tx1"/>
                </a:solidFill>
                <a:effectLst/>
                <a:latin typeface="Söhne"/>
              </a:rPr>
              <a:t>Ioan</a:t>
            </a:r>
            <a:r>
              <a:rPr lang="en-US" b="0" i="0" dirty="0">
                <a:solidFill>
                  <a:schemeClr val="tx1"/>
                </a:solidFill>
                <a:effectLst/>
                <a:latin typeface="Söhne"/>
              </a:rPr>
              <a:t> D. Marinescu. Journal of Educational Technology &amp; Society, 2017.</a:t>
            </a:r>
          </a:p>
          <a:p>
            <a:pPr marL="0" indent="0">
              <a:buNone/>
            </a:pPr>
            <a:r>
              <a:rPr lang="en-US" b="0" i="0" dirty="0">
                <a:solidFill>
                  <a:schemeClr val="tx1"/>
                </a:solidFill>
                <a:effectLst/>
                <a:latin typeface="Söhne"/>
              </a:rPr>
              <a:t>This study examines the impact of teaching robotics on students' STEM (Science, Technology, Engineering, and Mathematics) learning in schools. The authors conducted a survey of over 1000 students and found that robotics instruction positively impacted students' interest in STEM subjects, as well as their confidence in their ability to succeed in these subjects. The study also highlights the importance of effective teacher training and support in implementing robotics programs in schools.</a:t>
            </a:r>
          </a:p>
          <a:p>
            <a:endParaRPr lang="en-US" b="0" i="0" dirty="0">
              <a:solidFill>
                <a:schemeClr val="tx1"/>
              </a:solidFill>
              <a:effectLst/>
              <a:latin typeface="Söhne"/>
            </a:endParaRPr>
          </a:p>
          <a:p>
            <a:endParaRPr lang="en-US" b="0" i="0" dirty="0">
              <a:solidFill>
                <a:schemeClr val="tx1"/>
              </a:solidFill>
              <a:effectLst/>
              <a:latin typeface="Söhne"/>
            </a:endParaRPr>
          </a:p>
          <a:p>
            <a:r>
              <a:rPr lang="en-US" b="0" i="0" dirty="0">
                <a:solidFill>
                  <a:schemeClr val="tx1"/>
                </a:solidFill>
                <a:effectLst/>
                <a:latin typeface="Söhne"/>
              </a:rPr>
              <a:t>"Effectiveness of Robotics-Based STEM Curriculum for Elementary School Students" by Rebecca A. Miles and Heather M. Fitzpatrick. Journal of STEM Education, 2018.</a:t>
            </a:r>
          </a:p>
          <a:p>
            <a:pPr marL="0" indent="0">
              <a:buNone/>
            </a:pPr>
            <a:r>
              <a:rPr lang="en-US" b="0" i="0" dirty="0">
                <a:solidFill>
                  <a:schemeClr val="tx1"/>
                </a:solidFill>
                <a:effectLst/>
                <a:latin typeface="Söhne"/>
              </a:rPr>
              <a:t>In this study, the authors examine the effectiveness of a robotics-based STEM curriculum for elementary school students. The curriculum focused on using robotics to teach coding and engineering concepts, and the authors found that students who participated in the curriculum showed significant gains in their coding and engineering knowledge, as well as their problem-solving and teamwork skills. The study suggests that robotics can be an effective way to engage elementary school students in STEM learning.</a:t>
            </a:r>
          </a:p>
          <a:p>
            <a:pPr marL="0" indent="0">
              <a:buNone/>
            </a:pPr>
            <a:endParaRPr lang="en-US" b="0" i="0" dirty="0">
              <a:solidFill>
                <a:schemeClr val="tx1"/>
              </a:solidFill>
              <a:effectLst/>
              <a:latin typeface="Söhne"/>
            </a:endParaRPr>
          </a:p>
        </p:txBody>
      </p:sp>
      <p:pic>
        <p:nvPicPr>
          <p:cNvPr id="4" name="Picture 3">
            <a:extLst>
              <a:ext uri="{FF2B5EF4-FFF2-40B4-BE49-F238E27FC236}">
                <a16:creationId xmlns:a16="http://schemas.microsoft.com/office/drawing/2014/main" id="{A32E03C7-A0BD-EEDF-C4E2-FCD1BE5159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6522" cy="1457739"/>
          </a:xfrm>
          <a:prstGeom prst="rect">
            <a:avLst/>
          </a:prstGeom>
          <a:noFill/>
        </p:spPr>
      </p:pic>
    </p:spTree>
    <p:extLst>
      <p:ext uri="{BB962C8B-B14F-4D97-AF65-F5344CB8AC3E}">
        <p14:creationId xmlns:p14="http://schemas.microsoft.com/office/powerpoint/2010/main" val="18677334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829</TotalTime>
  <Words>1774</Words>
  <Application>Microsoft Office PowerPoint</Application>
  <PresentationFormat>Widescreen</PresentationFormat>
  <Paragraphs>216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Century Gothic</vt:lpstr>
      <vt:lpstr>Söhne</vt:lpstr>
      <vt:lpstr>Wingdings 3</vt:lpstr>
      <vt:lpstr>Wisp</vt:lpstr>
      <vt:lpstr>PROJECT TITLE: Vision-Based Robotic System for Interactive Learning in University Labs  SUPERVISOR: Mr Sokotela.</vt:lpstr>
      <vt:lpstr>1.0 Introduction/Synopsis/Background</vt:lpstr>
      <vt:lpstr>1.1 Problem Statement</vt:lpstr>
      <vt:lpstr>1.2 Motivation/Justification</vt:lpstr>
      <vt:lpstr>1.3 Aim</vt:lpstr>
      <vt:lpstr>1.4 Objectives</vt:lpstr>
      <vt:lpstr>1.5 Project Scope</vt:lpstr>
      <vt:lpstr>2.0 Literature Review</vt:lpstr>
      <vt:lpstr>2.0 Literature Review</vt:lpstr>
      <vt:lpstr>2.0 Literature Review</vt:lpstr>
      <vt:lpstr>3.0 Methodology</vt:lpstr>
      <vt:lpstr>4.0 Project Plan - Gantt Chart</vt:lpstr>
      <vt:lpstr>5.0 Budget Estimate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SUPERVISOR:</dc:title>
  <dc:creator>EMMANUEL BWEMBYA</dc:creator>
  <cp:lastModifiedBy>Kima Mwanaute</cp:lastModifiedBy>
  <cp:revision>4</cp:revision>
  <dcterms:created xsi:type="dcterms:W3CDTF">2023-02-15T01:58:13Z</dcterms:created>
  <dcterms:modified xsi:type="dcterms:W3CDTF">2023-02-20T08:35:13Z</dcterms:modified>
</cp:coreProperties>
</file>