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6B0596-5812-43E5-8FD4-0A4E30A00BC5}">
          <p14:sldIdLst>
            <p14:sldId id="256"/>
            <p14:sldId id="257"/>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86" autoAdjust="0"/>
    <p:restoredTop sz="94660"/>
  </p:normalViewPr>
  <p:slideViewPr>
    <p:cSldViewPr snapToGrid="0">
      <p:cViewPr varScale="1">
        <p:scale>
          <a:sx n="82" d="100"/>
          <a:sy n="82" d="100"/>
        </p:scale>
        <p:origin x="79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C4FA4B7-03AD-429F-93F0-E076ACC34E1A}" type="datetimeFigureOut">
              <a:rPr lang="en-IN" smtClean="0"/>
              <a:t>02-10-2020</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9E24497-D8EC-428F-96A6-160939A7FA58}"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779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4FA4B7-03AD-429F-93F0-E076ACC34E1A}" type="datetimeFigureOut">
              <a:rPr lang="en-IN" smtClean="0"/>
              <a:t>02-10-2020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24497-D8EC-428F-96A6-160939A7FA58}" type="slidenum">
              <a:rPr lang="en-IN" smtClean="0"/>
              <a:t>‹#›</a:t>
            </a:fld>
            <a:endParaRPr lang="en-IN"/>
          </a:p>
        </p:txBody>
      </p:sp>
    </p:spTree>
    <p:extLst>
      <p:ext uri="{BB962C8B-B14F-4D97-AF65-F5344CB8AC3E}">
        <p14:creationId xmlns:p14="http://schemas.microsoft.com/office/powerpoint/2010/main" val="144540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4FA4B7-03AD-429F-93F0-E076ACC34E1A}" type="datetimeFigureOut">
              <a:rPr lang="en-IN" smtClean="0"/>
              <a:t>02-10-2020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24497-D8EC-428F-96A6-160939A7FA58}" type="slidenum">
              <a:rPr lang="en-IN" smtClean="0"/>
              <a:t>‹#›</a:t>
            </a:fld>
            <a:endParaRPr lang="en-IN"/>
          </a:p>
        </p:txBody>
      </p:sp>
    </p:spTree>
    <p:extLst>
      <p:ext uri="{BB962C8B-B14F-4D97-AF65-F5344CB8AC3E}">
        <p14:creationId xmlns:p14="http://schemas.microsoft.com/office/powerpoint/2010/main" val="378527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4FA4B7-03AD-429F-93F0-E076ACC34E1A}" type="datetimeFigureOut">
              <a:rPr lang="en-IN" smtClean="0"/>
              <a:t>02-10-2020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E24497-D8EC-428F-96A6-160939A7FA58}" type="slidenum">
              <a:rPr lang="en-IN" smtClean="0"/>
              <a:t>‹#›</a:t>
            </a:fld>
            <a:endParaRPr lang="en-IN"/>
          </a:p>
        </p:txBody>
      </p:sp>
    </p:spTree>
    <p:extLst>
      <p:ext uri="{BB962C8B-B14F-4D97-AF65-F5344CB8AC3E}">
        <p14:creationId xmlns:p14="http://schemas.microsoft.com/office/powerpoint/2010/main" val="2914099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C4FA4B7-03AD-429F-93F0-E076ACC34E1A}" type="datetimeFigureOut">
              <a:rPr lang="en-IN" smtClean="0"/>
              <a:t>02-10-2020</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9E24497-D8EC-428F-96A6-160939A7FA58}"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473988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4FA4B7-03AD-429F-93F0-E076ACC34E1A}" type="datetimeFigureOut">
              <a:rPr lang="en-IN" smtClean="0"/>
              <a:t>02-10-2020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E24497-D8EC-428F-96A6-160939A7FA58}" type="slidenum">
              <a:rPr lang="en-IN" smtClean="0"/>
              <a:t>‹#›</a:t>
            </a:fld>
            <a:endParaRPr lang="en-IN"/>
          </a:p>
        </p:txBody>
      </p:sp>
    </p:spTree>
    <p:extLst>
      <p:ext uri="{BB962C8B-B14F-4D97-AF65-F5344CB8AC3E}">
        <p14:creationId xmlns:p14="http://schemas.microsoft.com/office/powerpoint/2010/main" val="382698703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4FA4B7-03AD-429F-93F0-E076ACC34E1A}" type="datetimeFigureOut">
              <a:rPr lang="en-IN" smtClean="0"/>
              <a:t>02-10-2020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E24497-D8EC-428F-96A6-160939A7FA58}" type="slidenum">
              <a:rPr lang="en-IN" smtClean="0"/>
              <a:t>‹#›</a:t>
            </a:fld>
            <a:endParaRPr lang="en-IN"/>
          </a:p>
        </p:txBody>
      </p:sp>
    </p:spTree>
    <p:extLst>
      <p:ext uri="{BB962C8B-B14F-4D97-AF65-F5344CB8AC3E}">
        <p14:creationId xmlns:p14="http://schemas.microsoft.com/office/powerpoint/2010/main" val="360523195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4FA4B7-03AD-429F-93F0-E076ACC34E1A}" type="datetimeFigureOut">
              <a:rPr lang="en-IN" smtClean="0"/>
              <a:t>02-10-2020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E24497-D8EC-428F-96A6-160939A7FA58}" type="slidenum">
              <a:rPr lang="en-IN" smtClean="0"/>
              <a:t>‹#›</a:t>
            </a:fld>
            <a:endParaRPr lang="en-IN"/>
          </a:p>
        </p:txBody>
      </p:sp>
    </p:spTree>
    <p:extLst>
      <p:ext uri="{BB962C8B-B14F-4D97-AF65-F5344CB8AC3E}">
        <p14:creationId xmlns:p14="http://schemas.microsoft.com/office/powerpoint/2010/main" val="3303285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FA4B7-03AD-429F-93F0-E076ACC34E1A}" type="datetimeFigureOut">
              <a:rPr lang="en-IN" smtClean="0"/>
              <a:t>02-10-2020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E24497-D8EC-428F-96A6-160939A7FA58}" type="slidenum">
              <a:rPr lang="en-IN" smtClean="0"/>
              <a:t>‹#›</a:t>
            </a:fld>
            <a:endParaRPr lang="en-IN"/>
          </a:p>
        </p:txBody>
      </p:sp>
    </p:spTree>
    <p:extLst>
      <p:ext uri="{BB962C8B-B14F-4D97-AF65-F5344CB8AC3E}">
        <p14:creationId xmlns:p14="http://schemas.microsoft.com/office/powerpoint/2010/main" val="3661320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C4FA4B7-03AD-429F-93F0-E076ACC34E1A}" type="datetimeFigureOut">
              <a:rPr lang="en-IN" smtClean="0"/>
              <a:t>02-10-2020</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C9E24497-D8EC-428F-96A6-160939A7FA58}"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902057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C4FA4B7-03AD-429F-93F0-E076ACC34E1A}" type="datetimeFigureOut">
              <a:rPr lang="en-IN" smtClean="0"/>
              <a:t>02-10-2020</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C9E24497-D8EC-428F-96A6-160939A7FA58}" type="slidenum">
              <a:rPr lang="en-IN" smtClean="0"/>
              <a:t>‹#›</a:t>
            </a:fld>
            <a:endParaRPr lang="en-IN"/>
          </a:p>
        </p:txBody>
      </p:sp>
    </p:spTree>
    <p:extLst>
      <p:ext uri="{BB962C8B-B14F-4D97-AF65-F5344CB8AC3E}">
        <p14:creationId xmlns:p14="http://schemas.microsoft.com/office/powerpoint/2010/main" val="681355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C4FA4B7-03AD-429F-93F0-E076ACC34E1A}" type="datetimeFigureOut">
              <a:rPr lang="en-IN" smtClean="0"/>
              <a:t>02-10-2020</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9E24497-D8EC-428F-96A6-160939A7FA58}"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8248575"/>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559E-477B-465B-9938-0178C5D1FE27}"/>
              </a:ext>
            </a:extLst>
          </p:cNvPr>
          <p:cNvSpPr>
            <a:spLocks noGrp="1"/>
          </p:cNvSpPr>
          <p:nvPr>
            <p:ph type="ctrTitle"/>
          </p:nvPr>
        </p:nvSpPr>
        <p:spPr>
          <a:xfrm>
            <a:off x="2459736" y="1572768"/>
            <a:ext cx="7653528" cy="3584448"/>
          </a:xfrm>
        </p:spPr>
        <p:txBody>
          <a:bodyPr>
            <a:normAutofit fontScale="90000"/>
          </a:bodyPr>
          <a:lstStyle/>
          <a:p>
            <a:br>
              <a:rPr lang="en-US" sz="5400" dirty="0"/>
            </a:br>
            <a:br>
              <a:rPr lang="en-US" sz="5400" dirty="0"/>
            </a:br>
            <a:br>
              <a:rPr lang="en-US" sz="5400" dirty="0"/>
            </a:br>
            <a:r>
              <a:rPr lang="en-US" sz="5400" dirty="0"/>
              <a:t>Corona</a:t>
            </a:r>
            <a:br>
              <a:rPr lang="en-US" sz="5400" dirty="0"/>
            </a:br>
            <a:r>
              <a:rPr lang="en-US" sz="5400" dirty="0"/>
              <a:t>Management</a:t>
            </a:r>
            <a:br>
              <a:rPr lang="en-US" sz="5400" dirty="0"/>
            </a:br>
            <a:r>
              <a:rPr lang="en-US" sz="5400" dirty="0"/>
              <a:t>System</a:t>
            </a:r>
            <a:br>
              <a:rPr lang="en-US" sz="5400" dirty="0"/>
            </a:br>
            <a:br>
              <a:rPr lang="en-US" sz="6000" dirty="0"/>
            </a:br>
            <a:r>
              <a:rPr lang="en-US" dirty="0"/>
              <a:t> </a:t>
            </a:r>
            <a:endParaRPr lang="en-IN" sz="5400" dirty="0"/>
          </a:p>
        </p:txBody>
      </p:sp>
      <p:sp>
        <p:nvSpPr>
          <p:cNvPr id="3" name="Subtitle 2">
            <a:extLst>
              <a:ext uri="{FF2B5EF4-FFF2-40B4-BE49-F238E27FC236}">
                <a16:creationId xmlns:a16="http://schemas.microsoft.com/office/drawing/2014/main" id="{0CAACE06-057B-4C20-9B63-67A1A3855032}"/>
              </a:ext>
            </a:extLst>
          </p:cNvPr>
          <p:cNvSpPr>
            <a:spLocks noGrp="1"/>
          </p:cNvSpPr>
          <p:nvPr>
            <p:ph type="subTitle" idx="1"/>
          </p:nvPr>
        </p:nvSpPr>
        <p:spPr/>
        <p:txBody>
          <a:bodyPr/>
          <a:lstStyle/>
          <a:p>
            <a:r>
              <a:rPr lang="en-US" dirty="0"/>
              <a:t>Team- FOCUSES</a:t>
            </a:r>
            <a:endParaRPr lang="en-IN" dirty="0"/>
          </a:p>
        </p:txBody>
      </p:sp>
      <p:sp>
        <p:nvSpPr>
          <p:cNvPr id="4" name="Rectangle 3">
            <a:extLst>
              <a:ext uri="{FF2B5EF4-FFF2-40B4-BE49-F238E27FC236}">
                <a16:creationId xmlns:a16="http://schemas.microsoft.com/office/drawing/2014/main" id="{BABA8F09-3E1E-4860-932E-838B26E9B965}"/>
              </a:ext>
            </a:extLst>
          </p:cNvPr>
          <p:cNvSpPr/>
          <p:nvPr/>
        </p:nvSpPr>
        <p:spPr>
          <a:xfrm rot="10800000" flipV="1">
            <a:off x="228600" y="0"/>
            <a:ext cx="306324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latin typeface="Arial Black" panose="020B0A04020102020204" pitchFamily="34" charset="0"/>
              </a:rPr>
              <a:t>Hack and Chill</a:t>
            </a:r>
            <a:endParaRPr lang="en-IN" sz="6000" dirty="0">
              <a:latin typeface="Arial Black" panose="020B0A04020102020204" pitchFamily="34" charset="0"/>
            </a:endParaRPr>
          </a:p>
        </p:txBody>
      </p:sp>
    </p:spTree>
    <p:extLst>
      <p:ext uri="{BB962C8B-B14F-4D97-AF65-F5344CB8AC3E}">
        <p14:creationId xmlns:p14="http://schemas.microsoft.com/office/powerpoint/2010/main" val="46156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5FF1E-03D9-4F85-B557-305665E75B08}"/>
              </a:ext>
            </a:extLst>
          </p:cNvPr>
          <p:cNvSpPr>
            <a:spLocks noGrp="1"/>
          </p:cNvSpPr>
          <p:nvPr>
            <p:ph type="title"/>
          </p:nvPr>
        </p:nvSpPr>
        <p:spPr>
          <a:xfrm>
            <a:off x="1251678" y="382385"/>
            <a:ext cx="10178322" cy="931408"/>
          </a:xfrm>
        </p:spPr>
        <p:txBody>
          <a:bodyPr>
            <a:normAutofit fontScale="90000"/>
          </a:bodyPr>
          <a:lstStyle/>
          <a:p>
            <a:pPr algn="ctr"/>
            <a:r>
              <a:rPr lang="en-US" sz="5400" b="1" dirty="0">
                <a:latin typeface="Berlin Sans FB Demi" panose="020E0802020502020306" pitchFamily="34" charset="0"/>
              </a:rPr>
              <a:t>Focuses</a:t>
            </a:r>
            <a:br>
              <a:rPr lang="en-US" sz="5400" b="1" dirty="0">
                <a:latin typeface="Berlin Sans FB Demi" panose="020E0802020502020306" pitchFamily="34" charset="0"/>
              </a:rPr>
            </a:br>
            <a:br>
              <a:rPr lang="en-US" sz="5400" b="1" dirty="0">
                <a:latin typeface="Berlin Sans FB Demi" panose="020E0802020502020306" pitchFamily="34" charset="0"/>
              </a:rPr>
            </a:br>
            <a:br>
              <a:rPr lang="en-US" sz="5400" b="1" dirty="0">
                <a:latin typeface="Berlin Sans FB Demi" panose="020E0802020502020306" pitchFamily="34" charset="0"/>
              </a:rPr>
            </a:br>
            <a:endParaRPr lang="en-IN" sz="5400" b="1" dirty="0">
              <a:latin typeface="Berlin Sans FB Demi" panose="020E0802020502020306" pitchFamily="34" charset="0"/>
            </a:endParaRPr>
          </a:p>
        </p:txBody>
      </p:sp>
      <p:graphicFrame>
        <p:nvGraphicFramePr>
          <p:cNvPr id="4" name="Table 4">
            <a:extLst>
              <a:ext uri="{FF2B5EF4-FFF2-40B4-BE49-F238E27FC236}">
                <a16:creationId xmlns:a16="http://schemas.microsoft.com/office/drawing/2014/main" id="{B4118D6A-3EA3-48F8-9C41-F80E6D49C8B1}"/>
              </a:ext>
            </a:extLst>
          </p:cNvPr>
          <p:cNvGraphicFramePr>
            <a:graphicFrameLocks noGrp="1"/>
          </p:cNvGraphicFramePr>
          <p:nvPr>
            <p:extLst>
              <p:ext uri="{D42A27DB-BD31-4B8C-83A1-F6EECF244321}">
                <p14:modId xmlns:p14="http://schemas.microsoft.com/office/powerpoint/2010/main" val="1105854209"/>
              </p:ext>
            </p:extLst>
          </p:nvPr>
        </p:nvGraphicFramePr>
        <p:xfrm>
          <a:off x="2049517" y="1820917"/>
          <a:ext cx="8110483" cy="2936214"/>
        </p:xfrm>
        <a:graphic>
          <a:graphicData uri="http://schemas.openxmlformats.org/drawingml/2006/table">
            <a:tbl>
              <a:tblPr firstRow="1" bandRow="1">
                <a:tableStyleId>{B301B821-A1FF-4177-AEE7-76D212191A09}</a:tableStyleId>
              </a:tblPr>
              <a:tblGrid>
                <a:gridCol w="1744717">
                  <a:extLst>
                    <a:ext uri="{9D8B030D-6E8A-4147-A177-3AD203B41FA5}">
                      <a16:colId xmlns:a16="http://schemas.microsoft.com/office/drawing/2014/main" val="4291873827"/>
                    </a:ext>
                  </a:extLst>
                </a:gridCol>
                <a:gridCol w="6365766">
                  <a:extLst>
                    <a:ext uri="{9D8B030D-6E8A-4147-A177-3AD203B41FA5}">
                      <a16:colId xmlns:a16="http://schemas.microsoft.com/office/drawing/2014/main" val="3675750022"/>
                    </a:ext>
                  </a:extLst>
                </a:gridCol>
              </a:tblGrid>
              <a:tr h="1098182">
                <a:tc>
                  <a:txBody>
                    <a:bodyPr/>
                    <a:lstStyle/>
                    <a:p>
                      <a:r>
                        <a:rPr lang="en-US" sz="2800" dirty="0"/>
                        <a:t>Team Leader</a:t>
                      </a:r>
                      <a:endParaRPr lang="en-IN" sz="2800" dirty="0"/>
                    </a:p>
                  </a:txBody>
                  <a:tcPr/>
                </a:tc>
                <a:tc>
                  <a:txBody>
                    <a:bodyPr/>
                    <a:lstStyle/>
                    <a:p>
                      <a:r>
                        <a:rPr lang="en-US" sz="3600" dirty="0"/>
                        <a:t>Mohit Lal</a:t>
                      </a:r>
                    </a:p>
                    <a:p>
                      <a:endParaRPr lang="en-US" dirty="0"/>
                    </a:p>
                    <a:p>
                      <a:endParaRPr lang="en-IN" dirty="0"/>
                    </a:p>
                  </a:txBody>
                  <a:tcPr/>
                </a:tc>
                <a:extLst>
                  <a:ext uri="{0D108BD9-81ED-4DB2-BD59-A6C34878D82A}">
                    <a16:rowId xmlns:a16="http://schemas.microsoft.com/office/drawing/2014/main" val="1997303949"/>
                  </a:ext>
                </a:extLst>
              </a:tr>
              <a:tr h="873747">
                <a:tc>
                  <a:txBody>
                    <a:bodyPr/>
                    <a:lstStyle/>
                    <a:p>
                      <a:r>
                        <a:rPr lang="en-US" sz="2800" dirty="0"/>
                        <a:t>Member 1</a:t>
                      </a:r>
                      <a:endParaRPr lang="en-IN" sz="2800" dirty="0"/>
                    </a:p>
                  </a:txBody>
                  <a:tcPr/>
                </a:tc>
                <a:tc>
                  <a:txBody>
                    <a:bodyPr/>
                    <a:lstStyle/>
                    <a:p>
                      <a:r>
                        <a:rPr lang="en-US" sz="2800" dirty="0"/>
                        <a:t>Deeptansu Khanra</a:t>
                      </a:r>
                      <a:endParaRPr lang="en-IN" sz="2800" dirty="0"/>
                    </a:p>
                  </a:txBody>
                  <a:tcPr/>
                </a:tc>
                <a:extLst>
                  <a:ext uri="{0D108BD9-81ED-4DB2-BD59-A6C34878D82A}">
                    <a16:rowId xmlns:a16="http://schemas.microsoft.com/office/drawing/2014/main" val="4077586879"/>
                  </a:ext>
                </a:extLst>
              </a:tr>
              <a:tr h="873747">
                <a:tc>
                  <a:txBody>
                    <a:bodyPr/>
                    <a:lstStyle/>
                    <a:p>
                      <a:r>
                        <a:rPr lang="en-US" sz="2800" dirty="0"/>
                        <a:t>Member 2</a:t>
                      </a:r>
                      <a:endParaRPr lang="en-IN" sz="2800" dirty="0"/>
                    </a:p>
                  </a:txBody>
                  <a:tcPr/>
                </a:tc>
                <a:tc>
                  <a:txBody>
                    <a:bodyPr/>
                    <a:lstStyle/>
                    <a:p>
                      <a:r>
                        <a:rPr lang="en-US" sz="2800" dirty="0"/>
                        <a:t>Ayush Saha</a:t>
                      </a:r>
                      <a:endParaRPr lang="en-IN" sz="2800" dirty="0"/>
                    </a:p>
                  </a:txBody>
                  <a:tcPr/>
                </a:tc>
                <a:extLst>
                  <a:ext uri="{0D108BD9-81ED-4DB2-BD59-A6C34878D82A}">
                    <a16:rowId xmlns:a16="http://schemas.microsoft.com/office/drawing/2014/main" val="3734301255"/>
                  </a:ext>
                </a:extLst>
              </a:tr>
            </a:tbl>
          </a:graphicData>
        </a:graphic>
      </p:graphicFrame>
    </p:spTree>
    <p:extLst>
      <p:ext uri="{BB962C8B-B14F-4D97-AF65-F5344CB8AC3E}">
        <p14:creationId xmlns:p14="http://schemas.microsoft.com/office/powerpoint/2010/main" val="3636739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CFDD331-1372-47C3-99B1-39B811B81A6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1739" r="21739"/>
          <a:stretch/>
        </p:blipFill>
        <p:spPr>
          <a:xfrm>
            <a:off x="557048" y="0"/>
            <a:ext cx="11634952" cy="6857999"/>
          </a:xfrm>
        </p:spPr>
      </p:pic>
      <p:sp>
        <p:nvSpPr>
          <p:cNvPr id="3" name="Title 2">
            <a:extLst>
              <a:ext uri="{FF2B5EF4-FFF2-40B4-BE49-F238E27FC236}">
                <a16:creationId xmlns:a16="http://schemas.microsoft.com/office/drawing/2014/main" id="{BC4EC2C6-7ED4-4A94-A3E9-5EC4CAF0ED2C}"/>
              </a:ext>
            </a:extLst>
          </p:cNvPr>
          <p:cNvSpPr>
            <a:spLocks noGrp="1"/>
          </p:cNvSpPr>
          <p:nvPr>
            <p:ph type="title"/>
          </p:nvPr>
        </p:nvSpPr>
        <p:spPr>
          <a:xfrm>
            <a:off x="6800193" y="457201"/>
            <a:ext cx="5213130" cy="625366"/>
          </a:xfrm>
        </p:spPr>
        <p:txBody>
          <a:bodyPr>
            <a:normAutofit fontScale="90000"/>
          </a:bodyPr>
          <a:lstStyle/>
          <a:p>
            <a:r>
              <a:rPr lang="en-US" sz="4000" dirty="0">
                <a:solidFill>
                  <a:schemeClr val="tx2">
                    <a:lumMod val="50000"/>
                    <a:lumOff val="50000"/>
                  </a:schemeClr>
                </a:solidFill>
                <a:latin typeface="Berlin Sans FB Demi" panose="020E0802020502020306" pitchFamily="34" charset="0"/>
              </a:rPr>
              <a:t>INSPIRATION</a:t>
            </a:r>
            <a:endParaRPr lang="en-IN" sz="4000" dirty="0">
              <a:solidFill>
                <a:schemeClr val="tx2">
                  <a:lumMod val="50000"/>
                  <a:lumOff val="50000"/>
                </a:schemeClr>
              </a:solidFill>
              <a:latin typeface="Berlin Sans FB Demi" panose="020E0802020502020306" pitchFamily="34" charset="0"/>
            </a:endParaRPr>
          </a:p>
        </p:txBody>
      </p:sp>
      <p:sp>
        <p:nvSpPr>
          <p:cNvPr id="4" name="Text Placeholder 3">
            <a:extLst>
              <a:ext uri="{FF2B5EF4-FFF2-40B4-BE49-F238E27FC236}">
                <a16:creationId xmlns:a16="http://schemas.microsoft.com/office/drawing/2014/main" id="{E33DFAE2-50C0-40CF-95B8-A91349BB3BAD}"/>
              </a:ext>
            </a:extLst>
          </p:cNvPr>
          <p:cNvSpPr>
            <a:spLocks noGrp="1"/>
          </p:cNvSpPr>
          <p:nvPr>
            <p:ph type="body" sz="half" idx="2"/>
          </p:nvPr>
        </p:nvSpPr>
        <p:spPr>
          <a:xfrm>
            <a:off x="6695091" y="1240221"/>
            <a:ext cx="5318232" cy="5160579"/>
          </a:xfrm>
          <a:noFill/>
          <a:ln>
            <a:solidFill>
              <a:schemeClr val="bg1"/>
            </a:solidFill>
          </a:ln>
          <a:effectLst>
            <a:glow>
              <a:schemeClr val="accent4">
                <a:satMod val="175000"/>
                <a:alpha val="62000"/>
              </a:schemeClr>
            </a:glow>
          </a:effectLst>
        </p:spPr>
        <p:txBody>
          <a:bodyPr anchor="t" anchorCtr="0">
            <a:normAutofit/>
          </a:bodyPr>
          <a:lstStyle/>
          <a:p>
            <a:pPr marL="285750" indent="-285750" algn="just">
              <a:buFont typeface="Wingdings" panose="05000000000000000000" pitchFamily="2" charset="2"/>
              <a:buChar char="v"/>
            </a:pPr>
            <a:r>
              <a:rPr lang="en-US" b="1" dirty="0">
                <a:solidFill>
                  <a:schemeClr val="bg1"/>
                </a:solidFill>
              </a:rPr>
              <a:t>Due to the growth of Corona pandemic in the country its become verry difficult the right informations at the single place be it the number of regular cases, the number of deaths due to corona and the number of cured cases.</a:t>
            </a:r>
          </a:p>
          <a:p>
            <a:pPr marL="285750" indent="-285750" algn="just">
              <a:buFont typeface="Wingdings" panose="05000000000000000000" pitchFamily="2" charset="2"/>
              <a:buChar char="v"/>
            </a:pPr>
            <a:r>
              <a:rPr lang="en-US" b="1" dirty="0">
                <a:solidFill>
                  <a:schemeClr val="bg1"/>
                </a:solidFill>
              </a:rPr>
              <a:t>Its also very necessary to have a real time number of the number of beds available at various hospitals in a particular region so that during some kind of emergency one can immediately search for the required hospital with empty bed and admit the patient on time.</a:t>
            </a:r>
          </a:p>
          <a:p>
            <a:pPr marL="285750" indent="-285750" algn="just">
              <a:buFont typeface="Wingdings" panose="05000000000000000000" pitchFamily="2" charset="2"/>
              <a:buChar char="v"/>
            </a:pPr>
            <a:r>
              <a:rPr lang="en-US" b="1" dirty="0">
                <a:solidFill>
                  <a:schemeClr val="bg1"/>
                </a:solidFill>
              </a:rPr>
              <a:t>Sometimes it also becomes necessary to track and book the nearest ambulances in case of medical emergency. So we are inspired to make a live ambulance tracker to book an ambulance directly from the website.</a:t>
            </a:r>
          </a:p>
        </p:txBody>
      </p:sp>
    </p:spTree>
    <p:extLst>
      <p:ext uri="{BB962C8B-B14F-4D97-AF65-F5344CB8AC3E}">
        <p14:creationId xmlns:p14="http://schemas.microsoft.com/office/powerpoint/2010/main" val="192036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grpId="0" nodeType="clickEffect">
                                  <p:stCondLst>
                                    <p:cond delay="0"/>
                                  </p:stCondLst>
                                  <p:childTnLst>
                                    <p:animClr clrSpc="hsl" dir="cw">
                                      <p:cBhvr override="childStyle">
                                        <p:cTn id="6" dur="500" fill="hold"/>
                                        <p:tgtEl>
                                          <p:spTgt spid="4">
                                            <p:bg/>
                                          </p:spTgt>
                                        </p:tgtEl>
                                        <p:attrNameLst>
                                          <p:attrName>style.color</p:attrName>
                                        </p:attrNameLst>
                                      </p:cBhvr>
                                      <p:by>
                                        <p:hsl h="0" s="-70588" l="0"/>
                                      </p:by>
                                    </p:animClr>
                                    <p:animClr clrSpc="hsl" dir="cw">
                                      <p:cBhvr>
                                        <p:cTn id="7" dur="500" fill="hold"/>
                                        <p:tgtEl>
                                          <p:spTgt spid="4">
                                            <p:bg/>
                                          </p:spTgt>
                                        </p:tgtEl>
                                        <p:attrNameLst>
                                          <p:attrName>fillcolor</p:attrName>
                                        </p:attrNameLst>
                                      </p:cBhvr>
                                      <p:by>
                                        <p:hsl h="0" s="-70588" l="0"/>
                                      </p:by>
                                    </p:animClr>
                                    <p:animClr clrSpc="hsl" dir="cw">
                                      <p:cBhvr>
                                        <p:cTn id="8" dur="500" fill="hold"/>
                                        <p:tgtEl>
                                          <p:spTgt spid="4">
                                            <p:bg/>
                                          </p:spTgt>
                                        </p:tgtEl>
                                        <p:attrNameLst>
                                          <p:attrName>stroke.color</p:attrName>
                                        </p:attrNameLst>
                                      </p:cBhvr>
                                      <p:by>
                                        <p:hsl h="0" s="-70588" l="0"/>
                                      </p:by>
                                    </p:animClr>
                                    <p:set>
                                      <p:cBhvr>
                                        <p:cTn id="9" dur="500" fill="hold"/>
                                        <p:tgtEl>
                                          <p:spTgt spid="4">
                                            <p:bg/>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5" presetClass="emph" presetSubtype="0" fill="hold" grpId="0" nodeType="clickEffect">
                                  <p:stCondLst>
                                    <p:cond delay="0"/>
                                  </p:stCondLst>
                                  <p:childTnLst>
                                    <p:animClr clrSpc="hsl" dir="cw">
                                      <p:cBhvr override="childStyle">
                                        <p:cTn id="13" dur="500" fill="hold"/>
                                        <p:tgtEl>
                                          <p:spTgt spid="4">
                                            <p:txEl>
                                              <p:pRg st="0" end="0"/>
                                            </p:txEl>
                                          </p:spTgt>
                                        </p:tgtEl>
                                        <p:attrNameLst>
                                          <p:attrName>style.color</p:attrName>
                                        </p:attrNameLst>
                                      </p:cBhvr>
                                      <p:by>
                                        <p:hsl h="0" s="-70588" l="0"/>
                                      </p:by>
                                    </p:animClr>
                                    <p:animClr clrSpc="hsl" dir="cw">
                                      <p:cBhvr>
                                        <p:cTn id="14" dur="500" fill="hold"/>
                                        <p:tgtEl>
                                          <p:spTgt spid="4">
                                            <p:txEl>
                                              <p:pRg st="0" end="0"/>
                                            </p:txEl>
                                          </p:spTgt>
                                        </p:tgtEl>
                                        <p:attrNameLst>
                                          <p:attrName>fillcolor</p:attrName>
                                        </p:attrNameLst>
                                      </p:cBhvr>
                                      <p:by>
                                        <p:hsl h="0" s="-70588" l="0"/>
                                      </p:by>
                                    </p:animClr>
                                    <p:animClr clrSpc="hsl" dir="cw">
                                      <p:cBhvr>
                                        <p:cTn id="15" dur="500" fill="hold"/>
                                        <p:tgtEl>
                                          <p:spTgt spid="4">
                                            <p:txEl>
                                              <p:pRg st="0" end="0"/>
                                            </p:txEl>
                                          </p:spTgt>
                                        </p:tgtEl>
                                        <p:attrNameLst>
                                          <p:attrName>stroke.color</p:attrName>
                                        </p:attrNameLst>
                                      </p:cBhvr>
                                      <p:by>
                                        <p:hsl h="0" s="-70588" l="0"/>
                                      </p:by>
                                    </p:animClr>
                                    <p:set>
                                      <p:cBhvr>
                                        <p:cTn id="16" dur="500" fill="hold"/>
                                        <p:tgtEl>
                                          <p:spTgt spid="4">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5" presetClass="emph" presetSubtype="0" fill="hold" grpId="0" nodeType="clickEffect">
                                  <p:stCondLst>
                                    <p:cond delay="0"/>
                                  </p:stCondLst>
                                  <p:childTnLst>
                                    <p:animClr clrSpc="hsl" dir="cw">
                                      <p:cBhvr override="childStyle">
                                        <p:cTn id="20" dur="500" fill="hold"/>
                                        <p:tgtEl>
                                          <p:spTgt spid="4">
                                            <p:txEl>
                                              <p:pRg st="1" end="1"/>
                                            </p:txEl>
                                          </p:spTgt>
                                        </p:tgtEl>
                                        <p:attrNameLst>
                                          <p:attrName>style.color</p:attrName>
                                        </p:attrNameLst>
                                      </p:cBhvr>
                                      <p:by>
                                        <p:hsl h="0" s="-70588" l="0"/>
                                      </p:by>
                                    </p:animClr>
                                    <p:animClr clrSpc="hsl" dir="cw">
                                      <p:cBhvr>
                                        <p:cTn id="21" dur="500" fill="hold"/>
                                        <p:tgtEl>
                                          <p:spTgt spid="4">
                                            <p:txEl>
                                              <p:pRg st="1" end="1"/>
                                            </p:txEl>
                                          </p:spTgt>
                                        </p:tgtEl>
                                        <p:attrNameLst>
                                          <p:attrName>fillcolor</p:attrName>
                                        </p:attrNameLst>
                                      </p:cBhvr>
                                      <p:by>
                                        <p:hsl h="0" s="-70588" l="0"/>
                                      </p:by>
                                    </p:animClr>
                                    <p:animClr clrSpc="hsl" dir="cw">
                                      <p:cBhvr>
                                        <p:cTn id="22" dur="500" fill="hold"/>
                                        <p:tgtEl>
                                          <p:spTgt spid="4">
                                            <p:txEl>
                                              <p:pRg st="1" end="1"/>
                                            </p:txEl>
                                          </p:spTgt>
                                        </p:tgtEl>
                                        <p:attrNameLst>
                                          <p:attrName>stroke.color</p:attrName>
                                        </p:attrNameLst>
                                      </p:cBhvr>
                                      <p:by>
                                        <p:hsl h="0" s="-70588" l="0"/>
                                      </p:by>
                                    </p:animClr>
                                    <p:set>
                                      <p:cBhvr>
                                        <p:cTn id="23" dur="500" fill="hold"/>
                                        <p:tgtEl>
                                          <p:spTgt spid="4">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5" presetClass="emph" presetSubtype="0" fill="hold" grpId="0" nodeType="clickEffect">
                                  <p:stCondLst>
                                    <p:cond delay="0"/>
                                  </p:stCondLst>
                                  <p:childTnLst>
                                    <p:animClr clrSpc="hsl" dir="cw">
                                      <p:cBhvr override="childStyle">
                                        <p:cTn id="27" dur="500" fill="hold"/>
                                        <p:tgtEl>
                                          <p:spTgt spid="4">
                                            <p:txEl>
                                              <p:pRg st="2" end="2"/>
                                            </p:txEl>
                                          </p:spTgt>
                                        </p:tgtEl>
                                        <p:attrNameLst>
                                          <p:attrName>style.color</p:attrName>
                                        </p:attrNameLst>
                                      </p:cBhvr>
                                      <p:by>
                                        <p:hsl h="0" s="-70588" l="0"/>
                                      </p:by>
                                    </p:animClr>
                                    <p:animClr clrSpc="hsl" dir="cw">
                                      <p:cBhvr>
                                        <p:cTn id="28" dur="500" fill="hold"/>
                                        <p:tgtEl>
                                          <p:spTgt spid="4">
                                            <p:txEl>
                                              <p:pRg st="2" end="2"/>
                                            </p:txEl>
                                          </p:spTgt>
                                        </p:tgtEl>
                                        <p:attrNameLst>
                                          <p:attrName>fillcolor</p:attrName>
                                        </p:attrNameLst>
                                      </p:cBhvr>
                                      <p:by>
                                        <p:hsl h="0" s="-70588" l="0"/>
                                      </p:by>
                                    </p:animClr>
                                    <p:animClr clrSpc="hsl" dir="cw">
                                      <p:cBhvr>
                                        <p:cTn id="29" dur="500" fill="hold"/>
                                        <p:tgtEl>
                                          <p:spTgt spid="4">
                                            <p:txEl>
                                              <p:pRg st="2" end="2"/>
                                            </p:txEl>
                                          </p:spTgt>
                                        </p:tgtEl>
                                        <p:attrNameLst>
                                          <p:attrName>stroke.color</p:attrName>
                                        </p:attrNameLst>
                                      </p:cBhvr>
                                      <p:by>
                                        <p:hsl h="0" s="-70588" l="0"/>
                                      </p:by>
                                    </p:animClr>
                                    <p:set>
                                      <p:cBhvr>
                                        <p:cTn id="30" dur="500" fill="hold"/>
                                        <p:tgtEl>
                                          <p:spTgt spid="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3DFCE9-409D-47B2-82BA-718100F0638D}"/>
              </a:ext>
            </a:extLst>
          </p:cNvPr>
          <p:cNvSpPr/>
          <p:nvPr/>
        </p:nvSpPr>
        <p:spPr>
          <a:xfrm>
            <a:off x="7609490" y="0"/>
            <a:ext cx="458251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latin typeface="Bauhaus 93" panose="04030905020B02020C02" pitchFamily="82" charset="0"/>
              </a:rPr>
              <a:t>Tech Stack</a:t>
            </a:r>
          </a:p>
          <a:p>
            <a:pPr algn="ctr"/>
            <a:endParaRPr lang="en-US" sz="1400"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latin typeface="Bauhaus 93" panose="04030905020B02020C02" pitchFamily="82" charset="0"/>
            </a:endParaRPr>
          </a:p>
          <a:p>
            <a:pPr algn="ctr"/>
            <a:r>
              <a:rPr lang="en-US" sz="3200"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latin typeface="Comic Sans MS" panose="030F0702030302020204" pitchFamily="66" charset="0"/>
              </a:rPr>
              <a:t>Tools/ Frameworks/ Languages</a:t>
            </a:r>
            <a:endParaRPr lang="en-IN" sz="3200"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latin typeface="Comic Sans MS" panose="030F0702030302020204" pitchFamily="66" charset="0"/>
            </a:endParaRPr>
          </a:p>
        </p:txBody>
      </p:sp>
      <p:sp>
        <p:nvSpPr>
          <p:cNvPr id="4" name="Left Brace 3">
            <a:extLst>
              <a:ext uri="{FF2B5EF4-FFF2-40B4-BE49-F238E27FC236}">
                <a16:creationId xmlns:a16="http://schemas.microsoft.com/office/drawing/2014/main" id="{871A310F-5E14-4265-BC8C-1772134E3EEB}"/>
              </a:ext>
            </a:extLst>
          </p:cNvPr>
          <p:cNvSpPr/>
          <p:nvPr/>
        </p:nvSpPr>
        <p:spPr>
          <a:xfrm>
            <a:off x="1734207" y="1392620"/>
            <a:ext cx="998482" cy="114562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a:p>
        </p:txBody>
      </p:sp>
      <p:sp>
        <p:nvSpPr>
          <p:cNvPr id="5" name="Right Brace 4">
            <a:extLst>
              <a:ext uri="{FF2B5EF4-FFF2-40B4-BE49-F238E27FC236}">
                <a16:creationId xmlns:a16="http://schemas.microsoft.com/office/drawing/2014/main" id="{97400B76-8CF8-4DF2-A753-116C38FD48FF}"/>
              </a:ext>
            </a:extLst>
          </p:cNvPr>
          <p:cNvSpPr/>
          <p:nvPr/>
        </p:nvSpPr>
        <p:spPr>
          <a:xfrm>
            <a:off x="4834759" y="4529958"/>
            <a:ext cx="977462" cy="1261242"/>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a:p>
        </p:txBody>
      </p:sp>
      <p:sp>
        <p:nvSpPr>
          <p:cNvPr id="7" name="Rectangle 6">
            <a:extLst>
              <a:ext uri="{FF2B5EF4-FFF2-40B4-BE49-F238E27FC236}">
                <a16:creationId xmlns:a16="http://schemas.microsoft.com/office/drawing/2014/main" id="{26B06F86-B3A6-4B96-8CF8-102DD578D002}"/>
              </a:ext>
            </a:extLst>
          </p:cNvPr>
          <p:cNvSpPr/>
          <p:nvPr/>
        </p:nvSpPr>
        <p:spPr>
          <a:xfrm>
            <a:off x="1954924" y="1965434"/>
            <a:ext cx="4067503" cy="319514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dirty="0">
                <a:latin typeface="Berlin Sans FB" panose="020E0602020502020306" pitchFamily="34" charset="0"/>
              </a:rPr>
              <a:t>HTML</a:t>
            </a:r>
          </a:p>
          <a:p>
            <a:pPr algn="ctr"/>
            <a:r>
              <a:rPr lang="en-US" sz="3600" dirty="0">
                <a:latin typeface="Berlin Sans FB" panose="020E0602020502020306" pitchFamily="34" charset="0"/>
              </a:rPr>
              <a:t>Cascade Style Sheets (CSS)</a:t>
            </a:r>
          </a:p>
          <a:p>
            <a:pPr algn="ctr"/>
            <a:r>
              <a:rPr lang="en-US" sz="3600" dirty="0">
                <a:latin typeface="Berlin Sans FB" panose="020E0602020502020306" pitchFamily="34" charset="0"/>
              </a:rPr>
              <a:t>JavaScript</a:t>
            </a:r>
          </a:p>
          <a:p>
            <a:pPr algn="ctr"/>
            <a:r>
              <a:rPr lang="en-US" sz="3600" dirty="0">
                <a:latin typeface="Berlin Sans FB" panose="020E0602020502020306" pitchFamily="34" charset="0"/>
              </a:rPr>
              <a:t>PHP</a:t>
            </a:r>
          </a:p>
          <a:p>
            <a:pPr algn="ctr"/>
            <a:r>
              <a:rPr lang="en-US" sz="3600" dirty="0">
                <a:latin typeface="Berlin Sans FB" panose="020E0602020502020306" pitchFamily="34" charset="0"/>
              </a:rPr>
              <a:t>React</a:t>
            </a:r>
            <a:endParaRPr lang="en-IN" sz="3600" dirty="0">
              <a:latin typeface="Berlin Sans FB" panose="020E0602020502020306" pitchFamily="34" charset="0"/>
            </a:endParaRPr>
          </a:p>
        </p:txBody>
      </p:sp>
    </p:spTree>
    <p:extLst>
      <p:ext uri="{BB962C8B-B14F-4D97-AF65-F5344CB8AC3E}">
        <p14:creationId xmlns:p14="http://schemas.microsoft.com/office/powerpoint/2010/main" val="11864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9480F2-6B75-464F-BB7A-59B0423EBA31}"/>
              </a:ext>
            </a:extLst>
          </p:cNvPr>
          <p:cNvSpPr/>
          <p:nvPr/>
        </p:nvSpPr>
        <p:spPr>
          <a:xfrm>
            <a:off x="1324303" y="525517"/>
            <a:ext cx="4235669" cy="75674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3600" dirty="0"/>
              <a:t>IMPLEMENTATION</a:t>
            </a:r>
            <a:endParaRPr lang="en-IN" sz="3600" dirty="0"/>
          </a:p>
        </p:txBody>
      </p:sp>
      <p:sp>
        <p:nvSpPr>
          <p:cNvPr id="3" name="Arrow: Right 2">
            <a:extLst>
              <a:ext uri="{FF2B5EF4-FFF2-40B4-BE49-F238E27FC236}">
                <a16:creationId xmlns:a16="http://schemas.microsoft.com/office/drawing/2014/main" id="{8896AF43-5E69-431B-9754-0509911F9F64}"/>
              </a:ext>
            </a:extLst>
          </p:cNvPr>
          <p:cNvSpPr/>
          <p:nvPr/>
        </p:nvSpPr>
        <p:spPr>
          <a:xfrm>
            <a:off x="1439917" y="1702676"/>
            <a:ext cx="409904" cy="315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DC192F3F-BA6E-480A-86D9-F31E04C358C0}"/>
              </a:ext>
            </a:extLst>
          </p:cNvPr>
          <p:cNvSpPr/>
          <p:nvPr/>
        </p:nvSpPr>
        <p:spPr>
          <a:xfrm>
            <a:off x="2175641" y="1576552"/>
            <a:ext cx="9049407" cy="92491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just"/>
            <a:r>
              <a:rPr lang="en-US" dirty="0"/>
              <a:t>Creating a user dashboard where the user can signup and login and give his/her location to find out the best and nearest hospitals within their locality using PHP and JavaScript.</a:t>
            </a:r>
            <a:endParaRPr lang="en-IN" dirty="0"/>
          </a:p>
        </p:txBody>
      </p:sp>
      <p:sp>
        <p:nvSpPr>
          <p:cNvPr id="5" name="Arrow: Right 4">
            <a:extLst>
              <a:ext uri="{FF2B5EF4-FFF2-40B4-BE49-F238E27FC236}">
                <a16:creationId xmlns:a16="http://schemas.microsoft.com/office/drawing/2014/main" id="{9398E13E-C623-4EE4-998B-041E4946E21F}"/>
              </a:ext>
            </a:extLst>
          </p:cNvPr>
          <p:cNvSpPr/>
          <p:nvPr/>
        </p:nvSpPr>
        <p:spPr>
          <a:xfrm>
            <a:off x="1439917" y="2816772"/>
            <a:ext cx="409904" cy="315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B4F2BDA-A955-40E6-BEA2-B2672BD9400B}"/>
              </a:ext>
            </a:extLst>
          </p:cNvPr>
          <p:cNvSpPr/>
          <p:nvPr/>
        </p:nvSpPr>
        <p:spPr>
          <a:xfrm>
            <a:off x="2175641" y="2816771"/>
            <a:ext cx="9049407" cy="106154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just"/>
            <a:r>
              <a:rPr lang="en-US" dirty="0"/>
              <a:t>The user dashboard would show all the required informations including the real time total corona counts in the country, the number of deaths due to corona, the death rate and the number of patients cured from corona, using an API.</a:t>
            </a:r>
            <a:endParaRPr lang="en-IN" dirty="0"/>
          </a:p>
        </p:txBody>
      </p:sp>
      <p:sp>
        <p:nvSpPr>
          <p:cNvPr id="7" name="Arrow: Right 6">
            <a:extLst>
              <a:ext uri="{FF2B5EF4-FFF2-40B4-BE49-F238E27FC236}">
                <a16:creationId xmlns:a16="http://schemas.microsoft.com/office/drawing/2014/main" id="{AE8B5CDD-7B55-4660-803A-BF31F13A0383}"/>
              </a:ext>
            </a:extLst>
          </p:cNvPr>
          <p:cNvSpPr/>
          <p:nvPr/>
        </p:nvSpPr>
        <p:spPr>
          <a:xfrm>
            <a:off x="1439917" y="4309241"/>
            <a:ext cx="409904" cy="315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07B1BA05-542B-4B04-9BCA-5760D34C5446}"/>
              </a:ext>
            </a:extLst>
          </p:cNvPr>
          <p:cNvSpPr/>
          <p:nvPr/>
        </p:nvSpPr>
        <p:spPr>
          <a:xfrm>
            <a:off x="2175641" y="4214649"/>
            <a:ext cx="9049407" cy="53602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n-US" dirty="0"/>
              <a:t>A functionality to book the nearest ambulance in case of medical emergency, is to be added.</a:t>
            </a:r>
            <a:endParaRPr lang="en-IN" dirty="0"/>
          </a:p>
        </p:txBody>
      </p:sp>
      <p:sp>
        <p:nvSpPr>
          <p:cNvPr id="9" name="Arrow: Right 8">
            <a:extLst>
              <a:ext uri="{FF2B5EF4-FFF2-40B4-BE49-F238E27FC236}">
                <a16:creationId xmlns:a16="http://schemas.microsoft.com/office/drawing/2014/main" id="{1D4698F5-4B27-4963-A61A-7C7E834D4C3C}"/>
              </a:ext>
            </a:extLst>
          </p:cNvPr>
          <p:cNvSpPr/>
          <p:nvPr/>
        </p:nvSpPr>
        <p:spPr>
          <a:xfrm>
            <a:off x="1439917" y="5087007"/>
            <a:ext cx="409904" cy="315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76CC3FF-FEB8-45C1-8B3A-81CCB42DC16C}"/>
              </a:ext>
            </a:extLst>
          </p:cNvPr>
          <p:cNvSpPr/>
          <p:nvPr/>
        </p:nvSpPr>
        <p:spPr>
          <a:xfrm>
            <a:off x="2175641" y="5087007"/>
            <a:ext cx="9049407" cy="70419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n-US" dirty="0"/>
              <a:t>All the basic user interface of the website and the responsiveness would be made using HTML and CSS and the site would be fully functional on any device.</a:t>
            </a:r>
            <a:endParaRPr lang="en-IN" dirty="0"/>
          </a:p>
        </p:txBody>
      </p:sp>
    </p:spTree>
    <p:extLst>
      <p:ext uri="{BB962C8B-B14F-4D97-AF65-F5344CB8AC3E}">
        <p14:creationId xmlns:p14="http://schemas.microsoft.com/office/powerpoint/2010/main" val="521611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Signpost">
            <a:extLst>
              <a:ext uri="{FF2B5EF4-FFF2-40B4-BE49-F238E27FC236}">
                <a16:creationId xmlns:a16="http://schemas.microsoft.com/office/drawing/2014/main" id="{3A202A86-4496-40EC-9C39-44EDD6C82B0C}"/>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8404" y="378837"/>
            <a:ext cx="624548" cy="703263"/>
          </a:xfrm>
          <a:prstGeom prst="rect">
            <a:avLst/>
          </a:prstGeom>
        </p:spPr>
      </p:pic>
      <p:sp>
        <p:nvSpPr>
          <p:cNvPr id="5" name="Rectangle 4">
            <a:extLst>
              <a:ext uri="{FF2B5EF4-FFF2-40B4-BE49-F238E27FC236}">
                <a16:creationId xmlns:a16="http://schemas.microsoft.com/office/drawing/2014/main" id="{4D239CF4-15CA-4EDA-94AB-D1D5AC384500}"/>
              </a:ext>
            </a:extLst>
          </p:cNvPr>
          <p:cNvSpPr/>
          <p:nvPr/>
        </p:nvSpPr>
        <p:spPr>
          <a:xfrm>
            <a:off x="1582952" y="462454"/>
            <a:ext cx="2743200" cy="53602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just"/>
            <a:r>
              <a:rPr lang="en-US" dirty="0"/>
              <a:t>WORKFLOW :--</a:t>
            </a:r>
            <a:endParaRPr lang="en-IN" dirty="0"/>
          </a:p>
        </p:txBody>
      </p:sp>
      <p:sp>
        <p:nvSpPr>
          <p:cNvPr id="7" name="Rectangle: Rounded Corners 6">
            <a:extLst>
              <a:ext uri="{FF2B5EF4-FFF2-40B4-BE49-F238E27FC236}">
                <a16:creationId xmlns:a16="http://schemas.microsoft.com/office/drawing/2014/main" id="{6ECF3F34-C267-4703-8A35-DE8EAACC3213}"/>
              </a:ext>
            </a:extLst>
          </p:cNvPr>
          <p:cNvSpPr/>
          <p:nvPr/>
        </p:nvSpPr>
        <p:spPr>
          <a:xfrm>
            <a:off x="1270678" y="1660634"/>
            <a:ext cx="2070538" cy="1082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Making the landing page( 1</a:t>
            </a:r>
            <a:r>
              <a:rPr lang="en-US" sz="1600" baseline="30000" dirty="0"/>
              <a:t>st</a:t>
            </a:r>
            <a:r>
              <a:rPr lang="en-US" sz="1600" dirty="0"/>
              <a:t> page of the website )</a:t>
            </a:r>
            <a:endParaRPr lang="en-IN" sz="1600" dirty="0"/>
          </a:p>
        </p:txBody>
      </p:sp>
      <p:sp>
        <p:nvSpPr>
          <p:cNvPr id="8" name="Rectangle: Rounded Corners 7">
            <a:extLst>
              <a:ext uri="{FF2B5EF4-FFF2-40B4-BE49-F238E27FC236}">
                <a16:creationId xmlns:a16="http://schemas.microsoft.com/office/drawing/2014/main" id="{214C8608-6301-4CDC-A192-3BB17C74EEB9}"/>
              </a:ext>
            </a:extLst>
          </p:cNvPr>
          <p:cNvSpPr/>
          <p:nvPr/>
        </p:nvSpPr>
        <p:spPr>
          <a:xfrm>
            <a:off x="3978235" y="1660634"/>
            <a:ext cx="2070538" cy="1082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 signup portal and linking with the database</a:t>
            </a:r>
            <a:endParaRPr lang="en-IN" sz="1600" dirty="0"/>
          </a:p>
        </p:txBody>
      </p:sp>
      <p:sp>
        <p:nvSpPr>
          <p:cNvPr id="9" name="Rectangle: Rounded Corners 8">
            <a:extLst>
              <a:ext uri="{FF2B5EF4-FFF2-40B4-BE49-F238E27FC236}">
                <a16:creationId xmlns:a16="http://schemas.microsoft.com/office/drawing/2014/main" id="{92E78FA1-0A9E-486F-BB6A-D60D38BA461F}"/>
              </a:ext>
            </a:extLst>
          </p:cNvPr>
          <p:cNvSpPr/>
          <p:nvPr/>
        </p:nvSpPr>
        <p:spPr>
          <a:xfrm>
            <a:off x="6759366" y="1660634"/>
            <a:ext cx="2070538" cy="1082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 login portal using username and password</a:t>
            </a:r>
            <a:endParaRPr lang="en-IN" sz="1600" dirty="0"/>
          </a:p>
        </p:txBody>
      </p:sp>
      <p:sp>
        <p:nvSpPr>
          <p:cNvPr id="10" name="Arrow: Right 9">
            <a:extLst>
              <a:ext uri="{FF2B5EF4-FFF2-40B4-BE49-F238E27FC236}">
                <a16:creationId xmlns:a16="http://schemas.microsoft.com/office/drawing/2014/main" id="{6E85AEC7-E7B6-4FAA-92D2-73662B321F9D}"/>
              </a:ext>
            </a:extLst>
          </p:cNvPr>
          <p:cNvSpPr/>
          <p:nvPr/>
        </p:nvSpPr>
        <p:spPr>
          <a:xfrm>
            <a:off x="6244359" y="2102069"/>
            <a:ext cx="319421" cy="294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Arrow: Right 10">
            <a:extLst>
              <a:ext uri="{FF2B5EF4-FFF2-40B4-BE49-F238E27FC236}">
                <a16:creationId xmlns:a16="http://schemas.microsoft.com/office/drawing/2014/main" id="{484C225F-EF23-4D58-B4CD-EB6D196359E2}"/>
              </a:ext>
            </a:extLst>
          </p:cNvPr>
          <p:cNvSpPr/>
          <p:nvPr/>
        </p:nvSpPr>
        <p:spPr>
          <a:xfrm>
            <a:off x="3518678" y="2102069"/>
            <a:ext cx="263971" cy="294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Arrow: Right 11">
            <a:extLst>
              <a:ext uri="{FF2B5EF4-FFF2-40B4-BE49-F238E27FC236}">
                <a16:creationId xmlns:a16="http://schemas.microsoft.com/office/drawing/2014/main" id="{60B9D787-F82C-4C1F-9C74-7DF4D5C18243}"/>
              </a:ext>
            </a:extLst>
          </p:cNvPr>
          <p:cNvSpPr/>
          <p:nvPr/>
        </p:nvSpPr>
        <p:spPr>
          <a:xfrm>
            <a:off x="9007366" y="2102069"/>
            <a:ext cx="399393" cy="294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2E1D00B7-1C33-4C48-914F-737314F855AA}"/>
              </a:ext>
            </a:extLst>
          </p:cNvPr>
          <p:cNvSpPr/>
          <p:nvPr/>
        </p:nvSpPr>
        <p:spPr>
          <a:xfrm>
            <a:off x="4002700" y="3316014"/>
            <a:ext cx="2070538" cy="1082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r>
              <a:rPr lang="en-US" sz="1600" dirty="0"/>
              <a:t>Map and location based live GPS tracker for the ambulances.</a:t>
            </a:r>
            <a:endParaRPr lang="en-IN" sz="1600" dirty="0"/>
          </a:p>
          <a:p>
            <a:pPr algn="ctr"/>
            <a:endParaRPr lang="en-IN" sz="1600" dirty="0"/>
          </a:p>
        </p:txBody>
      </p:sp>
      <p:sp>
        <p:nvSpPr>
          <p:cNvPr id="17" name="Rectangle: Rounded Corners 16">
            <a:extLst>
              <a:ext uri="{FF2B5EF4-FFF2-40B4-BE49-F238E27FC236}">
                <a16:creationId xmlns:a16="http://schemas.microsoft.com/office/drawing/2014/main" id="{2D495C8B-999A-42B1-B0D0-3FD8693AB56C}"/>
              </a:ext>
            </a:extLst>
          </p:cNvPr>
          <p:cNvSpPr/>
          <p:nvPr/>
        </p:nvSpPr>
        <p:spPr>
          <a:xfrm>
            <a:off x="9627336" y="1660634"/>
            <a:ext cx="2070538" cy="1082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Getting the API key and retrieving data about the pandemic.</a:t>
            </a:r>
            <a:endParaRPr lang="en-IN" sz="1600" dirty="0"/>
          </a:p>
        </p:txBody>
      </p:sp>
      <p:sp>
        <p:nvSpPr>
          <p:cNvPr id="18" name="Arrow: Down 17">
            <a:extLst>
              <a:ext uri="{FF2B5EF4-FFF2-40B4-BE49-F238E27FC236}">
                <a16:creationId xmlns:a16="http://schemas.microsoft.com/office/drawing/2014/main" id="{66D76146-A577-4D0F-BEC6-64F11E9045F9}"/>
              </a:ext>
            </a:extLst>
          </p:cNvPr>
          <p:cNvSpPr/>
          <p:nvPr/>
        </p:nvSpPr>
        <p:spPr>
          <a:xfrm>
            <a:off x="10489324" y="2869324"/>
            <a:ext cx="325821"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Left 18">
            <a:extLst>
              <a:ext uri="{FF2B5EF4-FFF2-40B4-BE49-F238E27FC236}">
                <a16:creationId xmlns:a16="http://schemas.microsoft.com/office/drawing/2014/main" id="{5D85B675-432D-43A6-A9F8-D04C751D516E}"/>
              </a:ext>
            </a:extLst>
          </p:cNvPr>
          <p:cNvSpPr/>
          <p:nvPr/>
        </p:nvSpPr>
        <p:spPr>
          <a:xfrm>
            <a:off x="9007366" y="3710152"/>
            <a:ext cx="399393" cy="2942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7E5F5D15-E5DF-4C64-8D21-CE3E97F03851}"/>
              </a:ext>
            </a:extLst>
          </p:cNvPr>
          <p:cNvSpPr/>
          <p:nvPr/>
        </p:nvSpPr>
        <p:spPr>
          <a:xfrm>
            <a:off x="6786856" y="3316014"/>
            <a:ext cx="2070538" cy="1082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User dashboard with the ambulance availability and booking functionality</a:t>
            </a:r>
            <a:endParaRPr lang="en-IN" sz="1600" dirty="0"/>
          </a:p>
        </p:txBody>
      </p:sp>
      <p:sp>
        <p:nvSpPr>
          <p:cNvPr id="25" name="Rectangle: Rounded Corners 24">
            <a:extLst>
              <a:ext uri="{FF2B5EF4-FFF2-40B4-BE49-F238E27FC236}">
                <a16:creationId xmlns:a16="http://schemas.microsoft.com/office/drawing/2014/main" id="{D80D045C-AAC6-4A2E-A290-6766EA2F5AF5}"/>
              </a:ext>
            </a:extLst>
          </p:cNvPr>
          <p:cNvSpPr/>
          <p:nvPr/>
        </p:nvSpPr>
        <p:spPr>
          <a:xfrm>
            <a:off x="9627336" y="3302876"/>
            <a:ext cx="2070538" cy="1082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User Dashboard with pandemic data on 1st tab</a:t>
            </a:r>
            <a:endParaRPr lang="en-IN" sz="1600" dirty="0"/>
          </a:p>
        </p:txBody>
      </p:sp>
      <p:sp>
        <p:nvSpPr>
          <p:cNvPr id="27" name="Arrow: Left 26">
            <a:extLst>
              <a:ext uri="{FF2B5EF4-FFF2-40B4-BE49-F238E27FC236}">
                <a16:creationId xmlns:a16="http://schemas.microsoft.com/office/drawing/2014/main" id="{3D478D71-CB4A-45A6-A9A5-BD966B0A0983}"/>
              </a:ext>
            </a:extLst>
          </p:cNvPr>
          <p:cNvSpPr/>
          <p:nvPr/>
        </p:nvSpPr>
        <p:spPr>
          <a:xfrm>
            <a:off x="6223210" y="3710152"/>
            <a:ext cx="399393" cy="2942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0BD8A91F-6F06-45FA-889F-3AF0DAD33365}"/>
              </a:ext>
            </a:extLst>
          </p:cNvPr>
          <p:cNvSpPr/>
          <p:nvPr/>
        </p:nvSpPr>
        <p:spPr>
          <a:xfrm>
            <a:off x="1270678" y="3344918"/>
            <a:ext cx="2070538" cy="1082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r>
              <a:rPr lang="en-US" sz="1600" dirty="0"/>
              <a:t>“Get in Touch” page with contact form and user feedback feature</a:t>
            </a:r>
            <a:endParaRPr lang="en-IN" sz="1600" dirty="0"/>
          </a:p>
          <a:p>
            <a:pPr algn="ctr"/>
            <a:endParaRPr lang="en-IN" sz="1600" dirty="0"/>
          </a:p>
        </p:txBody>
      </p:sp>
      <p:sp>
        <p:nvSpPr>
          <p:cNvPr id="31" name="Arrow: Left 30">
            <a:extLst>
              <a:ext uri="{FF2B5EF4-FFF2-40B4-BE49-F238E27FC236}">
                <a16:creationId xmlns:a16="http://schemas.microsoft.com/office/drawing/2014/main" id="{E9D85445-5362-4619-96C0-E78ABFA7B1F4}"/>
              </a:ext>
            </a:extLst>
          </p:cNvPr>
          <p:cNvSpPr/>
          <p:nvPr/>
        </p:nvSpPr>
        <p:spPr>
          <a:xfrm>
            <a:off x="3446195" y="3697014"/>
            <a:ext cx="399393" cy="2942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6C323D5B-DF47-41E7-B58B-275442665540}"/>
              </a:ext>
            </a:extLst>
          </p:cNvPr>
          <p:cNvSpPr/>
          <p:nvPr/>
        </p:nvSpPr>
        <p:spPr>
          <a:xfrm>
            <a:off x="1270678" y="5029202"/>
            <a:ext cx="2070538" cy="1082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r>
              <a:rPr lang="en-US" sz="1600" dirty="0"/>
              <a:t>Making the website responsive on laptop, smartphone and tablet devices.</a:t>
            </a:r>
            <a:endParaRPr lang="en-IN" sz="1600" dirty="0"/>
          </a:p>
          <a:p>
            <a:pPr algn="ctr"/>
            <a:endParaRPr lang="en-IN" sz="1600" dirty="0"/>
          </a:p>
        </p:txBody>
      </p:sp>
      <p:sp>
        <p:nvSpPr>
          <p:cNvPr id="35" name="Arrow: Down 34">
            <a:extLst>
              <a:ext uri="{FF2B5EF4-FFF2-40B4-BE49-F238E27FC236}">
                <a16:creationId xmlns:a16="http://schemas.microsoft.com/office/drawing/2014/main" id="{0F7358C5-D197-400B-ACB8-F05FB82BC9A4}"/>
              </a:ext>
            </a:extLst>
          </p:cNvPr>
          <p:cNvSpPr/>
          <p:nvPr/>
        </p:nvSpPr>
        <p:spPr>
          <a:xfrm>
            <a:off x="2143036" y="4575943"/>
            <a:ext cx="325821"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8507DF21-92B9-4BEE-964B-B6BD42E8F480}"/>
              </a:ext>
            </a:extLst>
          </p:cNvPr>
          <p:cNvSpPr/>
          <p:nvPr/>
        </p:nvSpPr>
        <p:spPr>
          <a:xfrm>
            <a:off x="3978235" y="5029202"/>
            <a:ext cx="2070538" cy="1082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r>
              <a:rPr lang="en-US" sz="1600" dirty="0"/>
              <a:t>Deployment and testing on the local server and hoisting the website.</a:t>
            </a:r>
            <a:endParaRPr lang="en-IN" sz="1600" dirty="0"/>
          </a:p>
          <a:p>
            <a:pPr algn="ctr"/>
            <a:endParaRPr lang="en-IN" sz="1600" dirty="0"/>
          </a:p>
        </p:txBody>
      </p:sp>
      <p:sp>
        <p:nvSpPr>
          <p:cNvPr id="39" name="Arrow: Right 38">
            <a:extLst>
              <a:ext uri="{FF2B5EF4-FFF2-40B4-BE49-F238E27FC236}">
                <a16:creationId xmlns:a16="http://schemas.microsoft.com/office/drawing/2014/main" id="{4FCE7858-A1F8-4007-A9A7-FC0746E7B9C9}"/>
              </a:ext>
            </a:extLst>
          </p:cNvPr>
          <p:cNvSpPr/>
          <p:nvPr/>
        </p:nvSpPr>
        <p:spPr>
          <a:xfrm>
            <a:off x="3518678" y="5423340"/>
            <a:ext cx="399393" cy="294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94067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73D4E59-1CB7-4163-B561-309FCA716ECC}"/>
              </a:ext>
            </a:extLst>
          </p:cNvPr>
          <p:cNvSpPr/>
          <p:nvPr/>
        </p:nvSpPr>
        <p:spPr>
          <a:xfrm>
            <a:off x="3668110" y="1439917"/>
            <a:ext cx="6611007" cy="381525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4800" dirty="0"/>
              <a:t>THANK YOU FOR THE ATTENTION !!!</a:t>
            </a:r>
          </a:p>
          <a:p>
            <a:pPr algn="ctr"/>
            <a:r>
              <a:rPr lang="en-US" sz="4800" dirty="0"/>
              <a:t>--------</a:t>
            </a:r>
          </a:p>
          <a:p>
            <a:pPr algn="ctr"/>
            <a:r>
              <a:rPr lang="en-US" sz="4800" dirty="0"/>
              <a:t>-Focuses</a:t>
            </a:r>
            <a:endParaRPr lang="en-IN" sz="4800" dirty="0"/>
          </a:p>
        </p:txBody>
      </p:sp>
    </p:spTree>
    <p:extLst>
      <p:ext uri="{BB962C8B-B14F-4D97-AF65-F5344CB8AC3E}">
        <p14:creationId xmlns:p14="http://schemas.microsoft.com/office/powerpoint/2010/main" val="305880497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105</TotalTime>
  <Words>416</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Black</vt:lpstr>
      <vt:lpstr>Bauhaus 93</vt:lpstr>
      <vt:lpstr>Berlin Sans FB</vt:lpstr>
      <vt:lpstr>Berlin Sans FB Demi</vt:lpstr>
      <vt:lpstr>Comic Sans MS</vt:lpstr>
      <vt:lpstr>Gill Sans MT</vt:lpstr>
      <vt:lpstr>Impact</vt:lpstr>
      <vt:lpstr>Wingdings</vt:lpstr>
      <vt:lpstr>Badge</vt:lpstr>
      <vt:lpstr>   Corona Management System   </vt:lpstr>
      <vt:lpstr>Focuses   </vt:lpstr>
      <vt:lpstr>INSPIRATION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Corona Management System   </dc:title>
  <dc:creator>Deeptansu Khanra</dc:creator>
  <cp:lastModifiedBy>Deeptansu Khanra</cp:lastModifiedBy>
  <cp:revision>16</cp:revision>
  <dcterms:created xsi:type="dcterms:W3CDTF">2020-10-02T10:13:59Z</dcterms:created>
  <dcterms:modified xsi:type="dcterms:W3CDTF">2020-10-02T12:02:37Z</dcterms:modified>
</cp:coreProperties>
</file>