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Kollektif" panose="020B0604020202020204" charset="0"/>
      <p:regular r:id="rId16"/>
    </p:embeddedFont>
    <p:embeddedFont>
      <p:font typeface="Kollektif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6E22"/>
    <a:srgbClr val="D88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9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svg"/><Relationship Id="rId7" Type="http://schemas.openxmlformats.org/officeDocument/2006/relationships/image" Target="../media/image2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36.svg"/><Relationship Id="rId10" Type="http://schemas.openxmlformats.org/officeDocument/2006/relationships/image" Target="../media/image39.jpeg"/><Relationship Id="rId4" Type="http://schemas.openxmlformats.org/officeDocument/2006/relationships/image" Target="../media/image35.png"/><Relationship Id="rId9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3.png"/><Relationship Id="rId7" Type="http://schemas.openxmlformats.org/officeDocument/2006/relationships/image" Target="../media/image4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3.png"/><Relationship Id="rId7" Type="http://schemas.openxmlformats.org/officeDocument/2006/relationships/image" Target="../media/image4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23.png"/><Relationship Id="rId7" Type="http://schemas.openxmlformats.org/officeDocument/2006/relationships/image" Target="../media/image4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1230184" y="4845467"/>
            <a:ext cx="7351517" cy="6161908"/>
          </a:xfrm>
          <a:custGeom>
            <a:avLst/>
            <a:gdLst/>
            <a:ahLst/>
            <a:cxnLst/>
            <a:rect l="l" t="t" r="r" b="b"/>
            <a:pathLst>
              <a:path w="7351517" h="6161908">
                <a:moveTo>
                  <a:pt x="0" y="0"/>
                </a:moveTo>
                <a:lnTo>
                  <a:pt x="7351517" y="0"/>
                </a:lnTo>
                <a:lnTo>
                  <a:pt x="7351517" y="6161908"/>
                </a:lnTo>
                <a:lnTo>
                  <a:pt x="0" y="61619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1057904" flipH="1">
            <a:off x="13907800" y="625481"/>
            <a:ext cx="4971166" cy="4350613"/>
          </a:xfrm>
          <a:custGeom>
            <a:avLst/>
            <a:gdLst/>
            <a:ahLst/>
            <a:cxnLst/>
            <a:rect l="l" t="t" r="r" b="b"/>
            <a:pathLst>
              <a:path w="4971166" h="4350613">
                <a:moveTo>
                  <a:pt x="4971166" y="0"/>
                </a:moveTo>
                <a:lnTo>
                  <a:pt x="0" y="0"/>
                </a:lnTo>
                <a:lnTo>
                  <a:pt x="0" y="4350614"/>
                </a:lnTo>
                <a:lnTo>
                  <a:pt x="4971166" y="4350614"/>
                </a:lnTo>
                <a:lnTo>
                  <a:pt x="497116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10800000" flipV="1">
            <a:off x="13147387" y="9258300"/>
            <a:ext cx="10287000" cy="4881649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5400000">
            <a:off x="12115800" y="9456167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5400000">
            <a:off x="11084213" y="9456167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flipV="1">
            <a:off x="-4910060" y="-3852949"/>
            <a:ext cx="10287000" cy="4881649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>
            <a:off x="5834140" y="256446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6" y="0"/>
                </a:lnTo>
                <a:lnTo>
                  <a:pt x="574386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-5400000">
            <a:off x="6865726" y="256446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0" y="3188814"/>
            <a:ext cx="17493219" cy="306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10"/>
              </a:lnSpc>
              <a:spcBef>
                <a:spcPct val="0"/>
              </a:spcBef>
            </a:pPr>
            <a:r>
              <a:rPr lang="en-US" sz="7910" spc="332" dirty="0">
                <a:solidFill>
                  <a:schemeClr val="bg1"/>
                </a:solidFill>
                <a:latin typeface="Alfa Slab One Bold"/>
              </a:rPr>
              <a:t>MOVIE</a:t>
            </a:r>
          </a:p>
          <a:p>
            <a:pPr marL="0" lvl="0" indent="0" algn="ctr">
              <a:lnSpc>
                <a:spcPts val="7913"/>
              </a:lnSpc>
              <a:spcBef>
                <a:spcPct val="0"/>
              </a:spcBef>
            </a:pPr>
            <a:r>
              <a:rPr lang="en-US" sz="7913" u="none" spc="332" dirty="0">
                <a:solidFill>
                  <a:schemeClr val="bg1"/>
                </a:solidFill>
                <a:latin typeface="Alfa Slab One Bold"/>
              </a:rPr>
              <a:t>RECOMMENDATION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76" y="8291518"/>
            <a:ext cx="1946683" cy="1933565"/>
          </a:xfrm>
          <a:custGeom>
            <a:avLst/>
            <a:gdLst/>
            <a:ahLst/>
            <a:cxnLst/>
            <a:rect l="l" t="t" r="r" b="b"/>
            <a:pathLst>
              <a:path w="1946683" h="1933565">
                <a:moveTo>
                  <a:pt x="0" y="0"/>
                </a:moveTo>
                <a:lnTo>
                  <a:pt x="1946683" y="0"/>
                </a:lnTo>
                <a:lnTo>
                  <a:pt x="1946683" y="1933564"/>
                </a:lnTo>
                <a:lnTo>
                  <a:pt x="0" y="1933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16229337" y="325781"/>
            <a:ext cx="1871945" cy="1405838"/>
          </a:xfrm>
          <a:custGeom>
            <a:avLst/>
            <a:gdLst/>
            <a:ahLst/>
            <a:cxnLst/>
            <a:rect l="l" t="t" r="r" b="b"/>
            <a:pathLst>
              <a:path w="1871945" h="1405838">
                <a:moveTo>
                  <a:pt x="1871945" y="0"/>
                </a:moveTo>
                <a:lnTo>
                  <a:pt x="0" y="0"/>
                </a:lnTo>
                <a:lnTo>
                  <a:pt x="0" y="1405838"/>
                </a:lnTo>
                <a:lnTo>
                  <a:pt x="1871945" y="1405838"/>
                </a:lnTo>
                <a:lnTo>
                  <a:pt x="18719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5400000" flipH="1">
            <a:off x="-6555625" y="-2440825"/>
            <a:ext cx="10287000" cy="4881649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5400000" flipH="1">
            <a:off x="14556625" y="7846175"/>
            <a:ext cx="10287000" cy="4881649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221876" y="5597071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21876" y="6628658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6"/>
                </a:lnTo>
                <a:lnTo>
                  <a:pt x="0" y="5743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028700" y="2733125"/>
            <a:ext cx="16230600" cy="5727892"/>
          </a:xfrm>
          <a:custGeom>
            <a:avLst/>
            <a:gdLst/>
            <a:ahLst/>
            <a:cxnLst/>
            <a:rect l="l" t="t" r="r" b="b"/>
            <a:pathLst>
              <a:path w="16230600" h="5727892">
                <a:moveTo>
                  <a:pt x="0" y="0"/>
                </a:moveTo>
                <a:lnTo>
                  <a:pt x="16230600" y="0"/>
                </a:lnTo>
                <a:lnTo>
                  <a:pt x="16230600" y="5727892"/>
                </a:lnTo>
                <a:lnTo>
                  <a:pt x="0" y="5727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3510" b="-27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581905" y="819747"/>
            <a:ext cx="14094227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Flowchart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506131" y="215498"/>
            <a:ext cx="1408488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Results</a:t>
            </a:r>
          </a:p>
        </p:txBody>
      </p:sp>
      <p:sp>
        <p:nvSpPr>
          <p:cNvPr id="4" name="Freeform 4"/>
          <p:cNvSpPr/>
          <p:nvPr/>
        </p:nvSpPr>
        <p:spPr>
          <a:xfrm rot="5400000" flipH="1">
            <a:off x="-5784423" y="2600333"/>
            <a:ext cx="10718329" cy="5086334"/>
          </a:xfrm>
          <a:custGeom>
            <a:avLst/>
            <a:gdLst/>
            <a:ahLst/>
            <a:cxnLst/>
            <a:rect l="l" t="t" r="r" b="b"/>
            <a:pathLst>
              <a:path w="10718329" h="5086334">
                <a:moveTo>
                  <a:pt x="10718329" y="0"/>
                </a:moveTo>
                <a:lnTo>
                  <a:pt x="0" y="0"/>
                </a:lnTo>
                <a:lnTo>
                  <a:pt x="0" y="5086334"/>
                </a:lnTo>
                <a:lnTo>
                  <a:pt x="10718329" y="5086334"/>
                </a:lnTo>
                <a:lnTo>
                  <a:pt x="1071832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325184">
            <a:off x="14176276" y="-443019"/>
            <a:ext cx="5263533" cy="4411798"/>
          </a:xfrm>
          <a:custGeom>
            <a:avLst/>
            <a:gdLst/>
            <a:ahLst/>
            <a:cxnLst/>
            <a:rect l="l" t="t" r="r" b="b"/>
            <a:pathLst>
              <a:path w="5263533" h="4411798">
                <a:moveTo>
                  <a:pt x="0" y="0"/>
                </a:moveTo>
                <a:lnTo>
                  <a:pt x="5263533" y="0"/>
                </a:lnTo>
                <a:lnTo>
                  <a:pt x="5263533" y="4411798"/>
                </a:lnTo>
                <a:lnTo>
                  <a:pt x="0" y="44117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879611" flipH="1">
            <a:off x="14716801" y="5866470"/>
            <a:ext cx="4678544" cy="3921471"/>
          </a:xfrm>
          <a:custGeom>
            <a:avLst/>
            <a:gdLst/>
            <a:ahLst/>
            <a:cxnLst/>
            <a:rect l="l" t="t" r="r" b="b"/>
            <a:pathLst>
              <a:path w="4678544" h="3921471">
                <a:moveTo>
                  <a:pt x="4678544" y="0"/>
                </a:moveTo>
                <a:lnTo>
                  <a:pt x="0" y="0"/>
                </a:lnTo>
                <a:lnTo>
                  <a:pt x="0" y="3921471"/>
                </a:lnTo>
                <a:lnTo>
                  <a:pt x="4678544" y="3921471"/>
                </a:lnTo>
                <a:lnTo>
                  <a:pt x="467854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117909" y="1521777"/>
            <a:ext cx="7430665" cy="5968502"/>
          </a:xfrm>
          <a:custGeom>
            <a:avLst/>
            <a:gdLst/>
            <a:ahLst/>
            <a:cxnLst/>
            <a:rect l="l" t="t" r="r" b="b"/>
            <a:pathLst>
              <a:path w="7430665" h="5968502">
                <a:moveTo>
                  <a:pt x="0" y="0"/>
                </a:moveTo>
                <a:lnTo>
                  <a:pt x="7430665" y="0"/>
                </a:lnTo>
                <a:lnTo>
                  <a:pt x="7430665" y="5968502"/>
                </a:lnTo>
                <a:lnTo>
                  <a:pt x="0" y="59685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9548574" y="3849177"/>
            <a:ext cx="8136934" cy="6026958"/>
          </a:xfrm>
          <a:custGeom>
            <a:avLst/>
            <a:gdLst/>
            <a:ahLst/>
            <a:cxnLst/>
            <a:rect l="l" t="t" r="r" b="b"/>
            <a:pathLst>
              <a:path w="8136934" h="6026958">
                <a:moveTo>
                  <a:pt x="0" y="0"/>
                </a:moveTo>
                <a:lnTo>
                  <a:pt x="8136935" y="0"/>
                </a:lnTo>
                <a:lnTo>
                  <a:pt x="8136935" y="6026958"/>
                </a:lnTo>
                <a:lnTo>
                  <a:pt x="0" y="6026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506131" y="215498"/>
            <a:ext cx="1408488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Results</a:t>
            </a:r>
          </a:p>
        </p:txBody>
      </p:sp>
      <p:sp>
        <p:nvSpPr>
          <p:cNvPr id="4" name="Freeform 4"/>
          <p:cNvSpPr/>
          <p:nvPr/>
        </p:nvSpPr>
        <p:spPr>
          <a:xfrm rot="5400000" flipH="1">
            <a:off x="-5784423" y="2600333"/>
            <a:ext cx="10718329" cy="5086334"/>
          </a:xfrm>
          <a:custGeom>
            <a:avLst/>
            <a:gdLst/>
            <a:ahLst/>
            <a:cxnLst/>
            <a:rect l="l" t="t" r="r" b="b"/>
            <a:pathLst>
              <a:path w="10718329" h="5086334">
                <a:moveTo>
                  <a:pt x="10718329" y="0"/>
                </a:moveTo>
                <a:lnTo>
                  <a:pt x="0" y="0"/>
                </a:lnTo>
                <a:lnTo>
                  <a:pt x="0" y="5086334"/>
                </a:lnTo>
                <a:lnTo>
                  <a:pt x="10718329" y="5086334"/>
                </a:lnTo>
                <a:lnTo>
                  <a:pt x="1071832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325184">
            <a:off x="14176276" y="-443019"/>
            <a:ext cx="5263533" cy="4411798"/>
          </a:xfrm>
          <a:custGeom>
            <a:avLst/>
            <a:gdLst/>
            <a:ahLst/>
            <a:cxnLst/>
            <a:rect l="l" t="t" r="r" b="b"/>
            <a:pathLst>
              <a:path w="5263533" h="4411798">
                <a:moveTo>
                  <a:pt x="0" y="0"/>
                </a:moveTo>
                <a:lnTo>
                  <a:pt x="5263533" y="0"/>
                </a:lnTo>
                <a:lnTo>
                  <a:pt x="5263533" y="4411798"/>
                </a:lnTo>
                <a:lnTo>
                  <a:pt x="0" y="44117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879611" flipH="1">
            <a:off x="14716801" y="5866470"/>
            <a:ext cx="4678544" cy="3921471"/>
          </a:xfrm>
          <a:custGeom>
            <a:avLst/>
            <a:gdLst/>
            <a:ahLst/>
            <a:cxnLst/>
            <a:rect l="l" t="t" r="r" b="b"/>
            <a:pathLst>
              <a:path w="4678544" h="3921471">
                <a:moveTo>
                  <a:pt x="4678544" y="0"/>
                </a:moveTo>
                <a:lnTo>
                  <a:pt x="0" y="0"/>
                </a:lnTo>
                <a:lnTo>
                  <a:pt x="0" y="3921471"/>
                </a:lnTo>
                <a:lnTo>
                  <a:pt x="4678544" y="3921471"/>
                </a:lnTo>
                <a:lnTo>
                  <a:pt x="467854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9444220" y="3859231"/>
            <a:ext cx="8189374" cy="5817055"/>
          </a:xfrm>
          <a:custGeom>
            <a:avLst/>
            <a:gdLst/>
            <a:ahLst/>
            <a:cxnLst/>
            <a:rect l="l" t="t" r="r" b="b"/>
            <a:pathLst>
              <a:path w="8189374" h="5817055">
                <a:moveTo>
                  <a:pt x="0" y="0"/>
                </a:moveTo>
                <a:lnTo>
                  <a:pt x="8189374" y="0"/>
                </a:lnTo>
                <a:lnTo>
                  <a:pt x="8189374" y="5817056"/>
                </a:lnTo>
                <a:lnTo>
                  <a:pt x="0" y="5817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505470" y="1259562"/>
            <a:ext cx="7938749" cy="6127587"/>
          </a:xfrm>
          <a:custGeom>
            <a:avLst/>
            <a:gdLst/>
            <a:ahLst/>
            <a:cxnLst/>
            <a:rect l="l" t="t" r="r" b="b"/>
            <a:pathLst>
              <a:path w="7938749" h="6127587">
                <a:moveTo>
                  <a:pt x="0" y="0"/>
                </a:moveTo>
                <a:lnTo>
                  <a:pt x="7938750" y="0"/>
                </a:lnTo>
                <a:lnTo>
                  <a:pt x="7938750" y="6127586"/>
                </a:lnTo>
                <a:lnTo>
                  <a:pt x="0" y="61275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506131" y="471487"/>
            <a:ext cx="1408488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Results</a:t>
            </a:r>
          </a:p>
        </p:txBody>
      </p:sp>
      <p:sp>
        <p:nvSpPr>
          <p:cNvPr id="4" name="Freeform 4"/>
          <p:cNvSpPr/>
          <p:nvPr/>
        </p:nvSpPr>
        <p:spPr>
          <a:xfrm rot="5400000" flipH="1">
            <a:off x="-5784423" y="2600333"/>
            <a:ext cx="10718329" cy="5086334"/>
          </a:xfrm>
          <a:custGeom>
            <a:avLst/>
            <a:gdLst/>
            <a:ahLst/>
            <a:cxnLst/>
            <a:rect l="l" t="t" r="r" b="b"/>
            <a:pathLst>
              <a:path w="10718329" h="5086334">
                <a:moveTo>
                  <a:pt x="10718329" y="0"/>
                </a:moveTo>
                <a:lnTo>
                  <a:pt x="0" y="0"/>
                </a:lnTo>
                <a:lnTo>
                  <a:pt x="0" y="5086334"/>
                </a:lnTo>
                <a:lnTo>
                  <a:pt x="10718329" y="5086334"/>
                </a:lnTo>
                <a:lnTo>
                  <a:pt x="1071832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325184">
            <a:off x="14176276" y="-443019"/>
            <a:ext cx="5263533" cy="4411798"/>
          </a:xfrm>
          <a:custGeom>
            <a:avLst/>
            <a:gdLst/>
            <a:ahLst/>
            <a:cxnLst/>
            <a:rect l="l" t="t" r="r" b="b"/>
            <a:pathLst>
              <a:path w="5263533" h="4411798">
                <a:moveTo>
                  <a:pt x="0" y="0"/>
                </a:moveTo>
                <a:lnTo>
                  <a:pt x="5263533" y="0"/>
                </a:lnTo>
                <a:lnTo>
                  <a:pt x="5263533" y="4411798"/>
                </a:lnTo>
                <a:lnTo>
                  <a:pt x="0" y="44117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879611" flipH="1">
            <a:off x="14716801" y="5866470"/>
            <a:ext cx="4678544" cy="3921471"/>
          </a:xfrm>
          <a:custGeom>
            <a:avLst/>
            <a:gdLst/>
            <a:ahLst/>
            <a:cxnLst/>
            <a:rect l="l" t="t" r="r" b="b"/>
            <a:pathLst>
              <a:path w="4678544" h="3921471">
                <a:moveTo>
                  <a:pt x="4678544" y="0"/>
                </a:moveTo>
                <a:lnTo>
                  <a:pt x="0" y="0"/>
                </a:lnTo>
                <a:lnTo>
                  <a:pt x="0" y="3921471"/>
                </a:lnTo>
                <a:lnTo>
                  <a:pt x="4678544" y="3921471"/>
                </a:lnTo>
                <a:lnTo>
                  <a:pt x="467854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708250" y="2142915"/>
            <a:ext cx="12195360" cy="7115385"/>
          </a:xfrm>
          <a:custGeom>
            <a:avLst/>
            <a:gdLst/>
            <a:ahLst/>
            <a:cxnLst/>
            <a:rect l="l" t="t" r="r" b="b"/>
            <a:pathLst>
              <a:path w="12195360" h="7115385">
                <a:moveTo>
                  <a:pt x="0" y="0"/>
                </a:moveTo>
                <a:lnTo>
                  <a:pt x="12195359" y="0"/>
                </a:lnTo>
                <a:lnTo>
                  <a:pt x="12195359" y="7115385"/>
                </a:lnTo>
                <a:lnTo>
                  <a:pt x="0" y="71153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677498" y="2373811"/>
            <a:ext cx="14110882" cy="526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Recommendation analysis using Spark SQL 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Enables efficient data analysis and model building with distributed computing.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Simplifies data manipulation using familiar SQL syntax for querying and transformation.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Integrates seamlessly with Spark MLlib for recommendation model development.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Optimizes query performance with query planning and in-memory computation.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Supports real-time recommendations through structured streaming.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Kollektif"/>
              </a:rPr>
              <a:t>Ensures scalability and interoperability with various data sources for handling large datasets effectively.</a:t>
            </a:r>
          </a:p>
          <a:p>
            <a:pPr algn="l">
              <a:lnSpc>
                <a:spcPts val="4199"/>
              </a:lnSpc>
            </a:pPr>
            <a:endParaRPr lang="en-US" sz="2799">
              <a:solidFill>
                <a:srgbClr val="174076"/>
              </a:solidFill>
              <a:latin typeface="Kollektif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7498" y="1019175"/>
            <a:ext cx="7601231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Key Takeaways</a:t>
            </a:r>
          </a:p>
        </p:txBody>
      </p:sp>
      <p:sp>
        <p:nvSpPr>
          <p:cNvPr id="5" name="Freeform 5"/>
          <p:cNvSpPr/>
          <p:nvPr/>
        </p:nvSpPr>
        <p:spPr>
          <a:xfrm rot="5400000" flipH="1">
            <a:off x="-6555625" y="-2440825"/>
            <a:ext cx="10287000" cy="4881649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221876" y="5597071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221876" y="6628658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6"/>
                </a:lnTo>
                <a:lnTo>
                  <a:pt x="0" y="574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 flipH="1">
            <a:off x="14556625" y="7846175"/>
            <a:ext cx="10287000" cy="4881649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2494712">
            <a:off x="14677169" y="271291"/>
            <a:ext cx="3486037" cy="3896992"/>
          </a:xfrm>
          <a:custGeom>
            <a:avLst/>
            <a:gdLst/>
            <a:ahLst/>
            <a:cxnLst/>
            <a:rect l="l" t="t" r="r" b="b"/>
            <a:pathLst>
              <a:path w="3486037" h="3896992">
                <a:moveTo>
                  <a:pt x="0" y="0"/>
                </a:moveTo>
                <a:lnTo>
                  <a:pt x="3486037" y="0"/>
                </a:lnTo>
                <a:lnTo>
                  <a:pt x="3486037" y="3896993"/>
                </a:lnTo>
                <a:lnTo>
                  <a:pt x="0" y="38969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19218" y="1379921"/>
            <a:ext cx="6935198" cy="7517543"/>
          </a:xfrm>
          <a:custGeom>
            <a:avLst/>
            <a:gdLst/>
            <a:ahLst/>
            <a:cxnLst/>
            <a:rect l="l" t="t" r="r" b="b"/>
            <a:pathLst>
              <a:path w="6935198" h="7517543">
                <a:moveTo>
                  <a:pt x="0" y="0"/>
                </a:moveTo>
                <a:lnTo>
                  <a:pt x="6935198" y="0"/>
                </a:lnTo>
                <a:lnTo>
                  <a:pt x="6935198" y="7517543"/>
                </a:lnTo>
                <a:lnTo>
                  <a:pt x="0" y="75175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9026213" y="894781"/>
            <a:ext cx="8587041" cy="591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29"/>
              </a:lnSpc>
            </a:pPr>
            <a:r>
              <a:rPr lang="en-US" sz="6299">
                <a:solidFill>
                  <a:srgbClr val="FFFFFF"/>
                </a:solidFill>
                <a:latin typeface="Yeseva One Bold"/>
              </a:rPr>
              <a:t>tEAM MEMBERS :</a:t>
            </a:r>
          </a:p>
          <a:p>
            <a:pPr>
              <a:lnSpc>
                <a:spcPts val="6929"/>
              </a:lnSpc>
            </a:pPr>
            <a:endParaRPr lang="en-US" sz="6299">
              <a:solidFill>
                <a:srgbClr val="FFFFFF"/>
              </a:solidFill>
              <a:latin typeface="Yeseva One Bold"/>
            </a:endParaRPr>
          </a:p>
          <a:p>
            <a:pPr marL="1079499" lvl="1" indent="-539749">
              <a:lnSpc>
                <a:spcPts val="54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Yeseva One Bold"/>
              </a:rPr>
              <a:t>Gnana Vardhan Siddu Paruvada</a:t>
            </a:r>
          </a:p>
          <a:p>
            <a:pPr marL="1079499" lvl="1" indent="-539749">
              <a:lnSpc>
                <a:spcPts val="54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Yeseva One Bold"/>
              </a:rPr>
              <a:t>Bhargavi Karuku</a:t>
            </a:r>
          </a:p>
          <a:p>
            <a:pPr marL="1079499" lvl="1" indent="-539749">
              <a:lnSpc>
                <a:spcPts val="54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Yeseva One Bold"/>
              </a:rPr>
              <a:t>Janani Ganji</a:t>
            </a:r>
          </a:p>
          <a:p>
            <a:pPr marL="1079499" lvl="1" indent="-539749">
              <a:lnSpc>
                <a:spcPts val="5499"/>
              </a:lnSpc>
              <a:buFont typeface="Arial"/>
              <a:buChar char="•"/>
            </a:pPr>
            <a:r>
              <a:rPr lang="en-US" sz="4999">
                <a:solidFill>
                  <a:srgbClr val="FFFFFF"/>
                </a:solidFill>
                <a:latin typeface="Yeseva One Bold"/>
              </a:rPr>
              <a:t>Giri Merugu</a:t>
            </a:r>
          </a:p>
          <a:p>
            <a:pPr>
              <a:lnSpc>
                <a:spcPts val="5280"/>
              </a:lnSpc>
            </a:pPr>
            <a:endParaRPr lang="en-US" sz="4999">
              <a:solidFill>
                <a:srgbClr val="FFFFFF"/>
              </a:solidFill>
              <a:latin typeface="Yeseva One Bold"/>
            </a:endParaRPr>
          </a:p>
        </p:txBody>
      </p:sp>
      <p:sp>
        <p:nvSpPr>
          <p:cNvPr id="5" name="Freeform 5"/>
          <p:cNvSpPr/>
          <p:nvPr/>
        </p:nvSpPr>
        <p:spPr>
          <a:xfrm flipV="1">
            <a:off x="-4910060" y="-3852949"/>
            <a:ext cx="10287000" cy="4881649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400000">
            <a:off x="5834140" y="256446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6" y="0"/>
                </a:lnTo>
                <a:lnTo>
                  <a:pt x="574386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5400000">
            <a:off x="6865726" y="256446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10800000" flipV="1">
            <a:off x="13147387" y="9258300"/>
            <a:ext cx="10287000" cy="4881649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5400000">
            <a:off x="12115800" y="9456167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5400000">
            <a:off x="11084213" y="9456167"/>
            <a:ext cx="574387" cy="574387"/>
          </a:xfrm>
          <a:custGeom>
            <a:avLst/>
            <a:gdLst/>
            <a:ahLst/>
            <a:cxnLst/>
            <a:rect l="l" t="t" r="r" b="b"/>
            <a:pathLst>
              <a:path w="574387" h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081103" y="1819078"/>
            <a:ext cx="7322748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174076"/>
                </a:solidFill>
                <a:latin typeface="Kollektif"/>
              </a:rPr>
              <a:t>Introduction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65286" y="2162693"/>
            <a:ext cx="771999" cy="771999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78680" y="2085778"/>
            <a:ext cx="545211" cy="6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Yeseva One Bold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81103" y="2868923"/>
            <a:ext cx="7322748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Kollektif"/>
              </a:rPr>
              <a:t>Business Scenario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65286" y="3194014"/>
            <a:ext cx="771999" cy="771999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78680" y="3183058"/>
            <a:ext cx="545211" cy="6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 Bold"/>
              </a:rPr>
              <a:t>2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65286" y="5466634"/>
            <a:ext cx="771999" cy="771999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78680" y="5437153"/>
            <a:ext cx="545211" cy="6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 Bold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81103" y="3966203"/>
            <a:ext cx="7322748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Kollektif"/>
              </a:rPr>
              <a:t>Methodology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65286" y="4385113"/>
            <a:ext cx="771999" cy="771999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78680" y="4327772"/>
            <a:ext cx="545211" cy="6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 Bold"/>
              </a:rPr>
              <a:t>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04551" y="666040"/>
            <a:ext cx="8273290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Contents</a:t>
            </a:r>
          </a:p>
        </p:txBody>
      </p:sp>
      <p:sp>
        <p:nvSpPr>
          <p:cNvPr id="19" name="Freeform 19"/>
          <p:cNvSpPr/>
          <p:nvPr/>
        </p:nvSpPr>
        <p:spPr>
          <a:xfrm rot="7966260" flipH="1">
            <a:off x="9058963" y="4099497"/>
            <a:ext cx="15296673" cy="7258967"/>
          </a:xfrm>
          <a:custGeom>
            <a:avLst/>
            <a:gdLst/>
            <a:ahLst/>
            <a:cxnLst/>
            <a:rect l="l" t="t" r="r" b="b"/>
            <a:pathLst>
              <a:path w="15296673" h="7258967">
                <a:moveTo>
                  <a:pt x="15296673" y="0"/>
                </a:moveTo>
                <a:lnTo>
                  <a:pt x="0" y="0"/>
                </a:lnTo>
                <a:lnTo>
                  <a:pt x="0" y="7258967"/>
                </a:lnTo>
                <a:lnTo>
                  <a:pt x="15296673" y="7258967"/>
                </a:lnTo>
                <a:lnTo>
                  <a:pt x="1529667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11173691" y="1054499"/>
            <a:ext cx="6733309" cy="8229600"/>
          </a:xfrm>
          <a:custGeom>
            <a:avLst/>
            <a:gdLst/>
            <a:ahLst/>
            <a:cxnLst/>
            <a:rect l="l" t="t" r="r" b="b"/>
            <a:pathLst>
              <a:path w="6733309" h="8229600">
                <a:moveTo>
                  <a:pt x="0" y="0"/>
                </a:moveTo>
                <a:lnTo>
                  <a:pt x="6733309" y="0"/>
                </a:lnTo>
                <a:lnTo>
                  <a:pt x="67333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3081103" y="5063483"/>
            <a:ext cx="7322748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Kollektif"/>
              </a:rPr>
              <a:t>Results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665286" y="6495808"/>
            <a:ext cx="771999" cy="771999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764367" y="6467233"/>
            <a:ext cx="545211" cy="6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Yeseva One Bold"/>
              </a:rPr>
              <a:t>5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081103" y="6152193"/>
            <a:ext cx="7322748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Kollektif"/>
              </a:rPr>
              <a:t>Key Takeaways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 flipH="1">
            <a:off x="10713945" y="2548639"/>
            <a:ext cx="10968558" cy="5205079"/>
          </a:xfrm>
          <a:custGeom>
            <a:avLst/>
            <a:gdLst/>
            <a:ahLst/>
            <a:cxnLst/>
            <a:rect l="l" t="t" r="r" b="b"/>
            <a:pathLst>
              <a:path w="10968558" h="5205079">
                <a:moveTo>
                  <a:pt x="10968558" y="0"/>
                </a:moveTo>
                <a:lnTo>
                  <a:pt x="0" y="0"/>
                </a:lnTo>
                <a:lnTo>
                  <a:pt x="0" y="5205079"/>
                </a:lnTo>
                <a:lnTo>
                  <a:pt x="10968558" y="5205079"/>
                </a:lnTo>
                <a:lnTo>
                  <a:pt x="1096855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1554718" cy="8456861"/>
            <a:chOff x="0" y="0"/>
            <a:chExt cx="3043218" cy="22273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43218" cy="2227321"/>
            </a:xfrm>
            <a:custGeom>
              <a:avLst/>
              <a:gdLst/>
              <a:ahLst/>
              <a:cxnLst/>
              <a:rect l="l" t="t" r="r" b="b"/>
              <a:pathLst>
                <a:path w="3043218" h="2227321">
                  <a:moveTo>
                    <a:pt x="0" y="0"/>
                  </a:moveTo>
                  <a:lnTo>
                    <a:pt x="3043218" y="0"/>
                  </a:lnTo>
                  <a:lnTo>
                    <a:pt x="3043218" y="2227321"/>
                  </a:lnTo>
                  <a:lnTo>
                    <a:pt x="0" y="2227321"/>
                  </a:lnTo>
                  <a:close/>
                </a:path>
              </a:pathLst>
            </a:custGeom>
            <a:solidFill>
              <a:srgbClr val="C5E5D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3043218" cy="2293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19912" y="1123945"/>
            <a:ext cx="9760941" cy="9102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63"/>
              </a:lnSpc>
            </a:pPr>
            <a:r>
              <a:rPr lang="en-US" sz="2842">
                <a:solidFill>
                  <a:srgbClr val="174076"/>
                </a:solidFill>
                <a:latin typeface="Kollektif"/>
              </a:rPr>
              <a:t>In today's digital age, businesses benefit from extensive data access, presenting both opportunities and challenges. Leveraging data for valuable insights is crucial for gaining a competitive advantage and making informed decisions. One industry where data analysis is prominent is entertainment, particularly in providing personalized movie recommendations to customers based on their preferences and behavior.</a:t>
            </a:r>
          </a:p>
          <a:p>
            <a:pPr algn="just">
              <a:lnSpc>
                <a:spcPts val="4263"/>
              </a:lnSpc>
            </a:pPr>
            <a:endParaRPr lang="en-US" sz="2842">
              <a:solidFill>
                <a:srgbClr val="174076"/>
              </a:solidFill>
              <a:latin typeface="Kollektif"/>
            </a:endParaRPr>
          </a:p>
          <a:p>
            <a:pPr algn="just">
              <a:lnSpc>
                <a:spcPts val="4263"/>
              </a:lnSpc>
            </a:pPr>
            <a:r>
              <a:rPr lang="en-US" sz="2842">
                <a:solidFill>
                  <a:srgbClr val="174076"/>
                </a:solidFill>
                <a:latin typeface="Kollektif"/>
              </a:rPr>
              <a:t>This project focuses on analyzing movie recommendation data by utilizing Microsoft Azure's cloud infrastructure and Spark SQL's analytical capabilities. The widely-used MovieLens dataset, containing user information and movie ratings, forms the basis of our analysis. By utilizing Databricks and Azure Data Factory, we establish a robust data pipeline to efficiently manage and process this dataset.</a:t>
            </a:r>
          </a:p>
          <a:p>
            <a:pPr algn="just">
              <a:lnSpc>
                <a:spcPts val="4263"/>
              </a:lnSpc>
            </a:pPr>
            <a:r>
              <a:rPr lang="en-US" sz="2842">
                <a:solidFill>
                  <a:srgbClr val="174076"/>
                </a:solidFill>
                <a:latin typeface="Kollektif"/>
              </a:rPr>
              <a:t> </a:t>
            </a:r>
          </a:p>
          <a:p>
            <a:pPr marL="0" lvl="0" indent="0" algn="just">
              <a:lnSpc>
                <a:spcPts val="4263"/>
              </a:lnSpc>
              <a:spcBef>
                <a:spcPct val="0"/>
              </a:spcBef>
            </a:pPr>
            <a:endParaRPr lang="en-US" sz="2842">
              <a:solidFill>
                <a:srgbClr val="174076"/>
              </a:solidFill>
              <a:latin typeface="Kollekt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-9525"/>
            <a:ext cx="1034336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Introduction</a:t>
            </a:r>
          </a:p>
        </p:txBody>
      </p:sp>
      <p:sp>
        <p:nvSpPr>
          <p:cNvPr id="9" name="Freeform 9"/>
          <p:cNvSpPr/>
          <p:nvPr/>
        </p:nvSpPr>
        <p:spPr>
          <a:xfrm>
            <a:off x="11977741" y="1028700"/>
            <a:ext cx="6922039" cy="7681510"/>
          </a:xfrm>
          <a:custGeom>
            <a:avLst/>
            <a:gdLst/>
            <a:ahLst/>
            <a:cxnLst/>
            <a:rect l="l" t="t" r="r" b="b"/>
            <a:pathLst>
              <a:path w="6922039" h="7681510">
                <a:moveTo>
                  <a:pt x="0" y="0"/>
                </a:moveTo>
                <a:lnTo>
                  <a:pt x="6922039" y="0"/>
                </a:lnTo>
                <a:lnTo>
                  <a:pt x="6922039" y="7681510"/>
                </a:lnTo>
                <a:lnTo>
                  <a:pt x="0" y="7681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1349095"/>
            <a:ext cx="11984419" cy="5276253"/>
            <a:chOff x="0" y="0"/>
            <a:chExt cx="3156390" cy="1389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56390" cy="1389630"/>
            </a:xfrm>
            <a:custGeom>
              <a:avLst/>
              <a:gdLst/>
              <a:ahLst/>
              <a:cxnLst/>
              <a:rect l="l" t="t" r="r" b="b"/>
              <a:pathLst>
                <a:path w="3156390" h="1389630">
                  <a:moveTo>
                    <a:pt x="0" y="0"/>
                  </a:moveTo>
                  <a:lnTo>
                    <a:pt x="3156390" y="0"/>
                  </a:lnTo>
                  <a:lnTo>
                    <a:pt x="3156390" y="1389630"/>
                  </a:lnTo>
                  <a:lnTo>
                    <a:pt x="0" y="1389630"/>
                  </a:lnTo>
                  <a:close/>
                </a:path>
              </a:pathLst>
            </a:custGeom>
            <a:solidFill>
              <a:srgbClr val="C5E5D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3156390" cy="14563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22578" y="1404451"/>
            <a:ext cx="10895205" cy="4876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13"/>
              </a:lnSpc>
              <a:spcBef>
                <a:spcPct val="0"/>
              </a:spcBef>
            </a:pPr>
            <a:r>
              <a:rPr lang="en-US" sz="2875">
                <a:solidFill>
                  <a:srgbClr val="174076"/>
                </a:solidFill>
                <a:latin typeface="Kollektif"/>
              </a:rPr>
              <a:t>In the dynamic entertainment sector, providing tailored movie recommendations is crucial for improving user engagement and satisfaction. This project centers on utilizing SparkSQL to conduct in-depth analysis of movie recommendations. By leveraging cutting-edge analytics and cloud infrastructure, we seek to extract valuable insights from extensive movie datasets. This analysis will enable businesses to optimize content selection, boost customer retention, and gain a competitive edge in the digital streaming industry.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75637"/>
            <a:ext cx="11984419" cy="97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>
                <a:solidFill>
                  <a:srgbClr val="174076"/>
                </a:solidFill>
                <a:latin typeface="Yeseva One Bold"/>
              </a:rPr>
              <a:t>Business Scenario</a:t>
            </a:r>
          </a:p>
        </p:txBody>
      </p:sp>
      <p:sp>
        <p:nvSpPr>
          <p:cNvPr id="8" name="Freeform 8"/>
          <p:cNvSpPr/>
          <p:nvPr/>
        </p:nvSpPr>
        <p:spPr>
          <a:xfrm rot="5400000" flipH="1">
            <a:off x="10893009" y="2746523"/>
            <a:ext cx="10287000" cy="4881649"/>
          </a:xfrm>
          <a:custGeom>
            <a:avLst/>
            <a:gdLst/>
            <a:ahLst/>
            <a:cxnLst/>
            <a:rect l="l" t="t" r="r" b="b"/>
            <a:pathLst>
              <a:path w="10287000" h="4881649">
                <a:moveTo>
                  <a:pt x="10287000" y="0"/>
                </a:moveTo>
                <a:lnTo>
                  <a:pt x="0" y="0"/>
                </a:lnTo>
                <a:lnTo>
                  <a:pt x="0" y="4881649"/>
                </a:lnTo>
                <a:lnTo>
                  <a:pt x="10287000" y="4881649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flipH="1">
            <a:off x="13772822" y="1028700"/>
            <a:ext cx="3486478" cy="8229600"/>
          </a:xfrm>
          <a:custGeom>
            <a:avLst/>
            <a:gdLst/>
            <a:ahLst/>
            <a:cxnLst/>
            <a:rect l="l" t="t" r="r" b="b"/>
            <a:pathLst>
              <a:path w="3486478" h="8229600">
                <a:moveTo>
                  <a:pt x="3486478" y="0"/>
                </a:moveTo>
                <a:lnTo>
                  <a:pt x="0" y="0"/>
                </a:lnTo>
                <a:lnTo>
                  <a:pt x="0" y="8229600"/>
                </a:lnTo>
                <a:lnTo>
                  <a:pt x="3486478" y="8229600"/>
                </a:lnTo>
                <a:lnTo>
                  <a:pt x="34864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9327835" y="2493415"/>
            <a:ext cx="7422123" cy="987623"/>
            <a:chOff x="0" y="0"/>
            <a:chExt cx="7828070" cy="1041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28069" cy="1041641"/>
            </a:xfrm>
            <a:custGeom>
              <a:avLst/>
              <a:gdLst/>
              <a:ahLst/>
              <a:cxnLst/>
              <a:rect l="l" t="t" r="r" b="b"/>
              <a:pathLst>
                <a:path w="7828069" h="1041641">
                  <a:moveTo>
                    <a:pt x="7703610" y="1041640"/>
                  </a:moveTo>
                  <a:lnTo>
                    <a:pt x="124460" y="1041640"/>
                  </a:lnTo>
                  <a:cubicBezTo>
                    <a:pt x="55880" y="1041640"/>
                    <a:pt x="0" y="985761"/>
                    <a:pt x="0" y="917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03610" y="0"/>
                  </a:lnTo>
                  <a:cubicBezTo>
                    <a:pt x="7772190" y="0"/>
                    <a:pt x="7828069" y="55880"/>
                    <a:pt x="7828069" y="124460"/>
                  </a:cubicBezTo>
                  <a:lnTo>
                    <a:pt x="7828069" y="917181"/>
                  </a:lnTo>
                  <a:cubicBezTo>
                    <a:pt x="7828069" y="985761"/>
                    <a:pt x="7772190" y="1041641"/>
                    <a:pt x="7703610" y="1041641"/>
                  </a:cubicBezTo>
                  <a:close/>
                </a:path>
              </a:pathLst>
            </a:custGeom>
            <a:solidFill>
              <a:srgbClr val="C5E5D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27835" y="4233496"/>
            <a:ext cx="7422123" cy="987623"/>
            <a:chOff x="0" y="0"/>
            <a:chExt cx="7828070" cy="10416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828069" cy="1041641"/>
            </a:xfrm>
            <a:custGeom>
              <a:avLst/>
              <a:gdLst/>
              <a:ahLst/>
              <a:cxnLst/>
              <a:rect l="l" t="t" r="r" b="b"/>
              <a:pathLst>
                <a:path w="7828069" h="1041641">
                  <a:moveTo>
                    <a:pt x="7703610" y="1041640"/>
                  </a:moveTo>
                  <a:lnTo>
                    <a:pt x="124460" y="1041640"/>
                  </a:lnTo>
                  <a:cubicBezTo>
                    <a:pt x="55880" y="1041640"/>
                    <a:pt x="0" y="985761"/>
                    <a:pt x="0" y="917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03610" y="0"/>
                  </a:lnTo>
                  <a:cubicBezTo>
                    <a:pt x="7772190" y="0"/>
                    <a:pt x="7828069" y="55880"/>
                    <a:pt x="7828069" y="124460"/>
                  </a:cubicBezTo>
                  <a:lnTo>
                    <a:pt x="7828069" y="917181"/>
                  </a:lnTo>
                  <a:cubicBezTo>
                    <a:pt x="7828069" y="985761"/>
                    <a:pt x="7772190" y="1041641"/>
                    <a:pt x="7703610" y="1041641"/>
                  </a:cubicBezTo>
                  <a:close/>
                </a:path>
              </a:pathLst>
            </a:custGeom>
            <a:solidFill>
              <a:srgbClr val="C5E5D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327835" y="5973595"/>
            <a:ext cx="7422123" cy="1012085"/>
            <a:chOff x="0" y="0"/>
            <a:chExt cx="7638866" cy="10416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638866" cy="1041641"/>
            </a:xfrm>
            <a:custGeom>
              <a:avLst/>
              <a:gdLst/>
              <a:ahLst/>
              <a:cxnLst/>
              <a:rect l="l" t="t" r="r" b="b"/>
              <a:pathLst>
                <a:path w="7638866" h="1041641">
                  <a:moveTo>
                    <a:pt x="7514406" y="1041640"/>
                  </a:moveTo>
                  <a:lnTo>
                    <a:pt x="124460" y="1041640"/>
                  </a:lnTo>
                  <a:cubicBezTo>
                    <a:pt x="55880" y="1041640"/>
                    <a:pt x="0" y="985761"/>
                    <a:pt x="0" y="917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514406" y="0"/>
                  </a:lnTo>
                  <a:cubicBezTo>
                    <a:pt x="7582986" y="0"/>
                    <a:pt x="7638866" y="55880"/>
                    <a:pt x="7638866" y="124460"/>
                  </a:cubicBezTo>
                  <a:lnTo>
                    <a:pt x="7638866" y="917181"/>
                  </a:lnTo>
                  <a:cubicBezTo>
                    <a:pt x="7638866" y="985761"/>
                    <a:pt x="7582986" y="1041641"/>
                    <a:pt x="7514406" y="1041641"/>
                  </a:cubicBezTo>
                  <a:close/>
                </a:path>
              </a:pathLst>
            </a:custGeom>
            <a:solidFill>
              <a:srgbClr val="C5E5DE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Freeform 9"/>
          <p:cNvSpPr/>
          <p:nvPr/>
        </p:nvSpPr>
        <p:spPr>
          <a:xfrm rot="-9019887" flipH="1">
            <a:off x="-3834094" y="6405166"/>
            <a:ext cx="12155110" cy="5768152"/>
          </a:xfrm>
          <a:custGeom>
            <a:avLst/>
            <a:gdLst/>
            <a:ahLst/>
            <a:cxnLst/>
            <a:rect l="l" t="t" r="r" b="b"/>
            <a:pathLst>
              <a:path w="12155110" h="5768152">
                <a:moveTo>
                  <a:pt x="12155110" y="0"/>
                </a:moveTo>
                <a:lnTo>
                  <a:pt x="0" y="0"/>
                </a:lnTo>
                <a:lnTo>
                  <a:pt x="0" y="5768152"/>
                </a:lnTo>
                <a:lnTo>
                  <a:pt x="12155110" y="5768152"/>
                </a:lnTo>
                <a:lnTo>
                  <a:pt x="121551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9670911" y="2701523"/>
            <a:ext cx="678112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174076"/>
                </a:solidFill>
                <a:latin typeface="Kollektif"/>
              </a:rPr>
              <a:t>Outdated Technology and Tools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648333" y="4417745"/>
            <a:ext cx="678112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174076"/>
                </a:solidFill>
                <a:latin typeface="Kollektif"/>
              </a:rPr>
              <a:t>Limited Scalability for Big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64498" y="6145045"/>
            <a:ext cx="7285460" cy="56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94"/>
              </a:lnSpc>
              <a:spcBef>
                <a:spcPct val="0"/>
              </a:spcBef>
            </a:pPr>
            <a:r>
              <a:rPr lang="en-US" sz="3072">
                <a:solidFill>
                  <a:srgbClr val="174076"/>
                </a:solidFill>
                <a:latin typeface="Kollektif"/>
              </a:rPr>
              <a:t>Ineffective Personalization and Accuracy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008613"/>
            <a:ext cx="729231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 spc="-144">
                <a:solidFill>
                  <a:srgbClr val="174076"/>
                </a:solidFill>
                <a:latin typeface="Yeseva One Bold"/>
              </a:rPr>
              <a:t>Challenges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090384" y="865738"/>
            <a:ext cx="7897024" cy="1216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44"/>
              </a:lnSpc>
              <a:spcBef>
                <a:spcPct val="0"/>
              </a:spcBef>
            </a:pPr>
            <a:r>
              <a:rPr lang="en-US" sz="3162">
                <a:solidFill>
                  <a:srgbClr val="174076"/>
                </a:solidFill>
                <a:latin typeface="Kollektif"/>
              </a:rPr>
              <a:t>There are several challenges with previous recommendation analysis. Some of them are: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28700" y="3924308"/>
            <a:ext cx="5712533" cy="5333992"/>
          </a:xfrm>
          <a:custGeom>
            <a:avLst/>
            <a:gdLst/>
            <a:ahLst/>
            <a:cxnLst/>
            <a:rect l="l" t="t" r="r" b="b"/>
            <a:pathLst>
              <a:path w="5712533" h="5333992">
                <a:moveTo>
                  <a:pt x="0" y="0"/>
                </a:moveTo>
                <a:lnTo>
                  <a:pt x="5712533" y="0"/>
                </a:lnTo>
                <a:lnTo>
                  <a:pt x="5712533" y="5333992"/>
                </a:lnTo>
                <a:lnTo>
                  <a:pt x="0" y="53339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9350413" y="2537689"/>
            <a:ext cx="7422123" cy="987623"/>
            <a:chOff x="0" y="0"/>
            <a:chExt cx="7828070" cy="1041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28069" cy="1041641"/>
            </a:xfrm>
            <a:custGeom>
              <a:avLst/>
              <a:gdLst/>
              <a:ahLst/>
              <a:cxnLst/>
              <a:rect l="l" t="t" r="r" b="b"/>
              <a:pathLst>
                <a:path w="7828069" h="1041641">
                  <a:moveTo>
                    <a:pt x="7703610" y="1041640"/>
                  </a:moveTo>
                  <a:lnTo>
                    <a:pt x="124460" y="1041640"/>
                  </a:lnTo>
                  <a:cubicBezTo>
                    <a:pt x="55880" y="1041640"/>
                    <a:pt x="0" y="985761"/>
                    <a:pt x="0" y="917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03610" y="0"/>
                  </a:lnTo>
                  <a:cubicBezTo>
                    <a:pt x="7772190" y="0"/>
                    <a:pt x="7828069" y="55880"/>
                    <a:pt x="7828069" y="124460"/>
                  </a:cubicBezTo>
                  <a:lnTo>
                    <a:pt x="7828069" y="917181"/>
                  </a:lnTo>
                  <a:cubicBezTo>
                    <a:pt x="7828069" y="985761"/>
                    <a:pt x="7772190" y="1041641"/>
                    <a:pt x="7703610" y="1041641"/>
                  </a:cubicBezTo>
                  <a:close/>
                </a:path>
              </a:pathLst>
            </a:custGeom>
            <a:solidFill>
              <a:srgbClr val="C5E5D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27835" y="4311248"/>
            <a:ext cx="7422123" cy="987623"/>
            <a:chOff x="0" y="0"/>
            <a:chExt cx="7828070" cy="10416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828069" cy="1041641"/>
            </a:xfrm>
            <a:custGeom>
              <a:avLst/>
              <a:gdLst/>
              <a:ahLst/>
              <a:cxnLst/>
              <a:rect l="l" t="t" r="r" b="b"/>
              <a:pathLst>
                <a:path w="7828069" h="1041641">
                  <a:moveTo>
                    <a:pt x="7703610" y="1041640"/>
                  </a:moveTo>
                  <a:lnTo>
                    <a:pt x="124460" y="1041640"/>
                  </a:lnTo>
                  <a:cubicBezTo>
                    <a:pt x="55880" y="1041640"/>
                    <a:pt x="0" y="985761"/>
                    <a:pt x="0" y="9171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03610" y="0"/>
                  </a:lnTo>
                  <a:cubicBezTo>
                    <a:pt x="7772190" y="0"/>
                    <a:pt x="7828069" y="55880"/>
                    <a:pt x="7828069" y="124460"/>
                  </a:cubicBezTo>
                  <a:lnTo>
                    <a:pt x="7828069" y="917181"/>
                  </a:lnTo>
                  <a:cubicBezTo>
                    <a:pt x="7828069" y="985761"/>
                    <a:pt x="7772190" y="1041641"/>
                    <a:pt x="7703610" y="1041641"/>
                  </a:cubicBezTo>
                  <a:close/>
                </a:path>
              </a:pathLst>
            </a:custGeom>
            <a:solidFill>
              <a:srgbClr val="C5E5DE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327835" y="6089446"/>
            <a:ext cx="7422123" cy="984280"/>
            <a:chOff x="0" y="0"/>
            <a:chExt cx="7828070" cy="10381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828069" cy="1038115"/>
            </a:xfrm>
            <a:custGeom>
              <a:avLst/>
              <a:gdLst/>
              <a:ahLst/>
              <a:cxnLst/>
              <a:rect l="l" t="t" r="r" b="b"/>
              <a:pathLst>
                <a:path w="7828069" h="1038115">
                  <a:moveTo>
                    <a:pt x="7703610" y="1038114"/>
                  </a:moveTo>
                  <a:lnTo>
                    <a:pt x="124460" y="1038114"/>
                  </a:lnTo>
                  <a:cubicBezTo>
                    <a:pt x="55880" y="1038114"/>
                    <a:pt x="0" y="982234"/>
                    <a:pt x="0" y="91365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03610" y="0"/>
                  </a:lnTo>
                  <a:cubicBezTo>
                    <a:pt x="7772190" y="0"/>
                    <a:pt x="7828069" y="55880"/>
                    <a:pt x="7828069" y="124460"/>
                  </a:cubicBezTo>
                  <a:lnTo>
                    <a:pt x="7828069" y="913655"/>
                  </a:lnTo>
                  <a:cubicBezTo>
                    <a:pt x="7828069" y="982234"/>
                    <a:pt x="7772190" y="1038115"/>
                    <a:pt x="7703610" y="1038115"/>
                  </a:cubicBezTo>
                  <a:close/>
                </a:path>
              </a:pathLst>
            </a:custGeom>
            <a:solidFill>
              <a:srgbClr val="C5E5DE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Freeform 9"/>
          <p:cNvSpPr/>
          <p:nvPr/>
        </p:nvSpPr>
        <p:spPr>
          <a:xfrm rot="-9019887" flipH="1">
            <a:off x="-3834094" y="6405166"/>
            <a:ext cx="12155110" cy="5768152"/>
          </a:xfrm>
          <a:custGeom>
            <a:avLst/>
            <a:gdLst/>
            <a:ahLst/>
            <a:cxnLst/>
            <a:rect l="l" t="t" r="r" b="b"/>
            <a:pathLst>
              <a:path w="12155110" h="5768152">
                <a:moveTo>
                  <a:pt x="12155110" y="0"/>
                </a:moveTo>
                <a:lnTo>
                  <a:pt x="0" y="0"/>
                </a:lnTo>
                <a:lnTo>
                  <a:pt x="0" y="5768152"/>
                </a:lnTo>
                <a:lnTo>
                  <a:pt x="12155110" y="5768152"/>
                </a:lnTo>
                <a:lnTo>
                  <a:pt x="121551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9670911" y="2705790"/>
            <a:ext cx="6781126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>
                <a:solidFill>
                  <a:srgbClr val="174076"/>
                </a:solidFill>
                <a:latin typeface="Kollektif"/>
              </a:rPr>
              <a:t>Scalable and Elastic Computing Power</a:t>
            </a:r>
          </a:p>
          <a:p>
            <a:pPr marL="0" lvl="0" indent="0" algn="l">
              <a:lnSpc>
                <a:spcPts val="3899"/>
              </a:lnSpc>
              <a:spcBef>
                <a:spcPct val="0"/>
              </a:spcBef>
            </a:pPr>
            <a:endParaRPr lang="en-US" sz="2999">
              <a:solidFill>
                <a:srgbClr val="174076"/>
              </a:solidFill>
              <a:latin typeface="Kollektif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70911" y="4495497"/>
            <a:ext cx="678112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174076"/>
                </a:solidFill>
                <a:latin typeface="Kollektif"/>
              </a:rPr>
              <a:t>Integration of Data Sources and Tools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99373" y="6281742"/>
            <a:ext cx="678112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174076"/>
                </a:solidFill>
                <a:latin typeface="Kollektif"/>
              </a:rPr>
              <a:t>Enhanced Personalization and Accuracy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7873" y="498565"/>
            <a:ext cx="7138643" cy="322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57"/>
              </a:lnSpc>
              <a:spcBef>
                <a:spcPct val="0"/>
              </a:spcBef>
            </a:pPr>
            <a:r>
              <a:rPr lang="en-US" sz="7048" spc="-140">
                <a:solidFill>
                  <a:srgbClr val="174076"/>
                </a:solidFill>
                <a:latin typeface="Yeseva One Bold"/>
              </a:rPr>
              <a:t>Benefits of Using Spark SQL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27835" y="483640"/>
            <a:ext cx="7124203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174076"/>
                </a:solidFill>
                <a:latin typeface="Kollektif"/>
              </a:rPr>
              <a:t>There are several benefits of using Spark SQl capabilities for analysis. Some of them are :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28700" y="3924308"/>
            <a:ext cx="5712533" cy="5333992"/>
          </a:xfrm>
          <a:custGeom>
            <a:avLst/>
            <a:gdLst/>
            <a:ahLst/>
            <a:cxnLst/>
            <a:rect l="l" t="t" r="r" b="b"/>
            <a:pathLst>
              <a:path w="5712533" h="5333992">
                <a:moveTo>
                  <a:pt x="0" y="0"/>
                </a:moveTo>
                <a:lnTo>
                  <a:pt x="5712533" y="0"/>
                </a:lnTo>
                <a:lnTo>
                  <a:pt x="5712533" y="5333992"/>
                </a:lnTo>
                <a:lnTo>
                  <a:pt x="0" y="53339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-422547" y="8428956"/>
            <a:ext cx="19120450" cy="9073522"/>
          </a:xfrm>
          <a:custGeom>
            <a:avLst/>
            <a:gdLst/>
            <a:ahLst/>
            <a:cxnLst/>
            <a:rect l="l" t="t" r="r" b="b"/>
            <a:pathLst>
              <a:path w="19120450" h="9073522">
                <a:moveTo>
                  <a:pt x="19120450" y="0"/>
                </a:moveTo>
                <a:lnTo>
                  <a:pt x="0" y="0"/>
                </a:lnTo>
                <a:lnTo>
                  <a:pt x="0" y="9073522"/>
                </a:lnTo>
                <a:lnTo>
                  <a:pt x="19120450" y="9073522"/>
                </a:lnTo>
                <a:lnTo>
                  <a:pt x="19120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28700" y="2581519"/>
            <a:ext cx="5089342" cy="6676781"/>
            <a:chOff x="0" y="0"/>
            <a:chExt cx="3469155" cy="45512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69155" cy="4551235"/>
            </a:xfrm>
            <a:custGeom>
              <a:avLst/>
              <a:gdLst/>
              <a:ahLst/>
              <a:cxnLst/>
              <a:rect l="l" t="t" r="r" b="b"/>
              <a:pathLst>
                <a:path w="3469155" h="4551235">
                  <a:moveTo>
                    <a:pt x="3344695" y="4551234"/>
                  </a:moveTo>
                  <a:lnTo>
                    <a:pt x="124460" y="4551234"/>
                  </a:lnTo>
                  <a:cubicBezTo>
                    <a:pt x="55880" y="4551234"/>
                    <a:pt x="0" y="4495354"/>
                    <a:pt x="0" y="44267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4695" y="0"/>
                  </a:lnTo>
                  <a:cubicBezTo>
                    <a:pt x="3413275" y="0"/>
                    <a:pt x="3469155" y="55880"/>
                    <a:pt x="3469155" y="124460"/>
                  </a:cubicBezTo>
                  <a:lnTo>
                    <a:pt x="3469155" y="4426774"/>
                  </a:lnTo>
                  <a:cubicBezTo>
                    <a:pt x="3469155" y="4495354"/>
                    <a:pt x="3413275" y="4551235"/>
                    <a:pt x="3344695" y="4551235"/>
                  </a:cubicBezTo>
                  <a:close/>
                </a:path>
              </a:pathLst>
            </a:custGeom>
            <a:solidFill>
              <a:srgbClr val="C5E5E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73418" y="2791977"/>
            <a:ext cx="4319387" cy="96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74076"/>
                </a:solidFill>
                <a:latin typeface="Kollektif Bold"/>
              </a:rPr>
              <a:t>Step 1: Data Exploration and Preparation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01059" y="3715929"/>
            <a:ext cx="4744624" cy="4948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0914" lvl="1" indent="-255457">
              <a:lnSpc>
                <a:spcPts val="3549"/>
              </a:lnSpc>
              <a:buFont typeface="Arial"/>
              <a:buChar char="•"/>
            </a:pPr>
            <a:r>
              <a:rPr lang="en-US" sz="2366">
                <a:solidFill>
                  <a:srgbClr val="174076"/>
                </a:solidFill>
                <a:latin typeface="Kollektif Bold"/>
              </a:rPr>
              <a:t>Exploration:</a:t>
            </a:r>
          </a:p>
          <a:p>
            <a:pPr marL="510914" lvl="1" indent="-255457">
              <a:lnSpc>
                <a:spcPts val="3549"/>
              </a:lnSpc>
              <a:buFont typeface="Arial"/>
              <a:buChar char="•"/>
            </a:pPr>
            <a:r>
              <a:rPr lang="en-US" sz="2366">
                <a:solidFill>
                  <a:srgbClr val="174076"/>
                </a:solidFill>
                <a:latin typeface="Kollektif"/>
              </a:rPr>
              <a:t>Employ Pandas libraries to import the movie recommendation dataset.</a:t>
            </a:r>
          </a:p>
          <a:p>
            <a:pPr marL="510914" lvl="1" indent="-255457">
              <a:lnSpc>
                <a:spcPts val="3549"/>
              </a:lnSpc>
              <a:buFont typeface="Arial"/>
              <a:buChar char="•"/>
            </a:pPr>
            <a:r>
              <a:rPr lang="en-US" sz="2366">
                <a:solidFill>
                  <a:srgbClr val="174076"/>
                </a:solidFill>
                <a:latin typeface="Kollektif"/>
              </a:rPr>
              <a:t>Analyze the dataset's structure, completeness, and distribution.</a:t>
            </a:r>
          </a:p>
          <a:p>
            <a:pPr marL="510914" lvl="1" indent="-255457">
              <a:lnSpc>
                <a:spcPts val="3549"/>
              </a:lnSpc>
              <a:buFont typeface="Arial"/>
              <a:buChar char="•"/>
            </a:pPr>
            <a:r>
              <a:rPr lang="en-US" sz="2366">
                <a:solidFill>
                  <a:srgbClr val="174076"/>
                </a:solidFill>
                <a:latin typeface="Kollektif Bold"/>
              </a:rPr>
              <a:t>Preprocessing:</a:t>
            </a:r>
          </a:p>
          <a:p>
            <a:pPr marL="510914" lvl="1" indent="-255457">
              <a:lnSpc>
                <a:spcPts val="3549"/>
              </a:lnSpc>
              <a:buFont typeface="Arial"/>
              <a:buChar char="•"/>
            </a:pPr>
            <a:r>
              <a:rPr lang="en-US" sz="2366">
                <a:solidFill>
                  <a:srgbClr val="174076"/>
                </a:solidFill>
                <a:latin typeface="Kollektif"/>
              </a:rPr>
              <a:t>Address missing data, convert categorical features into numerical values, and eliminate unnecessary information.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169958" y="2581519"/>
            <a:ext cx="5089342" cy="6676781"/>
            <a:chOff x="0" y="0"/>
            <a:chExt cx="3469155" cy="45512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69155" cy="4551235"/>
            </a:xfrm>
            <a:custGeom>
              <a:avLst/>
              <a:gdLst/>
              <a:ahLst/>
              <a:cxnLst/>
              <a:rect l="l" t="t" r="r" b="b"/>
              <a:pathLst>
                <a:path w="3469155" h="4551235">
                  <a:moveTo>
                    <a:pt x="3344695" y="4551234"/>
                  </a:moveTo>
                  <a:lnTo>
                    <a:pt x="124460" y="4551234"/>
                  </a:lnTo>
                  <a:cubicBezTo>
                    <a:pt x="55880" y="4551234"/>
                    <a:pt x="0" y="4495354"/>
                    <a:pt x="0" y="44267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4695" y="0"/>
                  </a:lnTo>
                  <a:cubicBezTo>
                    <a:pt x="3413275" y="0"/>
                    <a:pt x="3469155" y="55880"/>
                    <a:pt x="3469155" y="124460"/>
                  </a:cubicBezTo>
                  <a:lnTo>
                    <a:pt x="3469155" y="4426774"/>
                  </a:lnTo>
                  <a:cubicBezTo>
                    <a:pt x="3469155" y="4495354"/>
                    <a:pt x="3413275" y="4551235"/>
                    <a:pt x="3344695" y="4551235"/>
                  </a:cubicBezTo>
                  <a:close/>
                </a:path>
              </a:pathLst>
            </a:custGeom>
            <a:solidFill>
              <a:srgbClr val="C5E5E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599329" y="2581519"/>
            <a:ext cx="5089342" cy="6676781"/>
            <a:chOff x="0" y="0"/>
            <a:chExt cx="3469155" cy="45512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69155" cy="4551235"/>
            </a:xfrm>
            <a:custGeom>
              <a:avLst/>
              <a:gdLst/>
              <a:ahLst/>
              <a:cxnLst/>
              <a:rect l="l" t="t" r="r" b="b"/>
              <a:pathLst>
                <a:path w="3469155" h="4551235">
                  <a:moveTo>
                    <a:pt x="3344695" y="4551234"/>
                  </a:moveTo>
                  <a:lnTo>
                    <a:pt x="124460" y="4551234"/>
                  </a:lnTo>
                  <a:cubicBezTo>
                    <a:pt x="55880" y="4551234"/>
                    <a:pt x="0" y="4495354"/>
                    <a:pt x="0" y="44267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4695" y="0"/>
                  </a:lnTo>
                  <a:cubicBezTo>
                    <a:pt x="3413275" y="0"/>
                    <a:pt x="3469155" y="55880"/>
                    <a:pt x="3469155" y="124460"/>
                  </a:cubicBezTo>
                  <a:lnTo>
                    <a:pt x="3469155" y="4426774"/>
                  </a:lnTo>
                  <a:cubicBezTo>
                    <a:pt x="3469155" y="4495354"/>
                    <a:pt x="3413275" y="4551235"/>
                    <a:pt x="3344695" y="4551235"/>
                  </a:cubicBezTo>
                  <a:close/>
                </a:path>
              </a:pathLst>
            </a:custGeom>
            <a:solidFill>
              <a:srgbClr val="C5E5E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987279" y="2791977"/>
            <a:ext cx="4313442" cy="96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74076"/>
                </a:solidFill>
                <a:latin typeface="Kollektif Bold"/>
              </a:rPr>
              <a:t>Step 2: Azure Student Account Setup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87279" y="3706404"/>
            <a:ext cx="4313442" cy="3232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 Bold"/>
              </a:rPr>
              <a:t>Account Creation: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"/>
              </a:rPr>
              <a:t>Register for an Azure Student Account using your university email.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 Bold"/>
              </a:rPr>
              <a:t>Subscription Activation: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"/>
              </a:rPr>
              <a:t>Validate your student status and activate the Azure account.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500612" y="2791977"/>
            <a:ext cx="4405685" cy="96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74076"/>
                </a:solidFill>
                <a:latin typeface="Kollektif Bold"/>
              </a:rPr>
              <a:t>Step 3: Azure Resources Creation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00612" y="3706404"/>
            <a:ext cx="4558893" cy="460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 Bold"/>
              </a:rPr>
              <a:t>Azure Portal Login: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"/>
              </a:rPr>
              <a:t>Access the Azure portal and sign in using your Azure student account credentials.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 Bold"/>
              </a:rPr>
              <a:t>Resource Provisioning: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"/>
              </a:rPr>
              <a:t>Deploy Azure resources such as Azure Data Lake Storage (for data storage), Azure Databricks (for data analysis), and Azure SQL Database if required.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019175"/>
            <a:ext cx="1623060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74076"/>
                </a:solidFill>
                <a:latin typeface="Yeseva One Bold"/>
              </a:rPr>
              <a:t>Methodology</a:t>
            </a:r>
          </a:p>
        </p:txBody>
      </p:sp>
      <p:sp>
        <p:nvSpPr>
          <p:cNvPr id="17" name="Freeform 17"/>
          <p:cNvSpPr/>
          <p:nvPr/>
        </p:nvSpPr>
        <p:spPr>
          <a:xfrm rot="-1228794">
            <a:off x="747949" y="-311036"/>
            <a:ext cx="2466714" cy="1744639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39"/>
                </a:lnTo>
                <a:lnTo>
                  <a:pt x="0" y="17446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 rot="1190709">
            <a:off x="15077699" y="-454185"/>
            <a:ext cx="2466714" cy="1744639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-1228794">
            <a:off x="-1656223" y="1709199"/>
            <a:ext cx="2466714" cy="1744639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 rot="1190709">
            <a:off x="17481871" y="1699704"/>
            <a:ext cx="2466714" cy="1744639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-422547" y="8428956"/>
            <a:ext cx="19120450" cy="9073522"/>
          </a:xfrm>
          <a:custGeom>
            <a:avLst/>
            <a:gdLst/>
            <a:ahLst/>
            <a:cxnLst/>
            <a:rect l="l" t="t" r="r" b="b"/>
            <a:pathLst>
              <a:path w="19120450" h="9073522">
                <a:moveTo>
                  <a:pt x="19120450" y="0"/>
                </a:moveTo>
                <a:lnTo>
                  <a:pt x="0" y="0"/>
                </a:lnTo>
                <a:lnTo>
                  <a:pt x="0" y="9073522"/>
                </a:lnTo>
                <a:lnTo>
                  <a:pt x="19120450" y="9073522"/>
                </a:lnTo>
                <a:lnTo>
                  <a:pt x="19120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1037743" y="2247900"/>
            <a:ext cx="5089342" cy="7358660"/>
            <a:chOff x="0" y="0"/>
            <a:chExt cx="3469155" cy="50160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69155" cy="5016038"/>
            </a:xfrm>
            <a:custGeom>
              <a:avLst/>
              <a:gdLst/>
              <a:ahLst/>
              <a:cxnLst/>
              <a:rect l="l" t="t" r="r" b="b"/>
              <a:pathLst>
                <a:path w="3469155" h="5016038">
                  <a:moveTo>
                    <a:pt x="3344695" y="5016038"/>
                  </a:moveTo>
                  <a:lnTo>
                    <a:pt x="124460" y="5016038"/>
                  </a:lnTo>
                  <a:cubicBezTo>
                    <a:pt x="55880" y="5016038"/>
                    <a:pt x="0" y="4960158"/>
                    <a:pt x="0" y="48915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4695" y="0"/>
                  </a:lnTo>
                  <a:cubicBezTo>
                    <a:pt x="3413275" y="0"/>
                    <a:pt x="3469155" y="55880"/>
                    <a:pt x="3469155" y="124460"/>
                  </a:cubicBezTo>
                  <a:lnTo>
                    <a:pt x="3469155" y="4891578"/>
                  </a:lnTo>
                  <a:cubicBezTo>
                    <a:pt x="3469155" y="4960158"/>
                    <a:pt x="3413275" y="5016038"/>
                    <a:pt x="3344695" y="5016038"/>
                  </a:cubicBezTo>
                  <a:close/>
                </a:path>
              </a:pathLst>
            </a:custGeom>
            <a:solidFill>
              <a:srgbClr val="C5E5E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82221" y="2495794"/>
            <a:ext cx="4319387" cy="1421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74076"/>
                </a:solidFill>
                <a:latin typeface="Kollektif Bold"/>
              </a:rPr>
              <a:t>Step 4: Data Pipeline with Azure Data Factory (ADF)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2221" y="3812784"/>
            <a:ext cx="4690958" cy="5570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2"/>
              </a:lnSpc>
            </a:pPr>
            <a:r>
              <a:rPr lang="en-US" sz="2241">
                <a:solidFill>
                  <a:srgbClr val="174076"/>
                </a:solidFill>
                <a:latin typeface="Kollektif Bold"/>
              </a:rPr>
              <a:t>ADF Instance Acquisition:</a:t>
            </a:r>
          </a:p>
          <a:p>
            <a:pPr>
              <a:lnSpc>
                <a:spcPts val="3362"/>
              </a:lnSpc>
            </a:pPr>
            <a:r>
              <a:rPr lang="en-US" sz="2241">
                <a:solidFill>
                  <a:srgbClr val="174076"/>
                </a:solidFill>
                <a:latin typeface="Kollektif"/>
              </a:rPr>
              <a:t>Establish a new Azure Data Factory instance within the portal.</a:t>
            </a:r>
          </a:p>
          <a:p>
            <a:pPr>
              <a:lnSpc>
                <a:spcPts val="3362"/>
              </a:lnSpc>
            </a:pPr>
            <a:r>
              <a:rPr lang="en-US" sz="2241">
                <a:solidFill>
                  <a:srgbClr val="174076"/>
                </a:solidFill>
                <a:latin typeface="Kollektif"/>
              </a:rPr>
              <a:t>P</a:t>
            </a:r>
            <a:r>
              <a:rPr lang="en-US" sz="2241">
                <a:solidFill>
                  <a:srgbClr val="174076"/>
                </a:solidFill>
                <a:latin typeface="Kollektif Bold"/>
              </a:rPr>
              <a:t>ipeline Development:</a:t>
            </a:r>
          </a:p>
          <a:p>
            <a:pPr marL="484047" lvl="1" indent="-242024">
              <a:lnSpc>
                <a:spcPts val="3362"/>
              </a:lnSpc>
              <a:buFont typeface="Arial"/>
              <a:buChar char="•"/>
            </a:pPr>
            <a:r>
              <a:rPr lang="en-US" sz="2241">
                <a:solidFill>
                  <a:srgbClr val="174076"/>
                </a:solidFill>
                <a:latin typeface="Kollektif"/>
              </a:rPr>
              <a:t>Construct a data pipeline using ADF to extract data from storage and transfer it to Azure Databricks.</a:t>
            </a:r>
          </a:p>
          <a:p>
            <a:pPr marL="484047" lvl="1" indent="-242024">
              <a:lnSpc>
                <a:spcPts val="3362"/>
              </a:lnSpc>
              <a:buFont typeface="Arial"/>
              <a:buChar char="•"/>
            </a:pPr>
            <a:r>
              <a:rPr lang="en-US" sz="2241">
                <a:solidFill>
                  <a:srgbClr val="174076"/>
                </a:solidFill>
                <a:latin typeface="Kollektif"/>
              </a:rPr>
              <a:t>Configure connections for storage and Databricks, define datasets for data sources and destinations, and arrange tasks for data movement.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169958" y="2247900"/>
            <a:ext cx="5089342" cy="7358660"/>
            <a:chOff x="0" y="0"/>
            <a:chExt cx="3469155" cy="50160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69155" cy="5016038"/>
            </a:xfrm>
            <a:custGeom>
              <a:avLst/>
              <a:gdLst/>
              <a:ahLst/>
              <a:cxnLst/>
              <a:rect l="l" t="t" r="r" b="b"/>
              <a:pathLst>
                <a:path w="3469155" h="5016038">
                  <a:moveTo>
                    <a:pt x="3344695" y="5016038"/>
                  </a:moveTo>
                  <a:lnTo>
                    <a:pt x="124460" y="5016038"/>
                  </a:lnTo>
                  <a:cubicBezTo>
                    <a:pt x="55880" y="5016038"/>
                    <a:pt x="0" y="4960158"/>
                    <a:pt x="0" y="48915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4695" y="0"/>
                  </a:lnTo>
                  <a:cubicBezTo>
                    <a:pt x="3413275" y="0"/>
                    <a:pt x="3469155" y="55880"/>
                    <a:pt x="3469155" y="124460"/>
                  </a:cubicBezTo>
                  <a:lnTo>
                    <a:pt x="3469155" y="4891578"/>
                  </a:lnTo>
                  <a:cubicBezTo>
                    <a:pt x="3469155" y="4960158"/>
                    <a:pt x="3413275" y="5016038"/>
                    <a:pt x="3344695" y="5016038"/>
                  </a:cubicBezTo>
                  <a:close/>
                </a:path>
              </a:pathLst>
            </a:custGeom>
            <a:solidFill>
              <a:srgbClr val="C5E5E0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599329" y="2247900"/>
            <a:ext cx="5089342" cy="7358660"/>
            <a:chOff x="0" y="0"/>
            <a:chExt cx="3469155" cy="50160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69155" cy="5016038"/>
            </a:xfrm>
            <a:custGeom>
              <a:avLst/>
              <a:gdLst/>
              <a:ahLst/>
              <a:cxnLst/>
              <a:rect l="l" t="t" r="r" b="b"/>
              <a:pathLst>
                <a:path w="3469155" h="5016038">
                  <a:moveTo>
                    <a:pt x="3344695" y="5016038"/>
                  </a:moveTo>
                  <a:lnTo>
                    <a:pt x="124460" y="5016038"/>
                  </a:lnTo>
                  <a:cubicBezTo>
                    <a:pt x="55880" y="5016038"/>
                    <a:pt x="0" y="4960158"/>
                    <a:pt x="0" y="489157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44695" y="0"/>
                  </a:lnTo>
                  <a:cubicBezTo>
                    <a:pt x="3413275" y="0"/>
                    <a:pt x="3469155" y="55880"/>
                    <a:pt x="3469155" y="124460"/>
                  </a:cubicBezTo>
                  <a:lnTo>
                    <a:pt x="3469155" y="4891578"/>
                  </a:lnTo>
                  <a:cubicBezTo>
                    <a:pt x="3469155" y="4960158"/>
                    <a:pt x="3413275" y="5016038"/>
                    <a:pt x="3344695" y="5016038"/>
                  </a:cubicBezTo>
                  <a:close/>
                </a:path>
              </a:pathLst>
            </a:custGeom>
            <a:solidFill>
              <a:srgbClr val="C5E5E0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746209" y="2495794"/>
            <a:ext cx="4313442" cy="96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74076"/>
                </a:solidFill>
                <a:latin typeface="Kollektif Bold"/>
              </a:rPr>
              <a:t>Step 5: Data Analysis with Azure Databricks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91800" y="3501541"/>
            <a:ext cx="4313442" cy="460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 Bold"/>
              </a:rPr>
              <a:t>Cluster Configuration: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"/>
              </a:rPr>
              <a:t>Initiate a new cluster in the Databricks workspace with appropriate settings.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 Bold"/>
              </a:rPr>
              <a:t>Data Analysis: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"/>
              </a:rPr>
              <a:t>Develop Databricks notebooks to conduct exploratory data analysis (EDA) and extract insights from the preprocessed movie data.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500612" y="2495794"/>
            <a:ext cx="4405685" cy="96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174076"/>
                </a:solidFill>
                <a:latin typeface="Kollektif Bold"/>
              </a:rPr>
              <a:t>Step 6: Deployment and Visualization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37150" y="3501541"/>
            <a:ext cx="4332610" cy="506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 Bold"/>
              </a:rPr>
              <a:t>Exporting Results: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"/>
              </a:rPr>
              <a:t>Export analyzed data or insights obtained from Databricks for visualization or reporting purposes.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 Bold"/>
              </a:rPr>
              <a:t>Visualization:</a:t>
            </a:r>
          </a:p>
          <a:p>
            <a:pPr>
              <a:lnSpc>
                <a:spcPts val="3600"/>
              </a:lnSpc>
            </a:pPr>
            <a:r>
              <a:rPr lang="en-US" sz="2400">
                <a:solidFill>
                  <a:srgbClr val="174076"/>
                </a:solidFill>
                <a:latin typeface="Kollektif"/>
              </a:rPr>
              <a:t>Utilize tools like Power BI or Azure Data Studio to generate visualizations and dashboards for presenting movie recommendation insights.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1019175"/>
            <a:ext cx="1623060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74076"/>
                </a:solidFill>
                <a:latin typeface="Yeseva One Bold"/>
              </a:rPr>
              <a:t>Methodology</a:t>
            </a:r>
          </a:p>
        </p:txBody>
      </p:sp>
      <p:sp>
        <p:nvSpPr>
          <p:cNvPr id="17" name="Freeform 17"/>
          <p:cNvSpPr/>
          <p:nvPr/>
        </p:nvSpPr>
        <p:spPr>
          <a:xfrm rot="-1228794">
            <a:off x="747949" y="-311036"/>
            <a:ext cx="2466714" cy="1744639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39"/>
                </a:lnTo>
                <a:lnTo>
                  <a:pt x="0" y="17446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 rot="1190709">
            <a:off x="15077699" y="-454185"/>
            <a:ext cx="2466714" cy="1744639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-1228794">
            <a:off x="-1656223" y="1709199"/>
            <a:ext cx="2466714" cy="1744639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 rot="1190709">
            <a:off x="17481871" y="1699704"/>
            <a:ext cx="2466714" cy="1744639"/>
          </a:xfrm>
          <a:custGeom>
            <a:avLst/>
            <a:gdLst/>
            <a:ahLst/>
            <a:cxnLst/>
            <a:rect l="l" t="t" r="r" b="b"/>
            <a:pathLst>
              <a:path w="2466714" h="1744639">
                <a:moveTo>
                  <a:pt x="0" y="0"/>
                </a:moveTo>
                <a:lnTo>
                  <a:pt x="2466714" y="0"/>
                </a:lnTo>
                <a:lnTo>
                  <a:pt x="2466714" y="1744640"/>
                </a:lnTo>
                <a:lnTo>
                  <a:pt x="0" y="174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670</Words>
  <Application>Microsoft Office PowerPoint</Application>
  <PresentationFormat>Custom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Kollektif Bold</vt:lpstr>
      <vt:lpstr>Alfa Slab One Bold</vt:lpstr>
      <vt:lpstr>Kollektif</vt:lpstr>
      <vt:lpstr>Yeseva One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ANALYSIS</dc:title>
  <cp:lastModifiedBy>Bhargavi Karuku</cp:lastModifiedBy>
  <cp:revision>2</cp:revision>
  <dcterms:created xsi:type="dcterms:W3CDTF">2006-08-16T00:00:00Z</dcterms:created>
  <dcterms:modified xsi:type="dcterms:W3CDTF">2024-04-23T00:43:57Z</dcterms:modified>
  <dc:identifier>DAGDKfLAhjo</dc:identifier>
</cp:coreProperties>
</file>