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p:restoredTop sz="94659"/>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3DB34-77AE-FF49-9B55-CBC0B52AF594}" type="datetimeFigureOut">
              <a:rPr lang="en-US" smtClean="0"/>
              <a:t>4/30/23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FF0A6-DA8C-A641-AFE5-CF70F70BA469}" type="slidenum">
              <a:rPr lang="en-US" smtClean="0"/>
              <a:t>‹#›</a:t>
            </a:fld>
            <a:endParaRPr lang="en-US"/>
          </a:p>
        </p:txBody>
      </p:sp>
    </p:spTree>
    <p:extLst>
      <p:ext uri="{BB962C8B-B14F-4D97-AF65-F5344CB8AC3E}">
        <p14:creationId xmlns:p14="http://schemas.microsoft.com/office/powerpoint/2010/main" val="1654463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3FF0A6-DA8C-A641-AFE5-CF70F70BA469}" type="slidenum">
              <a:rPr lang="en-US" smtClean="0"/>
              <a:t>1</a:t>
            </a:fld>
            <a:endParaRPr lang="en-US"/>
          </a:p>
        </p:txBody>
      </p:sp>
    </p:spTree>
    <p:extLst>
      <p:ext uri="{BB962C8B-B14F-4D97-AF65-F5344CB8AC3E}">
        <p14:creationId xmlns:p14="http://schemas.microsoft.com/office/powerpoint/2010/main" val="329835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3FF0A6-DA8C-A641-AFE5-CF70F70BA469}" type="slidenum">
              <a:rPr lang="en-US" smtClean="0"/>
              <a:t>8</a:t>
            </a:fld>
            <a:endParaRPr lang="en-US"/>
          </a:p>
        </p:txBody>
      </p:sp>
    </p:spTree>
    <p:extLst>
      <p:ext uri="{BB962C8B-B14F-4D97-AF65-F5344CB8AC3E}">
        <p14:creationId xmlns:p14="http://schemas.microsoft.com/office/powerpoint/2010/main" val="299523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285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1756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0426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5022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4/30/23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415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7541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1348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900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8502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9426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0000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4/30/23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617266119"/>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am10-Unicorn/AIRLINE_DELAY_ANALYSIS.git"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6F5226-A48B-DE30-CF8E-DEBC419E7A6E}"/>
              </a:ext>
            </a:extLst>
          </p:cNvPr>
          <p:cNvPicPr>
            <a:picLocks noChangeAspect="1"/>
          </p:cNvPicPr>
          <p:nvPr/>
        </p:nvPicPr>
        <p:blipFill rotWithShape="1">
          <a:blip r:embed="rId3">
            <a:alphaModFix/>
          </a:blip>
          <a:srcRect t="23525" r="1" b="13979"/>
          <a:stretch/>
        </p:blipFill>
        <p:spPr>
          <a:xfrm>
            <a:off x="-688" y="10"/>
            <a:ext cx="12192687" cy="6857990"/>
          </a:xfrm>
          <a:prstGeom prst="rect">
            <a:avLst/>
          </a:prstGeom>
        </p:spPr>
      </p:pic>
      <p:grpSp>
        <p:nvGrpSpPr>
          <p:cNvPr id="78" name="Group 77">
            <a:extLst>
              <a:ext uri="{FF2B5EF4-FFF2-40B4-BE49-F238E27FC236}">
                <a16:creationId xmlns:a16="http://schemas.microsoft.com/office/drawing/2014/main" id="{67E5A0E9-CDDE-4DCA-AF08-51C5F527B2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7081" y="2383098"/>
            <a:ext cx="8504912" cy="4474902"/>
            <a:chOff x="3687081" y="2383098"/>
            <a:chExt cx="8504912" cy="4474902"/>
          </a:xfrm>
        </p:grpSpPr>
        <p:sp>
          <p:nvSpPr>
            <p:cNvPr id="79" name="Rectangle 78">
              <a:extLst>
                <a:ext uri="{FF2B5EF4-FFF2-40B4-BE49-F238E27FC236}">
                  <a16:creationId xmlns:a16="http://schemas.microsoft.com/office/drawing/2014/main" id="{B17E316D-4428-4D57-B317-89C0188D12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7767537" y="3267075"/>
              <a:ext cx="4424455" cy="3590912"/>
            </a:xfrm>
            <a:prstGeom prst="rect">
              <a:avLst/>
            </a:prstGeom>
            <a:gradFill flip="none" rotWithShape="1">
              <a:gsLst>
                <a:gs pos="21540">
                  <a:srgbClr val="000000">
                    <a:alpha val="60000"/>
                  </a:srgbClr>
                </a:gs>
                <a:gs pos="0">
                  <a:schemeClr val="bg1">
                    <a:alpha val="80000"/>
                  </a:schemeClr>
                </a:gs>
                <a:gs pos="6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341D91D-DB18-49B2-8491-D9B58D9BEE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6857996" y="2528899"/>
              <a:ext cx="5333997" cy="43291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86D39DF-79DC-4886-9AE2-F36527F34A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16388" y="3267076"/>
              <a:ext cx="7181848" cy="3590924"/>
              <a:chOff x="4116388" y="3267076"/>
              <a:chExt cx="7181848" cy="3590924"/>
            </a:xfrm>
          </p:grpSpPr>
          <p:sp>
            <p:nvSpPr>
              <p:cNvPr id="85" name="Rectangle 84">
                <a:extLst>
                  <a:ext uri="{FF2B5EF4-FFF2-40B4-BE49-F238E27FC236}">
                    <a16:creationId xmlns:a16="http://schemas.microsoft.com/office/drawing/2014/main" id="{C5420157-AB03-4BA5-9929-E6B8F5547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7707312" y="3267076"/>
                <a:ext cx="3590924" cy="3590924"/>
              </a:xfrm>
              <a:prstGeom prst="rect">
                <a:avLst/>
              </a:prstGeom>
              <a:gradFill flip="none" rotWithShape="1">
                <a:gsLst>
                  <a:gs pos="30000">
                    <a:schemeClr val="bg1">
                      <a:alpha val="60000"/>
                    </a:schemeClr>
                  </a:gs>
                  <a:gs pos="0">
                    <a:schemeClr val="bg1">
                      <a:alpha val="80000"/>
                    </a:schemeClr>
                  </a:gs>
                  <a:gs pos="65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6C717704-1441-4185-ABBE-16BF31D64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6388" y="3267076"/>
                <a:ext cx="3590924" cy="3590924"/>
              </a:xfrm>
              <a:prstGeom prst="rect">
                <a:avLst/>
              </a:prstGeom>
              <a:gradFill flip="none" rotWithShape="1">
                <a:gsLst>
                  <a:gs pos="30000">
                    <a:schemeClr val="bg1">
                      <a:alpha val="60000"/>
                    </a:schemeClr>
                  </a:gs>
                  <a:gs pos="0">
                    <a:schemeClr val="bg1">
                      <a:alpha val="80000"/>
                    </a:schemeClr>
                  </a:gs>
                  <a:gs pos="65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8D83457A-292A-44C1-885A-14F02D9CA7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87081" y="2383098"/>
              <a:ext cx="8040462" cy="4474902"/>
              <a:chOff x="3687081" y="2383098"/>
              <a:chExt cx="8040462" cy="4474902"/>
            </a:xfrm>
          </p:grpSpPr>
          <p:sp>
            <p:nvSpPr>
              <p:cNvPr id="83" name="Rectangle 82">
                <a:extLst>
                  <a:ext uri="{FF2B5EF4-FFF2-40B4-BE49-F238E27FC236}">
                    <a16:creationId xmlns:a16="http://schemas.microsoft.com/office/drawing/2014/main" id="{F8445E20-1543-4F19-A6B8-589BCA87F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7707312" y="2383098"/>
                <a:ext cx="4020231" cy="4474902"/>
              </a:xfrm>
              <a:prstGeom prst="rect">
                <a:avLst/>
              </a:prstGeom>
              <a:gradFill flip="none" rotWithShape="1">
                <a:gsLst>
                  <a:gs pos="33000">
                    <a:schemeClr val="accent1">
                      <a:alpha val="60000"/>
                    </a:schemeClr>
                  </a:gs>
                  <a:gs pos="0">
                    <a:schemeClr val="accent1"/>
                  </a:gs>
                  <a:gs pos="64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2AC4E9-39D2-47AB-83FA-800F4867B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687081" y="2383098"/>
                <a:ext cx="4020231" cy="4474902"/>
              </a:xfrm>
              <a:prstGeom prst="rect">
                <a:avLst/>
              </a:prstGeom>
              <a:gradFill flip="none" rotWithShape="1">
                <a:gsLst>
                  <a:gs pos="33000">
                    <a:schemeClr val="accent1">
                      <a:alpha val="60000"/>
                    </a:schemeClr>
                  </a:gs>
                  <a:gs pos="0">
                    <a:schemeClr val="accent1"/>
                  </a:gs>
                  <a:gs pos="64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a:extLst>
              <a:ext uri="{FF2B5EF4-FFF2-40B4-BE49-F238E27FC236}">
                <a16:creationId xmlns:a16="http://schemas.microsoft.com/office/drawing/2014/main" id="{197775A9-D29E-4DD8-A104-CCD5D95DD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26224" cy="6550022"/>
            <a:chOff x="0" y="0"/>
            <a:chExt cx="9126224" cy="6550022"/>
          </a:xfrm>
        </p:grpSpPr>
        <p:sp>
          <p:nvSpPr>
            <p:cNvPr id="89" name="Rectangle 88">
              <a:extLst>
                <a:ext uri="{FF2B5EF4-FFF2-40B4-BE49-F238E27FC236}">
                  <a16:creationId xmlns:a16="http://schemas.microsoft.com/office/drawing/2014/main" id="{D69ACDB2-8064-4F44-BF0A-B10A7F9FDD0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flipH="1">
              <a:off x="1118453" y="-1118448"/>
              <a:ext cx="4709883" cy="6946785"/>
            </a:xfrm>
            <a:prstGeom prst="rect">
              <a:avLst/>
            </a:prstGeom>
            <a:gradFill flip="none" rotWithShape="1">
              <a:gsLst>
                <a:gs pos="19000">
                  <a:schemeClr val="bg1">
                    <a:alpha val="60000"/>
                  </a:schemeClr>
                </a:gs>
                <a:gs pos="0">
                  <a:schemeClr val="bg1">
                    <a:alpha val="80000"/>
                  </a:schemeClr>
                </a:gs>
                <a:gs pos="56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41F45B3D-9DBF-4E3B-B455-AFCA211AB2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14999" y="0"/>
              <a:ext cx="7896226" cy="5337178"/>
              <a:chOff x="901291" y="0"/>
              <a:chExt cx="7896226" cy="5337178"/>
            </a:xfrm>
          </p:grpSpPr>
          <p:sp>
            <p:nvSpPr>
              <p:cNvPr id="95" name="Rectangle 94">
                <a:extLst>
                  <a:ext uri="{FF2B5EF4-FFF2-40B4-BE49-F238E27FC236}">
                    <a16:creationId xmlns:a16="http://schemas.microsoft.com/office/drawing/2014/main" id="{EEEAE4C1-92FF-4AC6-B9EB-4B47A4403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1291" y="0"/>
                <a:ext cx="3948113" cy="5337178"/>
              </a:xfrm>
              <a:prstGeom prst="rect">
                <a:avLst/>
              </a:prstGeom>
              <a:gradFill flip="none" rotWithShape="1">
                <a:gsLst>
                  <a:gs pos="20000">
                    <a:srgbClr val="000000">
                      <a:alpha val="60000"/>
                    </a:srgbClr>
                  </a:gs>
                  <a:gs pos="0">
                    <a:schemeClr val="bg1">
                      <a:alpha val="80000"/>
                    </a:schemeClr>
                  </a:gs>
                  <a:gs pos="6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6" name="Rectangle 95">
                <a:extLst>
                  <a:ext uri="{FF2B5EF4-FFF2-40B4-BE49-F238E27FC236}">
                    <a16:creationId xmlns:a16="http://schemas.microsoft.com/office/drawing/2014/main" id="{E86DF69D-1051-4785-8ECF-1D97B6694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404" y="0"/>
                <a:ext cx="3948113" cy="5337178"/>
              </a:xfrm>
              <a:prstGeom prst="rect">
                <a:avLst/>
              </a:prstGeom>
              <a:gradFill flip="none" rotWithShape="1">
                <a:gsLst>
                  <a:gs pos="20000">
                    <a:srgbClr val="000000">
                      <a:alpha val="60000"/>
                    </a:srgbClr>
                  </a:gs>
                  <a:gs pos="0">
                    <a:schemeClr val="bg1">
                      <a:alpha val="80000"/>
                    </a:schemeClr>
                  </a:gs>
                  <a:gs pos="6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91" name="Rectangle 90">
              <a:extLst>
                <a:ext uri="{FF2B5EF4-FFF2-40B4-BE49-F238E27FC236}">
                  <a16:creationId xmlns:a16="http://schemas.microsoft.com/office/drawing/2014/main" id="{DF8F9F7E-0D44-4279-9D75-BA90983D9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flipH="1">
              <a:off x="1419817" y="-1419815"/>
              <a:ext cx="5978955" cy="8818587"/>
            </a:xfrm>
            <a:prstGeom prst="rect">
              <a:avLst/>
            </a:prstGeom>
            <a:gradFill flip="none" rotWithShape="1">
              <a:gsLst>
                <a:gs pos="0">
                  <a:schemeClr val="accent2"/>
                </a:gs>
                <a:gs pos="5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1B9F6AF-DCF0-4782-82E7-D08646AE7A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9126224" cy="6550022"/>
              <a:chOff x="0" y="0"/>
              <a:chExt cx="9126224" cy="6550022"/>
            </a:xfrm>
          </p:grpSpPr>
          <p:sp>
            <p:nvSpPr>
              <p:cNvPr id="93" name="Rectangle 92">
                <a:extLst>
                  <a:ext uri="{FF2B5EF4-FFF2-40B4-BE49-F238E27FC236}">
                    <a16:creationId xmlns:a16="http://schemas.microsoft.com/office/drawing/2014/main" id="{2F8DE31B-4A50-4D6B-A805-A5D232DC4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563112" cy="6550022"/>
              </a:xfrm>
              <a:prstGeom prst="rect">
                <a:avLst/>
              </a:prstGeom>
              <a:gradFill flip="none" rotWithShape="1">
                <a:gsLst>
                  <a:gs pos="39000">
                    <a:schemeClr val="accent1">
                      <a:alpha val="40000"/>
                    </a:schemeClr>
                  </a:gs>
                  <a:gs pos="0">
                    <a:schemeClr val="accent1"/>
                  </a:gs>
                  <a:gs pos="57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F7B5306D-2C87-4F24-AF90-9716A0410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63112" y="0"/>
                <a:ext cx="4563112" cy="6550022"/>
              </a:xfrm>
              <a:prstGeom prst="rect">
                <a:avLst/>
              </a:prstGeom>
              <a:gradFill flip="none" rotWithShape="1">
                <a:gsLst>
                  <a:gs pos="39000">
                    <a:schemeClr val="accent1">
                      <a:alpha val="40000"/>
                    </a:schemeClr>
                  </a:gs>
                  <a:gs pos="0">
                    <a:schemeClr val="accent1"/>
                  </a:gs>
                  <a:gs pos="57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 Box 6">
            <a:extLst>
              <a:ext uri="{FF2B5EF4-FFF2-40B4-BE49-F238E27FC236}">
                <a16:creationId xmlns:a16="http://schemas.microsoft.com/office/drawing/2014/main" id="{385469F0-456B-F03A-8B43-8AD9CDEB9151}"/>
              </a:ext>
            </a:extLst>
          </p:cNvPr>
          <p:cNvSpPr txBox="1">
            <a:spLocks noGrp="1"/>
          </p:cNvSpPr>
          <p:nvPr>
            <p:ph type="ctrTitle"/>
          </p:nvPr>
        </p:nvSpPr>
        <p:spPr>
          <a:xfrm>
            <a:off x="540000" y="539999"/>
            <a:ext cx="6373812" cy="3789113"/>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p>
            <a:pPr marL="0" marR="0"/>
            <a:r>
              <a:rPr lang="en-US" sz="4800" b="1" dirty="0">
                <a:solidFill>
                  <a:srgbClr val="FFFFFF"/>
                </a:solidFill>
                <a:effectLst/>
                <a:latin typeface="Calibri" panose="020F0502020204030204" pitchFamily="34" charset="0"/>
                <a:ea typeface="Times New Roman" panose="02020603050405020304" pitchFamily="18" charset="0"/>
              </a:rPr>
              <a:t> </a:t>
            </a:r>
            <a:endParaRPr lang="en-US" sz="4800" dirty="0">
              <a:solidFill>
                <a:srgbClr val="FFFFFF"/>
              </a:solidFill>
              <a:effectLst/>
              <a:latin typeface="Times New Roman" panose="02020603050405020304" pitchFamily="18" charset="0"/>
              <a:ea typeface="Times New Roman" panose="02020603050405020304" pitchFamily="18" charset="0"/>
            </a:endParaRPr>
          </a:p>
          <a:p>
            <a:pPr marL="0" marR="0"/>
            <a:r>
              <a:rPr lang="en-US" sz="4800" b="1" dirty="0">
                <a:solidFill>
                  <a:srgbClr val="FFFFFF"/>
                </a:solidFill>
                <a:effectLst/>
                <a:latin typeface="Calibri" panose="020F0502020204030204" pitchFamily="34" charset="0"/>
                <a:ea typeface="Times New Roman" panose="02020603050405020304" pitchFamily="18" charset="0"/>
              </a:rPr>
              <a:t>Distributed and Scalable Data Engineering (DSCI-6007)</a:t>
            </a:r>
            <a:endParaRPr lang="en-US" sz="4800" dirty="0">
              <a:solidFill>
                <a:srgbClr val="FFFFFF"/>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4800" b="1" dirty="0">
                <a:solidFill>
                  <a:srgbClr val="FFFFFF"/>
                </a:solidFill>
                <a:effectLst/>
                <a:latin typeface="Gill Sans MT" panose="020B0502020104020203" pitchFamily="34" charset="77"/>
                <a:ea typeface="MS Mincho" panose="02020609040205080304" pitchFamily="49" charset="-128"/>
                <a:cs typeface="Times New Roman" panose="02020603050405020304" pitchFamily="18" charset="0"/>
              </a:rPr>
              <a:t> </a:t>
            </a:r>
            <a:endParaRPr lang="en-US" sz="4800" b="1" dirty="0">
              <a:solidFill>
                <a:srgbClr val="FFFFFF"/>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 name="Subtitle 2">
            <a:extLst>
              <a:ext uri="{FF2B5EF4-FFF2-40B4-BE49-F238E27FC236}">
                <a16:creationId xmlns:a16="http://schemas.microsoft.com/office/drawing/2014/main" id="{70BFC355-CF04-B6DB-086A-BFBDB6F33174}"/>
              </a:ext>
            </a:extLst>
          </p:cNvPr>
          <p:cNvSpPr>
            <a:spLocks noGrp="1"/>
          </p:cNvSpPr>
          <p:nvPr>
            <p:ph type="subTitle" idx="1"/>
          </p:nvPr>
        </p:nvSpPr>
        <p:spPr>
          <a:xfrm>
            <a:off x="7104063" y="4515480"/>
            <a:ext cx="4500561" cy="1623422"/>
          </a:xfrm>
        </p:spPr>
        <p:txBody>
          <a:bodyPr anchor="b">
            <a:normAutofit/>
          </a:bodyPr>
          <a:lstStyle/>
          <a:p>
            <a:r>
              <a:rPr lang="en-US">
                <a:solidFill>
                  <a:srgbClr val="FFFFFF"/>
                </a:solidFill>
              </a:rPr>
              <a:t>Flight Delay Analysis</a:t>
            </a:r>
          </a:p>
        </p:txBody>
      </p:sp>
    </p:spTree>
    <p:extLst>
      <p:ext uri="{BB962C8B-B14F-4D97-AF65-F5344CB8AC3E}">
        <p14:creationId xmlns:p14="http://schemas.microsoft.com/office/powerpoint/2010/main" val="144794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37">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3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61" name="Rectangle 4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41">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42">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4" name="Rectangle 48">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9">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6" name="Rectangle 46">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47">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45">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51">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3A14C4B-3D9F-7B97-DEF0-B4B86259C5D9}"/>
              </a:ext>
            </a:extLst>
          </p:cNvPr>
          <p:cNvSpPr>
            <a:spLocks noGrp="1"/>
          </p:cNvSpPr>
          <p:nvPr>
            <p:ph type="title"/>
          </p:nvPr>
        </p:nvSpPr>
        <p:spPr>
          <a:xfrm>
            <a:off x="7086315" y="545126"/>
            <a:ext cx="4554821" cy="2186096"/>
          </a:xfrm>
        </p:spPr>
        <p:txBody>
          <a:bodyPr vert="horz" lIns="91440" tIns="45720" rIns="91440" bIns="45720" rtlCol="0" anchor="t">
            <a:normAutofit/>
          </a:bodyPr>
          <a:lstStyle/>
          <a:p>
            <a:r>
              <a:rPr lang="en-US" sz="4700"/>
              <a:t>SOURCE FILES &amp; SUBMISSION LINKS</a:t>
            </a:r>
          </a:p>
        </p:txBody>
      </p:sp>
      <p:pic>
        <p:nvPicPr>
          <p:cNvPr id="5" name="Picture 4" descr="Stack of files">
            <a:extLst>
              <a:ext uri="{FF2B5EF4-FFF2-40B4-BE49-F238E27FC236}">
                <a16:creationId xmlns:a16="http://schemas.microsoft.com/office/drawing/2014/main" id="{8A9C4469-189D-985B-B6AA-4DE999B0C001}"/>
              </a:ext>
            </a:extLst>
          </p:cNvPr>
          <p:cNvPicPr>
            <a:picLocks noChangeAspect="1"/>
          </p:cNvPicPr>
          <p:nvPr/>
        </p:nvPicPr>
        <p:blipFill rotWithShape="1">
          <a:blip r:embed="rId2"/>
          <a:srcRect t="15735" r="1" b="1"/>
          <a:stretch/>
        </p:blipFill>
        <p:spPr>
          <a:xfrm>
            <a:off x="540000" y="1722977"/>
            <a:ext cx="6049714" cy="3402770"/>
          </a:xfrm>
          <a:prstGeom prst="rect">
            <a:avLst/>
          </a:prstGeom>
        </p:spPr>
      </p:pic>
      <p:sp>
        <p:nvSpPr>
          <p:cNvPr id="4" name="TextBox 3">
            <a:extLst>
              <a:ext uri="{FF2B5EF4-FFF2-40B4-BE49-F238E27FC236}">
                <a16:creationId xmlns:a16="http://schemas.microsoft.com/office/drawing/2014/main" id="{7CFF2877-A8E6-704D-4CE0-3B6DE7CE0988}"/>
              </a:ext>
            </a:extLst>
          </p:cNvPr>
          <p:cNvSpPr txBox="1"/>
          <p:nvPr/>
        </p:nvSpPr>
        <p:spPr>
          <a:xfrm>
            <a:off x="7104063" y="2947121"/>
            <a:ext cx="4537073" cy="3361604"/>
          </a:xfrm>
          <a:prstGeom prst="rect">
            <a:avLst/>
          </a:prstGeom>
        </p:spPr>
        <p:txBody>
          <a:bodyPr vert="horz" lIns="91440" tIns="45720" rIns="91440" bIns="45720" rtlCol="0" anchor="t">
            <a:normAutofit/>
          </a:bodyPr>
          <a:lstStyle/>
          <a:p>
            <a:pPr>
              <a:lnSpc>
                <a:spcPct val="125000"/>
              </a:lnSpc>
              <a:spcAft>
                <a:spcPts val="600"/>
              </a:spcAft>
            </a:pPr>
            <a:r>
              <a:rPr lang="en-US" b="1" spc="50" dirty="0">
                <a:hlinkClick r:id="rId3">
                  <a:extLst>
                    <a:ext uri="{A12FA001-AC4F-418D-AE19-62706E023703}">
                      <ahyp:hlinkClr xmlns:ahyp="http://schemas.microsoft.com/office/drawing/2018/hyperlinkcolor" val="tx"/>
                    </a:ext>
                  </a:extLst>
                </a:hlinkClick>
              </a:rPr>
              <a:t>https://github.com/Team10-Unicorn/AIRLINE_DELAY_ANALYSIS.git</a:t>
            </a:r>
            <a:endParaRPr lang="en-US" b="1" spc="50" dirty="0"/>
          </a:p>
        </p:txBody>
      </p:sp>
    </p:spTree>
    <p:extLst>
      <p:ext uri="{BB962C8B-B14F-4D97-AF65-F5344CB8AC3E}">
        <p14:creationId xmlns:p14="http://schemas.microsoft.com/office/powerpoint/2010/main" val="403919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39" name="Rectangle 38">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0" name="Oval 39">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Oval 40">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2" name="Group 41">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7" name="Rectangle 46">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8" name="Rectangle 47">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3" name="Group 42">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5" name="Rectangle 44">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6" name="Rectangle 45">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4" name="Rectangle 43">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0" name="Rectangle 4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Picture 4" descr="Aerial view of a highway near the ocean">
            <a:extLst>
              <a:ext uri="{FF2B5EF4-FFF2-40B4-BE49-F238E27FC236}">
                <a16:creationId xmlns:a16="http://schemas.microsoft.com/office/drawing/2014/main" id="{5A09D729-35E6-1ABE-4E31-BF4721233659}"/>
              </a:ext>
            </a:extLst>
          </p:cNvPr>
          <p:cNvPicPr>
            <a:picLocks noChangeAspect="1"/>
          </p:cNvPicPr>
          <p:nvPr/>
        </p:nvPicPr>
        <p:blipFill rotWithShape="1">
          <a:blip r:embed="rId2">
            <a:alphaModFix/>
          </a:blip>
          <a:srcRect t="9956" r="1" b="15049"/>
          <a:stretch/>
        </p:blipFill>
        <p:spPr>
          <a:xfrm>
            <a:off x="-688" y="-4"/>
            <a:ext cx="12192687" cy="6858000"/>
          </a:xfrm>
          <a:prstGeom prst="rect">
            <a:avLst/>
          </a:prstGeom>
        </p:spPr>
      </p:pic>
      <p:grpSp>
        <p:nvGrpSpPr>
          <p:cNvPr id="52" name="Group 51">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53" name="Group 52">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61" name="Rectangle 60">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59" name="Rectangle 58">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57" name="Rectangle 56">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Rectangle 55">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66C7E1F-A8ED-7A52-CCA3-5BD862E63BAD}"/>
              </a:ext>
            </a:extLst>
          </p:cNvPr>
          <p:cNvSpPr>
            <a:spLocks noGrp="1"/>
          </p:cNvSpPr>
          <p:nvPr>
            <p:ph type="title"/>
          </p:nvPr>
        </p:nvSpPr>
        <p:spPr>
          <a:xfrm>
            <a:off x="540000" y="540000"/>
            <a:ext cx="4500561" cy="4259814"/>
          </a:xfrm>
        </p:spPr>
        <p:txBody>
          <a:bodyPr vert="horz" lIns="91440" tIns="45720" rIns="91440" bIns="45720" rtlCol="0" anchor="b">
            <a:normAutofit/>
          </a:bodyPr>
          <a:lstStyle/>
          <a:p>
            <a:r>
              <a:rPr lang="en-US" sz="8800" dirty="0">
                <a:solidFill>
                  <a:srgbClr val="FFFFFF"/>
                </a:solidFill>
              </a:rPr>
              <a:t>Thank You</a:t>
            </a:r>
          </a:p>
        </p:txBody>
      </p:sp>
    </p:spTree>
    <p:extLst>
      <p:ext uri="{BB962C8B-B14F-4D97-AF65-F5344CB8AC3E}">
        <p14:creationId xmlns:p14="http://schemas.microsoft.com/office/powerpoint/2010/main" val="405463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AB6A-7B94-AAC6-86D8-0535AB934958}"/>
              </a:ext>
            </a:extLst>
          </p:cNvPr>
          <p:cNvSpPr>
            <a:spLocks noGrp="1"/>
          </p:cNvSpPr>
          <p:nvPr>
            <p:ph type="title"/>
          </p:nvPr>
        </p:nvSpPr>
        <p:spPr/>
        <p:txBody>
          <a:bodyPr/>
          <a:lstStyle/>
          <a:p>
            <a:pPr algn="ctr"/>
            <a:r>
              <a:rPr lang="en-US" dirty="0"/>
              <a:t>TEAM#10</a:t>
            </a:r>
          </a:p>
        </p:txBody>
      </p:sp>
      <p:sp>
        <p:nvSpPr>
          <p:cNvPr id="3" name="Content Placeholder 2">
            <a:extLst>
              <a:ext uri="{FF2B5EF4-FFF2-40B4-BE49-F238E27FC236}">
                <a16:creationId xmlns:a16="http://schemas.microsoft.com/office/drawing/2014/main" id="{E845D8FA-667A-EB6F-425E-6BBF654072E5}"/>
              </a:ext>
            </a:extLst>
          </p:cNvPr>
          <p:cNvSpPr>
            <a:spLocks noGrp="1"/>
          </p:cNvSpPr>
          <p:nvPr>
            <p:ph idx="1"/>
          </p:nvPr>
        </p:nvSpPr>
        <p:spPr>
          <a:xfrm>
            <a:off x="540000" y="1594886"/>
            <a:ext cx="4776279" cy="4412510"/>
          </a:xfrm>
        </p:spPr>
        <p:txBody>
          <a:bodyPr>
            <a:normAutofit/>
          </a:bodyPr>
          <a:lstStyle/>
          <a:p>
            <a:pPr marL="0" indent="0">
              <a:buNone/>
            </a:pPr>
            <a:r>
              <a:rPr lang="en-US" dirty="0"/>
              <a:t>Team Members:</a:t>
            </a:r>
          </a:p>
          <a:p>
            <a:pPr marL="0" indent="0">
              <a:buNone/>
            </a:pPr>
            <a:r>
              <a:rPr lang="en-US" dirty="0"/>
              <a:t>•	HARI VISHAL REDDY ANEKALLU </a:t>
            </a:r>
          </a:p>
          <a:p>
            <a:pPr marL="0" indent="0">
              <a:buNone/>
            </a:pPr>
            <a:r>
              <a:rPr lang="en-US" dirty="0"/>
              <a:t>APPLICATION DEVELOPER </a:t>
            </a:r>
          </a:p>
          <a:p>
            <a:pPr marL="0" indent="0">
              <a:buNone/>
            </a:pPr>
            <a:r>
              <a:rPr lang="en-US" dirty="0"/>
              <a:t>•	VIJAYA BHARGAVI PEDINEEDI</a:t>
            </a:r>
          </a:p>
          <a:p>
            <a:pPr marL="0" indent="0">
              <a:buNone/>
            </a:pPr>
            <a:r>
              <a:rPr lang="en-US" dirty="0"/>
              <a:t>DATA SCIENTIST.</a:t>
            </a:r>
          </a:p>
          <a:p>
            <a:pPr marL="0" indent="0">
              <a:buNone/>
            </a:pPr>
            <a:r>
              <a:rPr lang="en-US" dirty="0"/>
              <a:t>•	TRINADH NANDMURI </a:t>
            </a:r>
          </a:p>
          <a:p>
            <a:pPr marL="0" indent="0">
              <a:buNone/>
            </a:pPr>
            <a:r>
              <a:rPr lang="en-US" dirty="0"/>
              <a:t>DATA VISUALIZATION.</a:t>
            </a:r>
          </a:p>
          <a:p>
            <a:pPr marL="0" indent="0">
              <a:buNone/>
            </a:pPr>
            <a:r>
              <a:rPr lang="en-US" dirty="0"/>
              <a:t>•	SRI SAI SINGALA- </a:t>
            </a:r>
          </a:p>
          <a:p>
            <a:pPr marL="0" indent="0">
              <a:buNone/>
            </a:pPr>
            <a:r>
              <a:rPr lang="en-US" dirty="0"/>
              <a:t>DATA MODELING.</a:t>
            </a:r>
          </a:p>
          <a:p>
            <a:pPr marL="0" indent="0">
              <a:buNone/>
            </a:pPr>
            <a:endParaRPr lang="en-US" dirty="0"/>
          </a:p>
          <a:p>
            <a:endParaRPr lang="en-US" dirty="0"/>
          </a:p>
        </p:txBody>
      </p:sp>
      <p:pic>
        <p:nvPicPr>
          <p:cNvPr id="8" name="Picture 7">
            <a:extLst>
              <a:ext uri="{FF2B5EF4-FFF2-40B4-BE49-F238E27FC236}">
                <a16:creationId xmlns:a16="http://schemas.microsoft.com/office/drawing/2014/main" id="{FCFB1A5B-20DE-601F-844C-2D2B8EC27970}"/>
              </a:ext>
            </a:extLst>
          </p:cNvPr>
          <p:cNvPicPr>
            <a:picLocks noChangeAspect="1"/>
          </p:cNvPicPr>
          <p:nvPr/>
        </p:nvPicPr>
        <p:blipFill>
          <a:blip r:embed="rId2"/>
          <a:stretch>
            <a:fillRect/>
          </a:stretch>
        </p:blipFill>
        <p:spPr>
          <a:xfrm>
            <a:off x="7719869" y="1887970"/>
            <a:ext cx="2959100" cy="3082059"/>
          </a:xfrm>
          <a:prstGeom prst="rect">
            <a:avLst/>
          </a:prstGeom>
        </p:spPr>
      </p:pic>
    </p:spTree>
    <p:extLst>
      <p:ext uri="{BB962C8B-B14F-4D97-AF65-F5344CB8AC3E}">
        <p14:creationId xmlns:p14="http://schemas.microsoft.com/office/powerpoint/2010/main" val="231350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1" name="Rectangle 5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9" name="Rectangle 58">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7" name="Rectangle 56">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F9FB949-7138-9BB6-EE20-876BF35F9948}"/>
              </a:ext>
            </a:extLst>
          </p:cNvPr>
          <p:cNvSpPr>
            <a:spLocks noGrp="1"/>
          </p:cNvSpPr>
          <p:nvPr>
            <p:ph type="title"/>
          </p:nvPr>
        </p:nvSpPr>
        <p:spPr>
          <a:xfrm>
            <a:off x="7086315" y="540000"/>
            <a:ext cx="4554821" cy="2186096"/>
          </a:xfrm>
        </p:spPr>
        <p:txBody>
          <a:bodyPr anchor="t">
            <a:normAutofit/>
          </a:bodyPr>
          <a:lstStyle/>
          <a:p>
            <a:r>
              <a:rPr lang="en-US"/>
              <a:t>What are Flight Delays</a:t>
            </a:r>
          </a:p>
        </p:txBody>
      </p:sp>
      <p:grpSp>
        <p:nvGrpSpPr>
          <p:cNvPr id="64" name="Group 63">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65" name="Oval 64">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Back view of an aeroplane">
            <a:extLst>
              <a:ext uri="{FF2B5EF4-FFF2-40B4-BE49-F238E27FC236}">
                <a16:creationId xmlns:a16="http://schemas.microsoft.com/office/drawing/2014/main" id="{3ED736EC-7173-243F-F6DA-BD10DD9C9282}"/>
              </a:ext>
            </a:extLst>
          </p:cNvPr>
          <p:cNvPicPr>
            <a:picLocks noChangeAspect="1"/>
          </p:cNvPicPr>
          <p:nvPr/>
        </p:nvPicPr>
        <p:blipFill rotWithShape="1">
          <a:blip r:embed="rId2"/>
          <a:srcRect l="10700" r="22549"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Content Placeholder 2">
            <a:extLst>
              <a:ext uri="{FF2B5EF4-FFF2-40B4-BE49-F238E27FC236}">
                <a16:creationId xmlns:a16="http://schemas.microsoft.com/office/drawing/2014/main" id="{ADA5C569-7ED9-2E77-7885-552D1E5DBBA0}"/>
              </a:ext>
            </a:extLst>
          </p:cNvPr>
          <p:cNvSpPr>
            <a:spLocks noGrp="1"/>
          </p:cNvSpPr>
          <p:nvPr>
            <p:ph idx="1"/>
          </p:nvPr>
        </p:nvSpPr>
        <p:spPr>
          <a:xfrm>
            <a:off x="7104063" y="2947121"/>
            <a:ext cx="4537073" cy="3361604"/>
          </a:xfrm>
        </p:spPr>
        <p:txBody>
          <a:bodyPr anchor="t">
            <a:normAutofit/>
          </a:bodyPr>
          <a:lstStyle/>
          <a:p>
            <a:pPr algn="just">
              <a:lnSpc>
                <a:spcPct val="115000"/>
              </a:lnSpc>
            </a:pPr>
            <a:r>
              <a:rPr lang="en-US" sz="1100" dirty="0"/>
              <a:t>Flight delays are one of the most widespread issues on the planet. </a:t>
            </a:r>
          </a:p>
          <a:p>
            <a:pPr algn="just">
              <a:lnSpc>
                <a:spcPct val="115000"/>
              </a:lnSpc>
            </a:pPr>
            <a:r>
              <a:rPr lang="en-US" sz="1100" dirty="0"/>
              <a:t>Unavoidable flight delays have a big impact on the airlines' profits and losses. </a:t>
            </a:r>
          </a:p>
          <a:p>
            <a:pPr algn="just">
              <a:lnSpc>
                <a:spcPct val="115000"/>
              </a:lnSpc>
            </a:pPr>
            <a:r>
              <a:rPr lang="en-US" sz="1100" dirty="0"/>
              <a:t>These days, a lot of businesses rely on various airlines to connect them with other parts of the globe, and the aviation sector is crucial to the global transportation sector as well. </a:t>
            </a:r>
          </a:p>
          <a:p>
            <a:pPr algn="just">
              <a:lnSpc>
                <a:spcPct val="115000"/>
              </a:lnSpc>
            </a:pPr>
            <a:r>
              <a:rPr lang="en-US" sz="1100" dirty="0"/>
              <a:t>Statistics show that 20% of airline flights are postponed or cancelled each year, costing passengers $20 billion in lost time and money. </a:t>
            </a:r>
          </a:p>
          <a:p>
            <a:pPr algn="just">
              <a:lnSpc>
                <a:spcPct val="115000"/>
              </a:lnSpc>
            </a:pPr>
            <a:r>
              <a:rPr lang="en-US" sz="1100" dirty="0"/>
              <a:t>The objective of this project is to investigate the approaches used to develop models for forecasting flight delays caused by various causes </a:t>
            </a:r>
          </a:p>
          <a:p>
            <a:pPr algn="just">
              <a:lnSpc>
                <a:spcPct val="115000"/>
              </a:lnSpc>
            </a:pPr>
            <a:endParaRPr lang="en-US" sz="1100" dirty="0"/>
          </a:p>
        </p:txBody>
      </p:sp>
    </p:spTree>
    <p:extLst>
      <p:ext uri="{BB962C8B-B14F-4D97-AF65-F5344CB8AC3E}">
        <p14:creationId xmlns:p14="http://schemas.microsoft.com/office/powerpoint/2010/main" val="17462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F42DCD1-A88B-AB0A-036C-A6E41E2237C6}"/>
              </a:ext>
            </a:extLst>
          </p:cNvPr>
          <p:cNvSpPr>
            <a:spLocks noGrp="1"/>
          </p:cNvSpPr>
          <p:nvPr>
            <p:ph type="title"/>
          </p:nvPr>
        </p:nvSpPr>
        <p:spPr>
          <a:xfrm>
            <a:off x="540000" y="833015"/>
            <a:ext cx="5958000" cy="5202026"/>
          </a:xfrm>
        </p:spPr>
        <p:txBody>
          <a:bodyPr anchor="ctr">
            <a:normAutofit/>
          </a:bodyPr>
          <a:lstStyle/>
          <a:p>
            <a:pPr algn="ctr"/>
            <a:r>
              <a:rPr lang="en-US" sz="8800"/>
              <a:t>Can we solve this?</a:t>
            </a:r>
          </a:p>
        </p:txBody>
      </p:sp>
      <p:sp>
        <p:nvSpPr>
          <p:cNvPr id="3" name="Content Placeholder 2">
            <a:extLst>
              <a:ext uri="{FF2B5EF4-FFF2-40B4-BE49-F238E27FC236}">
                <a16:creationId xmlns:a16="http://schemas.microsoft.com/office/drawing/2014/main" id="{0551E141-8235-4F13-9783-CC17930155D5}"/>
              </a:ext>
            </a:extLst>
          </p:cNvPr>
          <p:cNvSpPr>
            <a:spLocks noGrp="1"/>
          </p:cNvSpPr>
          <p:nvPr>
            <p:ph idx="1"/>
          </p:nvPr>
        </p:nvSpPr>
        <p:spPr>
          <a:xfrm>
            <a:off x="7104062" y="540347"/>
            <a:ext cx="4537075" cy="5760000"/>
          </a:xfrm>
        </p:spPr>
        <p:txBody>
          <a:bodyPr anchor="ctr">
            <a:normAutofit/>
          </a:bodyPr>
          <a:lstStyle/>
          <a:p>
            <a:pPr algn="just">
              <a:lnSpc>
                <a:spcPct val="115000"/>
              </a:lnSpc>
            </a:pPr>
            <a:r>
              <a:rPr lang="en-US" sz="1700" dirty="0"/>
              <a:t>It is possible to skip a scheduled event or an important meeting due to flight delays. </a:t>
            </a:r>
          </a:p>
          <a:p>
            <a:pPr algn="just">
              <a:lnSpc>
                <a:spcPct val="115000"/>
              </a:lnSpc>
            </a:pPr>
            <a:r>
              <a:rPr lang="en-US" sz="1700" dirty="0"/>
              <a:t>The profitability and losses of the airlines are significantly impacted by unavoidable flight delays. </a:t>
            </a:r>
          </a:p>
          <a:p>
            <a:pPr algn="just">
              <a:lnSpc>
                <a:spcPct val="115000"/>
              </a:lnSpc>
            </a:pPr>
            <a:r>
              <a:rPr lang="en-US" sz="1700" dirty="0"/>
              <a:t>Many companies now depend on different airlines to connect them to other parts of the world, and the aviation industry is essential to the global transportation industry as well. </a:t>
            </a:r>
          </a:p>
          <a:p>
            <a:pPr algn="just">
              <a:lnSpc>
                <a:spcPct val="115000"/>
              </a:lnSpc>
            </a:pPr>
            <a:r>
              <a:rPr lang="en-US" sz="1700" dirty="0"/>
              <a:t>In order to combat this, airlines can address the underlying causes of the delays with precise flight delay forecasting, which also enables passengers to be fully prepared for the disruption to their journey.</a:t>
            </a:r>
          </a:p>
        </p:txBody>
      </p:sp>
    </p:spTree>
    <p:extLst>
      <p:ext uri="{BB962C8B-B14F-4D97-AF65-F5344CB8AC3E}">
        <p14:creationId xmlns:p14="http://schemas.microsoft.com/office/powerpoint/2010/main" val="185543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CC316B0-1169-3F45-21FD-B609F7637635}"/>
              </a:ext>
            </a:extLst>
          </p:cNvPr>
          <p:cNvSpPr>
            <a:spLocks noGrp="1"/>
          </p:cNvSpPr>
          <p:nvPr>
            <p:ph type="title"/>
          </p:nvPr>
        </p:nvSpPr>
        <p:spPr>
          <a:xfrm>
            <a:off x="922020" y="833015"/>
            <a:ext cx="5193960" cy="5202026"/>
          </a:xfrm>
        </p:spPr>
        <p:txBody>
          <a:bodyPr anchor="ctr">
            <a:normAutofit/>
          </a:bodyPr>
          <a:lstStyle/>
          <a:p>
            <a:pPr algn="ctr"/>
            <a:r>
              <a:rPr lang="en-US"/>
              <a:t>Methodology</a:t>
            </a:r>
            <a:endParaRPr lang="en-US" dirty="0"/>
          </a:p>
        </p:txBody>
      </p:sp>
      <p:sp>
        <p:nvSpPr>
          <p:cNvPr id="3" name="Content Placeholder 2">
            <a:extLst>
              <a:ext uri="{FF2B5EF4-FFF2-40B4-BE49-F238E27FC236}">
                <a16:creationId xmlns:a16="http://schemas.microsoft.com/office/drawing/2014/main" id="{C7DC3EA0-EFA6-F842-DCB8-2FF6BD14E1C9}"/>
              </a:ext>
            </a:extLst>
          </p:cNvPr>
          <p:cNvSpPr>
            <a:spLocks noGrp="1"/>
          </p:cNvSpPr>
          <p:nvPr>
            <p:ph idx="1"/>
          </p:nvPr>
        </p:nvSpPr>
        <p:spPr>
          <a:xfrm>
            <a:off x="7104062" y="540347"/>
            <a:ext cx="4537075" cy="5760000"/>
          </a:xfrm>
        </p:spPr>
        <p:txBody>
          <a:bodyPr anchor="ctr">
            <a:normAutofit/>
          </a:bodyPr>
          <a:lstStyle/>
          <a:p>
            <a:pPr algn="just">
              <a:lnSpc>
                <a:spcPct val="115000"/>
              </a:lnSpc>
            </a:pPr>
            <a:r>
              <a:rPr lang="en-US" dirty="0"/>
              <a:t>This analysis aims to anticipate a delay. To forecast a delay, we will use the airline data from the airline dataset </a:t>
            </a:r>
          </a:p>
          <a:p>
            <a:pPr algn="just">
              <a:lnSpc>
                <a:spcPct val="115000"/>
              </a:lnSpc>
            </a:pPr>
            <a:r>
              <a:rPr lang="en-US" dirty="0"/>
              <a:t>First, we'll look at the data and perform some simple analysis.</a:t>
            </a:r>
          </a:p>
          <a:p>
            <a:pPr algn="just">
              <a:lnSpc>
                <a:spcPct val="115000"/>
              </a:lnSpc>
            </a:pPr>
            <a:r>
              <a:rPr lang="en-US" dirty="0"/>
              <a:t>Python will be used by us to interact with, access, and visualize our data. </a:t>
            </a:r>
          </a:p>
          <a:p>
            <a:pPr algn="just">
              <a:lnSpc>
                <a:spcPct val="115000"/>
              </a:lnSpc>
            </a:pPr>
            <a:r>
              <a:rPr lang="en-US" dirty="0"/>
              <a:t>Additionally, we'll train machine learning models utilizing the data. Later, an application will be developed and released utilizing the trained machine learning model, allowing any user to provide input to predict whether the flight will be delayed or not. </a:t>
            </a:r>
          </a:p>
        </p:txBody>
      </p:sp>
    </p:spTree>
    <p:extLst>
      <p:ext uri="{BB962C8B-B14F-4D97-AF65-F5344CB8AC3E}">
        <p14:creationId xmlns:p14="http://schemas.microsoft.com/office/powerpoint/2010/main" val="425685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4C56ED3-6894-0E72-77CC-880A941530D5}"/>
              </a:ext>
            </a:extLst>
          </p:cNvPr>
          <p:cNvSpPr>
            <a:spLocks noGrp="1"/>
          </p:cNvSpPr>
          <p:nvPr>
            <p:ph type="title"/>
          </p:nvPr>
        </p:nvSpPr>
        <p:spPr>
          <a:xfrm>
            <a:off x="922020" y="833015"/>
            <a:ext cx="5193960" cy="5202026"/>
          </a:xfrm>
        </p:spPr>
        <p:txBody>
          <a:bodyPr anchor="ctr">
            <a:normAutofit/>
          </a:bodyPr>
          <a:lstStyle/>
          <a:p>
            <a:pPr algn="ctr"/>
            <a:r>
              <a:rPr lang="en-US" sz="4200"/>
              <a:t>DATA UNDERSTANDING </a:t>
            </a:r>
            <a:br>
              <a:rPr lang="en-US" sz="4200"/>
            </a:br>
            <a:endParaRPr lang="en-US" sz="4200"/>
          </a:p>
        </p:txBody>
      </p:sp>
      <p:sp>
        <p:nvSpPr>
          <p:cNvPr id="3" name="Content Placeholder 2">
            <a:extLst>
              <a:ext uri="{FF2B5EF4-FFF2-40B4-BE49-F238E27FC236}">
                <a16:creationId xmlns:a16="http://schemas.microsoft.com/office/drawing/2014/main" id="{0222AA28-ECA6-BCA3-D88A-9FC6725FBBD7}"/>
              </a:ext>
            </a:extLst>
          </p:cNvPr>
          <p:cNvSpPr>
            <a:spLocks noGrp="1"/>
          </p:cNvSpPr>
          <p:nvPr>
            <p:ph idx="1"/>
          </p:nvPr>
        </p:nvSpPr>
        <p:spPr>
          <a:xfrm>
            <a:off x="7104062" y="540347"/>
            <a:ext cx="4537075" cy="5760000"/>
          </a:xfrm>
        </p:spPr>
        <p:txBody>
          <a:bodyPr anchor="ctr">
            <a:normAutofit/>
          </a:bodyPr>
          <a:lstStyle/>
          <a:p>
            <a:pPr algn="just">
              <a:lnSpc>
                <a:spcPct val="115000"/>
              </a:lnSpc>
            </a:pPr>
            <a:r>
              <a:rPr lang="en-US" sz="1500" dirty="0"/>
              <a:t>The information comes from the Bureau of Transportation Statistics(BTS) of the U.S. Department of Transportation (DOT) . </a:t>
            </a:r>
          </a:p>
          <a:p>
            <a:pPr algn="just">
              <a:lnSpc>
                <a:spcPct val="115000"/>
              </a:lnSpc>
            </a:pPr>
            <a:r>
              <a:rPr lang="en-US" sz="1500" dirty="0"/>
              <a:t>The U.S. Department of Transportation's (DOT) Bureau of Transportation Statistics tracks the domestic flight schedule performance of major airlines (BTS). </a:t>
            </a:r>
          </a:p>
          <a:p>
            <a:pPr algn="just">
              <a:lnSpc>
                <a:spcPct val="115000"/>
              </a:lnSpc>
            </a:pPr>
            <a:r>
              <a:rPr lang="en-US" sz="1500" dirty="0"/>
              <a:t>The DOT's monthly Air Travel Consumer Report, which is normally released 30 days after the month's end, also includes a summary of the number of on-time, delayed, canceled, and diverted flights in addition to the summary tables provided on this website. </a:t>
            </a:r>
          </a:p>
          <a:p>
            <a:pPr algn="just">
              <a:lnSpc>
                <a:spcPct val="115000"/>
              </a:lnSpc>
            </a:pPr>
            <a:r>
              <a:rPr lang="en-US" sz="1500" dirty="0"/>
              <a:t>BTS began gathering data on the causes of flight delays in June 2003. </a:t>
            </a:r>
          </a:p>
          <a:p>
            <a:pPr algn="just">
              <a:lnSpc>
                <a:spcPct val="115000"/>
              </a:lnSpc>
            </a:pPr>
            <a:r>
              <a:rPr lang="en-US" sz="1500" dirty="0"/>
              <a:t>The general public has access to raw data and summary statistics when the Air Travel Consumer Report is created. </a:t>
            </a:r>
          </a:p>
        </p:txBody>
      </p:sp>
    </p:spTree>
    <p:extLst>
      <p:ext uri="{BB962C8B-B14F-4D97-AF65-F5344CB8AC3E}">
        <p14:creationId xmlns:p14="http://schemas.microsoft.com/office/powerpoint/2010/main" val="423780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5418D86-7970-25E4-3AFA-3E2729FAF2E9}"/>
              </a:ext>
            </a:extLst>
          </p:cNvPr>
          <p:cNvSpPr>
            <a:spLocks noGrp="1"/>
          </p:cNvSpPr>
          <p:nvPr>
            <p:ph type="title"/>
          </p:nvPr>
        </p:nvSpPr>
        <p:spPr>
          <a:xfrm>
            <a:off x="7086315" y="540000"/>
            <a:ext cx="4554821" cy="2186096"/>
          </a:xfrm>
        </p:spPr>
        <p:txBody>
          <a:bodyPr anchor="t">
            <a:normAutofit/>
          </a:bodyPr>
          <a:lstStyle/>
          <a:p>
            <a:r>
              <a:rPr lang="en-US" sz="4700"/>
              <a:t>MODELING &amp; DEPLOYMENT </a:t>
            </a:r>
            <a:br>
              <a:rPr lang="en-US" sz="4700"/>
            </a:br>
            <a:endParaRPr lang="en-US" sz="4700"/>
          </a:p>
        </p:txBody>
      </p:sp>
      <p:grpSp>
        <p:nvGrpSpPr>
          <p:cNvPr id="26" name="Group 25">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7" name="Oval 26">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Light bulb on yellow background with sketched light beams and cord">
            <a:extLst>
              <a:ext uri="{FF2B5EF4-FFF2-40B4-BE49-F238E27FC236}">
                <a16:creationId xmlns:a16="http://schemas.microsoft.com/office/drawing/2014/main" id="{F94C634A-CD80-FEF5-C8A9-DD4E6DD5B9F4}"/>
              </a:ext>
            </a:extLst>
          </p:cNvPr>
          <p:cNvPicPr>
            <a:picLocks noChangeAspect="1"/>
          </p:cNvPicPr>
          <p:nvPr/>
        </p:nvPicPr>
        <p:blipFill rotWithShape="1">
          <a:blip r:embed="rId2"/>
          <a:srcRect l="38500"/>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Content Placeholder 2">
            <a:extLst>
              <a:ext uri="{FF2B5EF4-FFF2-40B4-BE49-F238E27FC236}">
                <a16:creationId xmlns:a16="http://schemas.microsoft.com/office/drawing/2014/main" id="{32504D1A-C0F4-0EFE-8E9B-D85675E03E6B}"/>
              </a:ext>
            </a:extLst>
          </p:cNvPr>
          <p:cNvSpPr>
            <a:spLocks noGrp="1"/>
          </p:cNvSpPr>
          <p:nvPr>
            <p:ph idx="1"/>
          </p:nvPr>
        </p:nvSpPr>
        <p:spPr>
          <a:xfrm>
            <a:off x="7104063" y="2947121"/>
            <a:ext cx="4537073" cy="3361604"/>
          </a:xfrm>
        </p:spPr>
        <p:txBody>
          <a:bodyPr anchor="t">
            <a:normAutofit/>
          </a:bodyPr>
          <a:lstStyle/>
          <a:p>
            <a:pPr algn="just">
              <a:lnSpc>
                <a:spcPct val="115000"/>
              </a:lnSpc>
            </a:pPr>
            <a:r>
              <a:rPr lang="en-US" sz="1500" dirty="0"/>
              <a:t>With the help of the </a:t>
            </a:r>
            <a:r>
              <a:rPr lang="en-US" sz="1500" dirty="0" err="1"/>
              <a:t>sklearn</a:t>
            </a:r>
            <a:r>
              <a:rPr lang="en-US" sz="1500" dirty="0"/>
              <a:t> library's train test split () method, we first divided the data into train and test data sets. </a:t>
            </a:r>
          </a:p>
          <a:p>
            <a:pPr algn="just">
              <a:lnSpc>
                <a:spcPct val="115000"/>
              </a:lnSpc>
            </a:pPr>
            <a:r>
              <a:rPr lang="en-US" sz="1500" dirty="0"/>
              <a:t>Pandas are used for data cleaning and data wrangling. </a:t>
            </a:r>
          </a:p>
          <a:p>
            <a:pPr algn="just">
              <a:lnSpc>
                <a:spcPct val="115000"/>
              </a:lnSpc>
            </a:pPr>
            <a:r>
              <a:rPr lang="en-US" sz="1500" dirty="0"/>
              <a:t>The data generated during data preparation is used to train the machine learning models. </a:t>
            </a:r>
          </a:p>
          <a:p>
            <a:pPr algn="just">
              <a:lnSpc>
                <a:spcPct val="115000"/>
              </a:lnSpc>
            </a:pPr>
            <a:r>
              <a:rPr lang="en-US" sz="1500" dirty="0"/>
              <a:t>Application deployment is done using the flask server. </a:t>
            </a:r>
          </a:p>
          <a:p>
            <a:pPr algn="just">
              <a:lnSpc>
                <a:spcPct val="115000"/>
              </a:lnSpc>
            </a:pPr>
            <a:endParaRPr lang="en-US" sz="1500" dirty="0"/>
          </a:p>
        </p:txBody>
      </p:sp>
    </p:spTree>
    <p:extLst>
      <p:ext uri="{BB962C8B-B14F-4D97-AF65-F5344CB8AC3E}">
        <p14:creationId xmlns:p14="http://schemas.microsoft.com/office/powerpoint/2010/main" val="98106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B902-9835-7388-121A-14EC6DC2A084}"/>
              </a:ext>
            </a:extLst>
          </p:cNvPr>
          <p:cNvSpPr>
            <a:spLocks noGrp="1"/>
          </p:cNvSpPr>
          <p:nvPr>
            <p:ph type="title"/>
          </p:nvPr>
        </p:nvSpPr>
        <p:spPr/>
        <p:txBody>
          <a:bodyPr/>
          <a:lstStyle/>
          <a:p>
            <a:pPr algn="ctr"/>
            <a:r>
              <a:rPr lang="en-US" dirty="0"/>
              <a:t>SNAPSHOTS OF THE CODE AND OUTPUTS</a:t>
            </a:r>
          </a:p>
        </p:txBody>
      </p:sp>
      <p:pic>
        <p:nvPicPr>
          <p:cNvPr id="6" name="Content Placeholder 5" descr="Chart, scatter chart&#10;&#10;Description automatically generated">
            <a:extLst>
              <a:ext uri="{FF2B5EF4-FFF2-40B4-BE49-F238E27FC236}">
                <a16:creationId xmlns:a16="http://schemas.microsoft.com/office/drawing/2014/main" id="{56D8BADD-9C15-F47D-4231-EA19AAD68FD2}"/>
              </a:ext>
            </a:extLst>
          </p:cNvPr>
          <p:cNvPicPr>
            <a:picLocks noGrp="1" noChangeAspect="1"/>
          </p:cNvPicPr>
          <p:nvPr>
            <p:ph idx="1"/>
          </p:nvPr>
        </p:nvPicPr>
        <p:blipFill>
          <a:blip r:embed="rId3"/>
          <a:stretch>
            <a:fillRect/>
          </a:stretch>
        </p:blipFill>
        <p:spPr>
          <a:xfrm>
            <a:off x="1965298" y="2528888"/>
            <a:ext cx="8250292" cy="3779837"/>
          </a:xfrm>
        </p:spPr>
      </p:pic>
    </p:spTree>
    <p:extLst>
      <p:ext uri="{BB962C8B-B14F-4D97-AF65-F5344CB8AC3E}">
        <p14:creationId xmlns:p14="http://schemas.microsoft.com/office/powerpoint/2010/main" val="194406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B70B-2A39-31F1-B157-EE50E3DCB5CE}"/>
              </a:ext>
            </a:extLst>
          </p:cNvPr>
          <p:cNvSpPr>
            <a:spLocks noGrp="1"/>
          </p:cNvSpPr>
          <p:nvPr>
            <p:ph type="title"/>
          </p:nvPr>
        </p:nvSpPr>
        <p:spPr/>
        <p:txBody>
          <a:bodyPr>
            <a:normAutofit/>
          </a:bodyPr>
          <a:lstStyle/>
          <a:p>
            <a:pPr algn="ctr"/>
            <a:r>
              <a:rPr lang="en-US" dirty="0"/>
              <a:t>SNAPSHOTS OF THE CODE AND OUTPUTS</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8AD345A0-06D0-24FF-7EAB-2E804C2B0C8F}"/>
              </a:ext>
            </a:extLst>
          </p:cNvPr>
          <p:cNvPicPr>
            <a:picLocks noGrp="1" noChangeAspect="1"/>
          </p:cNvPicPr>
          <p:nvPr>
            <p:ph idx="1"/>
          </p:nvPr>
        </p:nvPicPr>
        <p:blipFill>
          <a:blip r:embed="rId2"/>
          <a:stretch>
            <a:fillRect/>
          </a:stretch>
        </p:blipFill>
        <p:spPr>
          <a:xfrm>
            <a:off x="540001" y="2369128"/>
            <a:ext cx="4908300" cy="3779837"/>
          </a:xfrm>
        </p:spPr>
      </p:pic>
      <p:pic>
        <p:nvPicPr>
          <p:cNvPr id="7" name="Picture 6" descr="Text&#10;&#10;Description automatically generated">
            <a:extLst>
              <a:ext uri="{FF2B5EF4-FFF2-40B4-BE49-F238E27FC236}">
                <a16:creationId xmlns:a16="http://schemas.microsoft.com/office/drawing/2014/main" id="{4D06D33C-50A5-E9EC-D18A-7C53CEA3E359}"/>
              </a:ext>
            </a:extLst>
          </p:cNvPr>
          <p:cNvPicPr>
            <a:picLocks noChangeAspect="1"/>
          </p:cNvPicPr>
          <p:nvPr/>
        </p:nvPicPr>
        <p:blipFill>
          <a:blip r:embed="rId3"/>
          <a:stretch>
            <a:fillRect/>
          </a:stretch>
        </p:blipFill>
        <p:spPr>
          <a:xfrm>
            <a:off x="5448300" y="3213101"/>
            <a:ext cx="6743700" cy="1295400"/>
          </a:xfrm>
          <a:prstGeom prst="rect">
            <a:avLst/>
          </a:prstGeom>
        </p:spPr>
      </p:pic>
    </p:spTree>
    <p:extLst>
      <p:ext uri="{BB962C8B-B14F-4D97-AF65-F5344CB8AC3E}">
        <p14:creationId xmlns:p14="http://schemas.microsoft.com/office/powerpoint/2010/main" val="2842718455"/>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41243E"/>
      </a:dk2>
      <a:lt2>
        <a:srgbClr val="E8E5E2"/>
      </a:lt2>
      <a:accent1>
        <a:srgbClr val="85A5BD"/>
      </a:accent1>
      <a:accent2>
        <a:srgbClr val="7F88BA"/>
      </a:accent2>
      <a:accent3>
        <a:srgbClr val="A396C6"/>
      </a:accent3>
      <a:accent4>
        <a:srgbClr val="A77FBA"/>
      </a:accent4>
      <a:accent5>
        <a:srgbClr val="C492BF"/>
      </a:accent5>
      <a:accent6>
        <a:srgbClr val="BA7F9B"/>
      </a:accent6>
      <a:hlink>
        <a:srgbClr val="A1795A"/>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602</Words>
  <Application>Microsoft Macintosh PowerPoint</Application>
  <PresentationFormat>Widescreen</PresentationFormat>
  <Paragraphs>48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Bell MT</vt:lpstr>
      <vt:lpstr>Calibri</vt:lpstr>
      <vt:lpstr>Gill Sans MT</vt:lpstr>
      <vt:lpstr>Times New Roman</vt:lpstr>
      <vt:lpstr>GlowVTI</vt:lpstr>
      <vt:lpstr>  Distributed and Scalable Data Engineering (DSCI-6007)  </vt:lpstr>
      <vt:lpstr>TEAM#10</vt:lpstr>
      <vt:lpstr>What are Flight Delays</vt:lpstr>
      <vt:lpstr>Can we solve this?</vt:lpstr>
      <vt:lpstr>Methodology</vt:lpstr>
      <vt:lpstr>DATA UNDERSTANDING  </vt:lpstr>
      <vt:lpstr>MODELING &amp; DEPLOYMENT  </vt:lpstr>
      <vt:lpstr>SNAPSHOTS OF THE CODE AND OUTPUTS</vt:lpstr>
      <vt:lpstr>SNAPSHOTS OF THE CODE AND OUTPUTS</vt:lpstr>
      <vt:lpstr>SOURCE FILES &amp; SUBMISSION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Distributed and Scalable Data Engineering (DSCI-6007)  </dc:title>
  <dc:creator>Anekallu, Hari Vishal Reddy</dc:creator>
  <cp:lastModifiedBy>Nandamuri, Trinadh</cp:lastModifiedBy>
  <cp:revision>5</cp:revision>
  <dcterms:created xsi:type="dcterms:W3CDTF">2023-04-26T23:41:41Z</dcterms:created>
  <dcterms:modified xsi:type="dcterms:W3CDTF">2023-05-01T01:12:31Z</dcterms:modified>
</cp:coreProperties>
</file>