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60" r:id="rId5"/>
    <p:sldId id="259" r:id="rId6"/>
    <p:sldId id="261" r:id="rId7"/>
    <p:sldId id="257" r:id="rId8"/>
    <p:sldId id="263" r:id="rId9"/>
    <p:sldId id="265" r:id="rId10"/>
    <p:sldId id="26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41" d="100"/>
          <a:sy n="141" d="100"/>
        </p:scale>
        <p:origin x="-15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8FE7D9-CF54-4A5D-B426-DC93E276F5A7}" type="datetimeFigureOut">
              <a:rPr lang="en-US" smtClean="0"/>
              <a:t>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EE55CD-1E76-4642-898E-583E63A541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9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394" y="6450145"/>
            <a:ext cx="457200" cy="365125"/>
          </a:xfrm>
        </p:spPr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5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8F8E-B174-4665-BA10-94042F7FD0C0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3A1A-2738-45CC-A9FE-B5AF450DECC3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2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00800"/>
            <a:ext cx="381000" cy="365125"/>
          </a:xfrm>
        </p:spPr>
        <p:txBody>
          <a:bodyPr/>
          <a:lstStyle/>
          <a:p>
            <a:fld id="{B6673B9C-5ECB-4C27-8D4E-FB56867C9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5C08-A4E3-4C43-9F33-64E90B3EAB1B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822" y="6426438"/>
            <a:ext cx="457200" cy="365125"/>
          </a:xfrm>
        </p:spPr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26C-A1CC-48A8-9DEF-0BCAE35DF22A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" y="6400800"/>
            <a:ext cx="381000" cy="365125"/>
          </a:xfrm>
        </p:spPr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BB4D-966D-414D-8F1D-714A59E672D5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6BEC-CCB4-4DAD-843B-00A743D442D5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399-A83C-4709-BEDB-4CB169F26BBB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B393-1B39-46F3-9AA1-0DAD9F149F27}" type="datetime1">
              <a:rPr lang="en-US" smtClean="0"/>
              <a:t>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B5F3-0F40-4154-806C-46EF163FB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imgres?imgurl=http://www.dekaresearch.com/images/dean_kamen.jpg&amp;imgrefurl=http://www.dekaresearch.com/about.shtml&amp;h=167&amp;w=116&amp;sz=6&amp;tbnid=GPbfZt14N1MsuM&amp;tbnh=0&amp;tbnw=0&amp;prev=/search?q=dean+kamen&amp;tbm=isch&amp;tbo=u&amp;zoom=1&amp;q=dean+kamen&amp;usg=__0EpFA-uKGOuyKoBPJt8EqLJT1j4=&amp;docid=FPxUFxjrugDjAM&amp;sa=X&amp;ei=hDVtUOyzNYWpiQL5uYDQCw&amp;ved=0CIIBE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mgres?imgurl=http://www.dekaresearch.com/images/dean_kamen.jpg&amp;imgrefurl=http://www.dekaresearch.com/about.shtml&amp;h=167&amp;w=116&amp;sz=6&amp;tbnid=GPbfZt14N1MsuM&amp;tbnh=0&amp;tbnw=0&amp;prev=/search?q=dean+kamen&amp;tbm=isch&amp;tbo=u&amp;zoom=1&amp;q=dean+kamen&amp;usg=__0EpFA-uKGOuyKoBPJt8EqLJT1j4=&amp;docid=FPxUFxjrugDjAM&amp;sa=X&amp;ei=hDVtUOyzNYWpiQL5uYDQCw&amp;ved=0CIIBENU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mgres?imgurl=http://www.dekaresearch.com/images/dean_kamen.jpg&amp;imgrefurl=http://www.dekaresearch.com/about.shtml&amp;h=167&amp;w=116&amp;sz=6&amp;tbnid=GPbfZt14N1MsuM&amp;tbnh=0&amp;tbnw=0&amp;prev=/search?q=dean+kamen&amp;tbm=isch&amp;tbo=u&amp;zoom=1&amp;q=dean+kamen&amp;usg=__0EpFA-uKGOuyKoBPJt8EqLJT1j4=&amp;docid=FPxUFxjrugDjAM&amp;sa=X&amp;ei=hDVtUOyzNYWpiQL5uYDQCw&amp;ved=0CIIBENU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mgres?imgurl=http://www.dekaresearch.com/images/dean_kamen.jpg&amp;imgrefurl=http://www.dekaresearch.com/about.shtml&amp;h=167&amp;w=116&amp;sz=6&amp;tbnid=GPbfZt14N1MsuM&amp;tbnh=0&amp;tbnw=0&amp;prev=/search?q=dean+kamen&amp;tbm=isch&amp;tbo=u&amp;zoom=1&amp;q=dean+kamen&amp;usg=__0EpFA-uKGOuyKoBPJt8EqLJT1j4=&amp;docid=FPxUFxjrugDjAM&amp;sa=X&amp;ei=hDVtUOyzNYWpiQL5uYDQCw&amp;ved=0CIIBENU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34" y="3352800"/>
            <a:ext cx="8863961" cy="79431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Prototype?  What is Prototyping?</a:t>
            </a:r>
            <a:endParaRPr lang="en-US" sz="4000" dirty="0"/>
          </a:p>
        </p:txBody>
      </p:sp>
      <p:pic>
        <p:nvPicPr>
          <p:cNvPr id="4" name="Picture 2" descr="D:\Users\Jim\Documents\Robots\Parents Meeting\____xx Movie\1 PIX\IMG_1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0000">
            <a:off x="6695645" y="4814879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D:\Users\Jim\Documents\Robots\Parents Meeting\____xx Movie\1 PIX\IMG_09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529768" y="4891824"/>
            <a:ext cx="2089481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Users\Jim\Documents\Robots\Parents Meeting\____xx Movie\1 PIX\IMG_11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1999"/>
            <a:ext cx="2223516" cy="14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Users\Jim\Documents\Robots\Parents Meeting\____xx Movie\1 PIX\Asome DSC_064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 b="5446"/>
          <a:stretch/>
        </p:blipFill>
        <p:spPr bwMode="auto">
          <a:xfrm>
            <a:off x="2646639" y="580465"/>
            <a:ext cx="3906560" cy="23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Users\Jim\Documents\Robots\Parents Meeting\____xx Movie\1 PIX\CG2011JingboNi-137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7" t="11628" r="10833"/>
          <a:stretch/>
        </p:blipFill>
        <p:spPr bwMode="auto">
          <a:xfrm rot="1800000">
            <a:off x="542884" y="911744"/>
            <a:ext cx="1411158" cy="16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Picture 2" descr="D:\Users\Public\Pictures\Team 100\2012-09-15 Jonny Transmission\IMG_7688 (2)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21875" r="11806" b="13195"/>
          <a:stretch/>
        </p:blipFill>
        <p:spPr bwMode="auto">
          <a:xfrm rot="3457295">
            <a:off x="6860897" y="1027830"/>
            <a:ext cx="2108404" cy="11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B9C-5ECB-4C27-8D4E-FB56867C9700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143000"/>
            <a:ext cx="7521575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Where the prototype questions from the other team:</a:t>
            </a:r>
          </a:p>
          <a:p>
            <a:pPr lvl="1"/>
            <a:r>
              <a:rPr lang="en-US" sz="1800" dirty="0" smtClean="0"/>
              <a:t>Clear?</a:t>
            </a:r>
          </a:p>
          <a:p>
            <a:pPr lvl="1"/>
            <a:r>
              <a:rPr lang="en-US" sz="1800" dirty="0" smtClean="0"/>
              <a:t>Asking about engineering units?</a:t>
            </a:r>
          </a:p>
          <a:p>
            <a:pPr lvl="1"/>
            <a:r>
              <a:rPr lang="en-US" sz="1800" dirty="0" smtClean="0"/>
              <a:t>Could you design and build a prototype from these questions?</a:t>
            </a:r>
          </a:p>
          <a:p>
            <a:pPr lvl="1"/>
            <a:r>
              <a:rPr lang="en-US" sz="1800" dirty="0" smtClean="0"/>
              <a:t>What questions did you think were missing?</a:t>
            </a:r>
          </a:p>
          <a:p>
            <a:pPr lvl="1"/>
            <a:r>
              <a:rPr lang="en-US" sz="1800" dirty="0" smtClean="0"/>
              <a:t>Comments/questions?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Thanks </a:t>
            </a:r>
            <a:r>
              <a:rPr lang="en-US" sz="1800" dirty="0"/>
              <a:t>&amp; </a:t>
            </a:r>
            <a:r>
              <a:rPr lang="en-US" sz="1800" dirty="0" smtClean="0"/>
              <a:t>acknowledgements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Team 1114 design presentations</a:t>
            </a:r>
          </a:p>
          <a:p>
            <a:pPr lvl="1"/>
            <a:r>
              <a:rPr lang="en-US" sz="1800" dirty="0" smtClean="0"/>
              <a:t>Intuitive Surgical </a:t>
            </a:r>
            <a:r>
              <a:rPr lang="en-US" sz="1800" dirty="0"/>
              <a:t>t</a:t>
            </a:r>
            <a:r>
              <a:rPr lang="en-US" sz="1800" dirty="0" smtClean="0"/>
              <a:t>our presentations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025" y="381000"/>
            <a:ext cx="714057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Closing Thoughts…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100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How to draw an Owl</a:t>
            </a:r>
            <a:br>
              <a:rPr lang="en-US" sz="4000" b="1" dirty="0" smtClean="0"/>
            </a:br>
            <a:r>
              <a:rPr lang="en-US" sz="2700" dirty="0" smtClean="0"/>
              <a:t>Draw some circles…………….draw the rest of the Owl</a:t>
            </a:r>
            <a:endParaRPr lang="en-US" sz="2700" dirty="0"/>
          </a:p>
        </p:txBody>
      </p:sp>
      <p:sp>
        <p:nvSpPr>
          <p:cNvPr id="4" name="AutoShape 2" descr="Dean Kame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104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B9C-5ECB-4C27-8D4E-FB56867C9700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brucehiscock.com/draw/owl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4" r="51952"/>
          <a:stretch/>
        </p:blipFill>
        <p:spPr bwMode="auto">
          <a:xfrm>
            <a:off x="1524000" y="1447800"/>
            <a:ext cx="2339975" cy="49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roquoiscsd.org/cms/lib/NY19000365/Centricity/Domain/375/drawing%20of%20ow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2286000" cy="47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125" y="622096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 is Hard!    True innovation is disruptive, messy, and hard to achieve!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0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2438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Why Prototype?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533400"/>
            <a:ext cx="3886200" cy="4419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Is an idea feasible?</a:t>
            </a:r>
          </a:p>
          <a:p>
            <a:r>
              <a:rPr lang="en-US" sz="1800" dirty="0" smtClean="0"/>
              <a:t>Should we use this idea/approach?</a:t>
            </a:r>
          </a:p>
          <a:p>
            <a:r>
              <a:rPr lang="en-US" sz="1800" dirty="0" smtClean="0"/>
              <a:t>Reduce risk!!!!!</a:t>
            </a:r>
          </a:p>
          <a:p>
            <a:pPr lvl="1"/>
            <a:r>
              <a:rPr lang="en-US" sz="1800" dirty="0" smtClean="0"/>
              <a:t>Technical</a:t>
            </a:r>
          </a:p>
          <a:p>
            <a:pPr lvl="1"/>
            <a:r>
              <a:rPr lang="en-US" sz="1800" dirty="0" smtClean="0"/>
              <a:t>Schedule</a:t>
            </a:r>
          </a:p>
          <a:p>
            <a:r>
              <a:rPr lang="en-US" sz="1800" dirty="0" smtClean="0"/>
              <a:t>Pull risk forward / focus on unknown areas</a:t>
            </a:r>
          </a:p>
          <a:p>
            <a:r>
              <a:rPr lang="en-US" sz="1800" dirty="0" smtClean="0"/>
              <a:t>Figure out how to “solve” the game</a:t>
            </a:r>
          </a:p>
          <a:p>
            <a:r>
              <a:rPr lang="en-US" sz="1800" dirty="0" smtClean="0"/>
              <a:t>Determine level of difficulty</a:t>
            </a:r>
          </a:p>
          <a:p>
            <a:r>
              <a:rPr lang="en-US" sz="1800" dirty="0" smtClean="0"/>
              <a:t>Proof of concept</a:t>
            </a:r>
          </a:p>
          <a:p>
            <a:r>
              <a:rPr lang="en-US" sz="1800" dirty="0" smtClean="0"/>
              <a:t>Shape, Motion, Size</a:t>
            </a:r>
          </a:p>
          <a:p>
            <a:r>
              <a:rPr lang="en-US" sz="1800" dirty="0" smtClean="0"/>
              <a:t>Try several ideas</a:t>
            </a:r>
          </a:p>
          <a:p>
            <a:r>
              <a:rPr lang="en-US" sz="1800" dirty="0" smtClean="0"/>
              <a:t>Others?</a:t>
            </a:r>
          </a:p>
        </p:txBody>
      </p:sp>
      <p:pic>
        <p:nvPicPr>
          <p:cNvPr id="4098" name="Picture 2" descr="D:\Users\Public\Pictures\Team 100\2013 San Jose - JPG Robots (Jim)\IMG_100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7293" r="16435" b="3819"/>
          <a:stretch/>
        </p:blipFill>
        <p:spPr bwMode="auto">
          <a:xfrm>
            <a:off x="2438400" y="4343400"/>
            <a:ext cx="2209800" cy="2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62500" y="381000"/>
            <a:ext cx="3429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The value of Prototypes</a:t>
            </a:r>
            <a:endParaRPr lang="en-US" sz="2800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4305300" y="838200"/>
            <a:ext cx="4343400" cy="38862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If necessity is the mother of invention, iteration is the mother of excellent</a:t>
            </a:r>
          </a:p>
          <a:p>
            <a:r>
              <a:rPr lang="en-US" sz="1800" dirty="0" smtClean="0"/>
              <a:t>If you build your prototype again would it be:</a:t>
            </a:r>
          </a:p>
          <a:p>
            <a:pPr lvl="1"/>
            <a:r>
              <a:rPr lang="en-US" sz="1400" dirty="0" smtClean="0"/>
              <a:t>Faster to build?</a:t>
            </a:r>
          </a:p>
          <a:p>
            <a:pPr lvl="1"/>
            <a:r>
              <a:rPr lang="en-US" sz="1400" dirty="0" smtClean="0"/>
              <a:t>Better?</a:t>
            </a:r>
          </a:p>
          <a:p>
            <a:pPr lvl="1"/>
            <a:r>
              <a:rPr lang="en-US" sz="1400" dirty="0" smtClean="0"/>
              <a:t>Different?</a:t>
            </a:r>
          </a:p>
          <a:p>
            <a:r>
              <a:rPr lang="en-US" sz="1800" dirty="0" smtClean="0"/>
              <a:t>What kind of prototypes have you worked on?</a:t>
            </a:r>
          </a:p>
          <a:p>
            <a:pPr lvl="1"/>
            <a:r>
              <a:rPr lang="en-US" sz="1400" dirty="0" smtClean="0"/>
              <a:t>English / History classes</a:t>
            </a:r>
          </a:p>
          <a:p>
            <a:pPr lvl="1"/>
            <a:r>
              <a:rPr lang="en-US" sz="1400" dirty="0" smtClean="0"/>
              <a:t>Field elements (balance bridge, pyramid, etc.)</a:t>
            </a:r>
          </a:p>
          <a:p>
            <a:pPr lvl="1"/>
            <a:r>
              <a:rPr lang="en-US" sz="1400" dirty="0" smtClean="0"/>
              <a:t>Electronics breadboard</a:t>
            </a:r>
          </a:p>
          <a:p>
            <a:pPr lvl="1"/>
            <a:r>
              <a:rPr lang="en-US" sz="1400" dirty="0" smtClean="0"/>
              <a:t>Virtual</a:t>
            </a:r>
          </a:p>
        </p:txBody>
      </p:sp>
      <p:pic>
        <p:nvPicPr>
          <p:cNvPr id="19" name="Picture 3" descr="D:\Users\Public\Pictures\Team 100\2012-09-29 Worksession Sat\IMG_777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3" b="4956"/>
          <a:stretch/>
        </p:blipFill>
        <p:spPr bwMode="auto">
          <a:xfrm>
            <a:off x="6019800" y="4419600"/>
            <a:ext cx="2805193" cy="20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316"/>
            <a:ext cx="3200400" cy="45720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Common Game Tasks</a:t>
            </a:r>
            <a:endParaRPr lang="en-US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2000"/>
            <a:ext cx="3733800" cy="38862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Acquire Objects</a:t>
            </a:r>
            <a:endParaRPr lang="en-US" sz="1800" dirty="0"/>
          </a:p>
          <a:p>
            <a:pPr lvl="1"/>
            <a:r>
              <a:rPr lang="en-US" sz="1400" dirty="0" smtClean="0"/>
              <a:t>Usually </a:t>
            </a:r>
            <a:r>
              <a:rPr lang="en-US" sz="1400" dirty="0"/>
              <a:t>balls, sometimes other </a:t>
            </a:r>
            <a:r>
              <a:rPr lang="en-US" sz="1400" dirty="0" smtClean="0"/>
              <a:t>objects</a:t>
            </a:r>
          </a:p>
          <a:p>
            <a:pPr lvl="1"/>
            <a:r>
              <a:rPr lang="en-US" sz="1400" dirty="0" smtClean="0"/>
              <a:t>Grabbers</a:t>
            </a:r>
            <a:r>
              <a:rPr lang="en-US" sz="1400" dirty="0"/>
              <a:t>, rollers, scoops, suction cups</a:t>
            </a:r>
          </a:p>
          <a:p>
            <a:r>
              <a:rPr lang="en-US" sz="1800" dirty="0"/>
              <a:t>Move Objects Around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Goals, ramps, mobile platforms</a:t>
            </a:r>
          </a:p>
          <a:p>
            <a:pPr lvl="1"/>
            <a:r>
              <a:rPr lang="en-US" sz="1400" dirty="0" smtClean="0"/>
              <a:t>Hooks</a:t>
            </a:r>
            <a:r>
              <a:rPr lang="en-US" sz="1400" dirty="0"/>
              <a:t>, latches, clamps</a:t>
            </a:r>
          </a:p>
          <a:p>
            <a:r>
              <a:rPr lang="en-US" sz="1800" dirty="0"/>
              <a:t>Obstacles</a:t>
            </a:r>
          </a:p>
          <a:p>
            <a:pPr lvl="1"/>
            <a:r>
              <a:rPr lang="en-US" sz="1400" dirty="0" smtClean="0"/>
              <a:t>Climb </a:t>
            </a:r>
            <a:r>
              <a:rPr lang="en-US" sz="1400" dirty="0"/>
              <a:t>over ramps and steps</a:t>
            </a:r>
          </a:p>
          <a:p>
            <a:pPr lvl="1"/>
            <a:r>
              <a:rPr lang="en-US" sz="1400" dirty="0" smtClean="0"/>
              <a:t>Limbo </a:t>
            </a:r>
            <a:r>
              <a:rPr lang="en-US" sz="1400" dirty="0"/>
              <a:t>under </a:t>
            </a:r>
            <a:r>
              <a:rPr lang="en-US" sz="1400" dirty="0" smtClean="0"/>
              <a:t>bars</a:t>
            </a:r>
          </a:p>
          <a:p>
            <a:pPr lvl="1"/>
            <a:r>
              <a:rPr lang="en-US" sz="1400" dirty="0" smtClean="0"/>
              <a:t>Hang </a:t>
            </a:r>
            <a:r>
              <a:rPr lang="en-US" sz="1400" dirty="0"/>
              <a:t>from bars</a:t>
            </a:r>
          </a:p>
          <a:p>
            <a:r>
              <a:rPr lang="en-US" sz="1800" dirty="0"/>
              <a:t>Move Autonomously</a:t>
            </a:r>
          </a:p>
          <a:p>
            <a:pPr lvl="1"/>
            <a:r>
              <a:rPr lang="en-US" sz="1400" dirty="0"/>
              <a:t>Knock over </a:t>
            </a:r>
            <a:r>
              <a:rPr lang="en-US" sz="1400" dirty="0" smtClean="0"/>
              <a:t>objects</a:t>
            </a:r>
          </a:p>
          <a:p>
            <a:pPr lvl="1"/>
            <a:r>
              <a:rPr lang="en-US" sz="1400" dirty="0" smtClean="0"/>
              <a:t>Get </a:t>
            </a:r>
            <a:r>
              <a:rPr lang="en-US" sz="1400" dirty="0"/>
              <a:t>into some </a:t>
            </a:r>
            <a:r>
              <a:rPr lang="en-US" sz="1400" dirty="0" smtClean="0"/>
              <a:t>position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4</a:t>
            </a:fld>
            <a:endParaRPr lang="en-US" dirty="0"/>
          </a:p>
        </p:txBody>
      </p:sp>
      <p:pic>
        <p:nvPicPr>
          <p:cNvPr id="14" name="Picture 5" descr="D:\Users\Jim\Documents\Robots\Parents Meeting\____xx Movie\1 PIX\DSC_07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2872154" cy="19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703277" y="551916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 smtClean="0"/>
              <a:t>The Game!</a:t>
            </a:r>
            <a:endParaRPr lang="en-US" sz="2500" b="1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990600"/>
            <a:ext cx="4114800" cy="27051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It is a game - think about how to win</a:t>
            </a:r>
          </a:p>
          <a:p>
            <a:r>
              <a:rPr lang="en-US" sz="1800" dirty="0" smtClean="0"/>
              <a:t>Year over year much the same</a:t>
            </a:r>
          </a:p>
          <a:p>
            <a:r>
              <a:rPr lang="en-US" sz="1800" dirty="0" smtClean="0"/>
              <a:t>Must show all design elements work before incorporating into the robot design</a:t>
            </a:r>
          </a:p>
          <a:p>
            <a:r>
              <a:rPr lang="en-US" sz="1800" dirty="0" smtClean="0"/>
              <a:t>Don’t fall into the </a:t>
            </a:r>
            <a:r>
              <a:rPr lang="en-US" sz="1800" dirty="0"/>
              <a:t>identify theorem </a:t>
            </a:r>
            <a:r>
              <a:rPr lang="en-US" sz="1800" dirty="0" smtClean="0"/>
              <a:t>trap:  if A worked and B worked then A=C “should” work</a:t>
            </a:r>
          </a:p>
        </p:txBody>
      </p:sp>
      <p:pic>
        <p:nvPicPr>
          <p:cNvPr id="19" name="Picture 4" descr="D:\Users\Public\Pictures\Team 100\2013 Davis - JPG People (Jim)\IMG_889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3922" r="9834" b="10640"/>
          <a:stretch/>
        </p:blipFill>
        <p:spPr bwMode="auto">
          <a:xfrm>
            <a:off x="4267200" y="3810000"/>
            <a:ext cx="4597196" cy="2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57033"/>
            <a:ext cx="4241800" cy="78501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800" b="1" dirty="0" smtClean="0"/>
              <a:t>What do you want to learn from your prototype?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12444" y="685800"/>
            <a:ext cx="4135756" cy="72817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Time, Resources, Money</a:t>
            </a:r>
          </a:p>
          <a:p>
            <a:r>
              <a:rPr lang="en-US" sz="1800" dirty="0" smtClean="0"/>
              <a:t>BUT!!!  Changing later is way worse!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1752600"/>
            <a:ext cx="1052830" cy="516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ask!</a:t>
            </a:r>
            <a:endParaRPr lang="en-US" sz="1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19200" y="1807459"/>
            <a:ext cx="2701926" cy="131674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Why? What? How?</a:t>
            </a:r>
          </a:p>
          <a:p>
            <a:r>
              <a:rPr lang="en-US" sz="1800" dirty="0" smtClean="0"/>
              <a:t>End Goal?</a:t>
            </a:r>
          </a:p>
          <a:p>
            <a:r>
              <a:rPr lang="en-US" sz="1800" dirty="0" smtClean="0"/>
              <a:t>How / what is needed?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Visualize success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00" y="1490170"/>
            <a:ext cx="3949700" cy="40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Before you start a prototype</a:t>
            </a:r>
            <a:endParaRPr lang="en-US" sz="1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04800" y="304800"/>
            <a:ext cx="4343400" cy="51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Prototypes are Expensive!</a:t>
            </a:r>
            <a:endParaRPr lang="en-US" sz="1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902200" y="1175040"/>
            <a:ext cx="3886200" cy="30480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You don’t know what you know until you have a prototype</a:t>
            </a:r>
          </a:p>
          <a:p>
            <a:r>
              <a:rPr lang="en-US" sz="1800" dirty="0" smtClean="0"/>
              <a:t>What did your prototype tell you?</a:t>
            </a:r>
          </a:p>
          <a:p>
            <a:r>
              <a:rPr lang="en-US" sz="1800" dirty="0" smtClean="0"/>
              <a:t>What did your prototype teach you?</a:t>
            </a:r>
          </a:p>
          <a:p>
            <a:r>
              <a:rPr lang="en-US" sz="1800" dirty="0" smtClean="0"/>
              <a:t>What questions did you ask your prototype?</a:t>
            </a:r>
          </a:p>
          <a:p>
            <a:r>
              <a:rPr lang="en-US" sz="1800" dirty="0" smtClean="0"/>
              <a:t>What questions did you </a:t>
            </a:r>
            <a:r>
              <a:rPr lang="en-US" sz="1800" u="sng" dirty="0" smtClean="0"/>
              <a:t>not</a:t>
            </a:r>
            <a:r>
              <a:rPr lang="en-US" sz="1800" dirty="0" smtClean="0"/>
              <a:t> ask your prototype?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9700" y="3124200"/>
            <a:ext cx="3886200" cy="26386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Climber prototype</a:t>
            </a:r>
            <a:endParaRPr lang="en-US" sz="2200" dirty="0"/>
          </a:p>
          <a:p>
            <a:pPr lvl="1"/>
            <a:r>
              <a:rPr lang="en-US" sz="1800" dirty="0"/>
              <a:t>Climb – what does this mean?</a:t>
            </a:r>
          </a:p>
          <a:p>
            <a:pPr lvl="1"/>
            <a:r>
              <a:rPr lang="en-US" sz="1800" dirty="0"/>
              <a:t>We proved we could </a:t>
            </a:r>
            <a:r>
              <a:rPr lang="en-US" sz="1800" u="sng" dirty="0" smtClean="0"/>
              <a:t>lift,</a:t>
            </a:r>
            <a:r>
              <a:rPr lang="en-US" sz="1800" dirty="0" smtClean="0"/>
              <a:t> this is not the same as “</a:t>
            </a:r>
            <a:r>
              <a:rPr lang="en-US" sz="1800" dirty="0"/>
              <a:t>climb</a:t>
            </a:r>
            <a:r>
              <a:rPr lang="en-US" sz="1800" dirty="0" smtClean="0"/>
              <a:t>”!</a:t>
            </a:r>
            <a:endParaRPr lang="en-US" sz="1800" dirty="0"/>
          </a:p>
          <a:p>
            <a:pPr lvl="1"/>
            <a:r>
              <a:rPr lang="en-US" sz="1800" dirty="0" smtClean="0"/>
              <a:t>What </a:t>
            </a:r>
            <a:r>
              <a:rPr lang="en-US" sz="1800" dirty="0"/>
              <a:t>is the “end goal</a:t>
            </a:r>
            <a:r>
              <a:rPr lang="en-US" sz="1800" dirty="0" smtClean="0"/>
              <a:t>”?</a:t>
            </a:r>
          </a:p>
          <a:p>
            <a:r>
              <a:rPr lang="en-US" sz="2200" dirty="0" smtClean="0"/>
              <a:t>Shooter prototype</a:t>
            </a:r>
          </a:p>
          <a:p>
            <a:pPr lvl="1"/>
            <a:r>
              <a:rPr lang="en-US" sz="1800" dirty="0" smtClean="0"/>
              <a:t>10</a:t>
            </a:r>
            <a:r>
              <a:rPr lang="en-US" sz="1800" dirty="0"/>
              <a:t>’ away, 3’ off ground, 5’ </a:t>
            </a:r>
            <a:r>
              <a:rPr lang="en-US" sz="1800" dirty="0" smtClean="0"/>
              <a:t>up</a:t>
            </a:r>
            <a:endParaRPr lang="en-US" sz="1800" dirty="0"/>
          </a:p>
          <a:p>
            <a:endParaRPr lang="en-US" sz="1800" dirty="0" smtClean="0"/>
          </a:p>
        </p:txBody>
      </p:sp>
      <p:pic>
        <p:nvPicPr>
          <p:cNvPr id="24" name="Picture 4" descr="D:\Users\Jim\Documents\Robots\Parents Meeting\____xx Movie\1 PIX\IMG_286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4" t="42535" r="33153" b="26198"/>
          <a:stretch/>
        </p:blipFill>
        <p:spPr bwMode="auto">
          <a:xfrm>
            <a:off x="1471930" y="5638800"/>
            <a:ext cx="1897747" cy="10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419600" y="4001791"/>
            <a:ext cx="4343400" cy="57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Think in engineering terms!</a:t>
            </a:r>
            <a:endParaRPr lang="en-US" sz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14800" y="4495800"/>
            <a:ext cx="4876800" cy="220460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Speed, Velocity, Mass, Time, Current, Angle, Distance, Energy, Torque, Power, Gravity, RPM, etc., etc.</a:t>
            </a:r>
          </a:p>
          <a:p>
            <a:r>
              <a:rPr lang="en-US" sz="1800" dirty="0" smtClean="0"/>
              <a:t>How do you measure results? What results?</a:t>
            </a:r>
          </a:p>
          <a:p>
            <a:r>
              <a:rPr lang="en-US" sz="1800" dirty="0" smtClean="0"/>
              <a:t>Break down into subsystems for prototyping?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Can’t throw random stuff together! (usually)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81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7338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Designing your Prototype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22655"/>
            <a:ext cx="3886200" cy="387314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Not necessarily CAD</a:t>
            </a:r>
          </a:p>
          <a:p>
            <a:r>
              <a:rPr lang="en-US" sz="1800" dirty="0" smtClean="0"/>
              <a:t>Foam, Paper, Whiteboard, cardboard, hand sketches, humanbots, etc.</a:t>
            </a:r>
          </a:p>
          <a:p>
            <a:r>
              <a:rPr lang="en-US" sz="1800" dirty="0" smtClean="0"/>
              <a:t>“Designing” a prototype (quickly) can/will lead to a go-no/go decision on whether or not to proceed with a physical prototype (is this idea good enough for a prototype?)</a:t>
            </a:r>
          </a:p>
          <a:p>
            <a:r>
              <a:rPr lang="en-US" sz="1800" dirty="0" smtClean="0"/>
              <a:t>Building a “bad” prototype may/will create a false result meaning a good approach gets disqualified and/or a bad result moves forward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B5F3-0F40-4154-806C-46EF163FB4D2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2" descr="D:\Users\Public\Pictures\Team 100\2012-09-29 Worksession Sat\IMG_78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b="10764"/>
          <a:stretch/>
        </p:blipFill>
        <p:spPr bwMode="auto">
          <a:xfrm>
            <a:off x="914401" y="4724400"/>
            <a:ext cx="2667000" cy="18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zzz_My Stuff\z_010 CHS Robots\Team 100  - Pictures\2013 Robot at WHS - JPG (Jim)\IMG_85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t="22643" r="15099" b="12754"/>
          <a:stretch/>
        </p:blipFill>
        <p:spPr bwMode="auto">
          <a:xfrm rot="16200000">
            <a:off x="3444784" y="2346416"/>
            <a:ext cx="347363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609600"/>
            <a:ext cx="2743200" cy="59436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key to deciding upon a design is to evaluate the </a:t>
            </a:r>
          </a:p>
          <a:p>
            <a:r>
              <a:rPr lang="en-US" sz="1800" dirty="0"/>
              <a:t>tradeoffs</a:t>
            </a:r>
          </a:p>
          <a:p>
            <a:r>
              <a:rPr lang="en-US" sz="1800" dirty="0" smtClean="0"/>
              <a:t>With </a:t>
            </a:r>
            <a:r>
              <a:rPr lang="en-US" sz="1800" dirty="0"/>
              <a:t>any FIRST robot, when you choose on function </a:t>
            </a:r>
            <a:r>
              <a:rPr lang="en-US" sz="1800" dirty="0" smtClean="0"/>
              <a:t>or </a:t>
            </a:r>
            <a:r>
              <a:rPr lang="en-US" sz="1800" dirty="0"/>
              <a:t>ability, you usually have to give something</a:t>
            </a:r>
          </a:p>
          <a:p>
            <a:r>
              <a:rPr lang="en-US" sz="1800" dirty="0" smtClean="0"/>
              <a:t>Making </a:t>
            </a:r>
            <a:r>
              <a:rPr lang="en-US" sz="1800" dirty="0"/>
              <a:t>the right choices based on your analysis will </a:t>
            </a:r>
            <a:r>
              <a:rPr lang="en-US" sz="1800" dirty="0" smtClean="0"/>
              <a:t>determine </a:t>
            </a:r>
            <a:r>
              <a:rPr lang="en-US" sz="1800" dirty="0"/>
              <a:t>the fate of your </a:t>
            </a:r>
            <a:r>
              <a:rPr lang="en-US" sz="1800" dirty="0" smtClean="0"/>
              <a:t>season</a:t>
            </a:r>
          </a:p>
          <a:p>
            <a:pPr lvl="1"/>
            <a:r>
              <a:rPr lang="en-US" sz="1400" dirty="0" smtClean="0"/>
              <a:t>e.g</a:t>
            </a:r>
            <a:r>
              <a:rPr lang="en-US" sz="1400" dirty="0"/>
              <a:t>. Speed vs. Power, Complexity vs. Durability, Goals  vs. </a:t>
            </a:r>
            <a:r>
              <a:rPr lang="en-US" sz="1400" dirty="0" smtClean="0"/>
              <a:t>Balls</a:t>
            </a:r>
          </a:p>
          <a:p>
            <a:r>
              <a:rPr lang="en-US" sz="1800" dirty="0" smtClean="0"/>
              <a:t>K.I.S.S. </a:t>
            </a:r>
            <a:r>
              <a:rPr lang="en-US" sz="1800" dirty="0"/>
              <a:t>– </a:t>
            </a:r>
            <a:r>
              <a:rPr lang="en-US" sz="1800" dirty="0" smtClean="0"/>
              <a:t>teams </a:t>
            </a:r>
            <a:r>
              <a:rPr lang="en-US" sz="1800" dirty="0"/>
              <a:t>who try to do more than they’re capable of, tend to fail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400800" y="228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Tradeoffs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162800" cy="75247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Prototype Exercise (part 1)</a:t>
            </a:r>
            <a:endParaRPr lang="en-US" sz="2700" dirty="0"/>
          </a:p>
        </p:txBody>
      </p:sp>
      <p:sp>
        <p:nvSpPr>
          <p:cNvPr id="4" name="AutoShape 2" descr="Dean Kame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104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B9C-5ECB-4C27-8D4E-FB56867C9700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143000"/>
            <a:ext cx="7521575" cy="2438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For the exercise assume the same game rules/field as 2013 (use your imagination, answer your own questions)</a:t>
            </a:r>
          </a:p>
          <a:p>
            <a:r>
              <a:rPr lang="en-US" sz="1800" dirty="0" smtClean="0"/>
              <a:t>Items will be handed out and a brief explanation of items will be given (each group will have different items/goals)</a:t>
            </a:r>
          </a:p>
          <a:p>
            <a:r>
              <a:rPr lang="en-US" sz="1800" dirty="0" smtClean="0"/>
              <a:t>Brainstorm your approach to achieve goal</a:t>
            </a:r>
          </a:p>
          <a:p>
            <a:r>
              <a:rPr lang="en-US" sz="1800" dirty="0"/>
              <a:t>(Hurry!)</a:t>
            </a:r>
          </a:p>
          <a:p>
            <a:r>
              <a:rPr lang="en-US" sz="1800" dirty="0" smtClean="0"/>
              <a:t>Stop for discussion and </a:t>
            </a:r>
            <a:r>
              <a:rPr lang="en-US" sz="1800" dirty="0"/>
              <a:t>further </a:t>
            </a:r>
            <a:r>
              <a:rPr lang="en-US" sz="1800" dirty="0" smtClean="0"/>
              <a:t>instruction…</a:t>
            </a:r>
          </a:p>
        </p:txBody>
      </p:sp>
    </p:spTree>
    <p:extLst>
      <p:ext uri="{BB962C8B-B14F-4D97-AF65-F5344CB8AC3E}">
        <p14:creationId xmlns:p14="http://schemas.microsoft.com/office/powerpoint/2010/main" val="25144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an Kame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104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B9C-5ECB-4C27-8D4E-FB56867C9700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143000"/>
            <a:ext cx="7521575" cy="2438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Down select to one idea</a:t>
            </a:r>
          </a:p>
          <a:p>
            <a:r>
              <a:rPr lang="en-US" sz="1800" dirty="0" smtClean="0"/>
              <a:t>General your questions, measures, success criteria</a:t>
            </a:r>
          </a:p>
          <a:p>
            <a:r>
              <a:rPr lang="en-US" sz="1800" dirty="0" smtClean="0"/>
              <a:t>(Hurry!)</a:t>
            </a:r>
          </a:p>
          <a:p>
            <a:r>
              <a:rPr lang="en-US" sz="1800" dirty="0"/>
              <a:t>Stop for discussion and further instruction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025" y="304800"/>
            <a:ext cx="7140575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Prototype Exercise (part 2)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940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an Kame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762000"/>
            <a:ext cx="1104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3B9C-5ECB-4C27-8D4E-FB56867C9700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08025" y="1143000"/>
            <a:ext cx="7521575" cy="2438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800" dirty="0" smtClean="0"/>
              <a:t>Design your prototype  …except…switch!</a:t>
            </a:r>
          </a:p>
          <a:p>
            <a:r>
              <a:rPr lang="en-US" sz="1800" dirty="0"/>
              <a:t>(Hurry!)</a:t>
            </a:r>
          </a:p>
          <a:p>
            <a:r>
              <a:rPr lang="en-US" sz="1800" dirty="0" smtClean="0"/>
              <a:t>Stop </a:t>
            </a:r>
            <a:r>
              <a:rPr lang="en-US" sz="1800" dirty="0"/>
              <a:t>for </a:t>
            </a:r>
            <a:r>
              <a:rPr lang="en-US" sz="1800" dirty="0" smtClean="0"/>
              <a:t>discussion…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025" y="381000"/>
            <a:ext cx="7140575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Prototype Exercise (part 3)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230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778</Words>
  <Application>Microsoft Office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Why Prototype?  What is Prototyping?</vt:lpstr>
      <vt:lpstr>How to draw an Owl Draw some circles…………….draw the rest of the Owl</vt:lpstr>
      <vt:lpstr>Why Prototype?</vt:lpstr>
      <vt:lpstr>Common Game Tasks</vt:lpstr>
      <vt:lpstr>What do you want to learn from your prototype?</vt:lpstr>
      <vt:lpstr>Designing your Prototype</vt:lpstr>
      <vt:lpstr>Prototype Exercise (part 1)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Wilfong</dc:creator>
  <cp:lastModifiedBy>Student</cp:lastModifiedBy>
  <cp:revision>166</cp:revision>
  <cp:lastPrinted>2013-11-15T02:26:20Z</cp:lastPrinted>
  <dcterms:created xsi:type="dcterms:W3CDTF">2012-10-04T05:50:12Z</dcterms:created>
  <dcterms:modified xsi:type="dcterms:W3CDTF">2015-01-17T19:11:18Z</dcterms:modified>
</cp:coreProperties>
</file>