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"/>
  </p:notesMasterIdLst>
  <p:handoutMasterIdLst>
    <p:handoutMasterId r:id="rId4"/>
  </p:handoutMasterIdLst>
  <p:sldIdLst>
    <p:sldId id="919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bg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bg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bg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bg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bg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bg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bg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bg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bg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0066FF"/>
    <a:srgbClr val="FF99CC"/>
    <a:srgbClr val="FF0000"/>
    <a:srgbClr val="FFFF00"/>
    <a:srgbClr val="CC3300"/>
    <a:srgbClr val="FFCC00"/>
    <a:srgbClr val="33CC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6567" autoAdjust="0"/>
  </p:normalViewPr>
  <p:slideViewPr>
    <p:cSldViewPr snapToGrid="0">
      <p:cViewPr varScale="1">
        <p:scale>
          <a:sx n="112" d="100"/>
          <a:sy n="112" d="100"/>
        </p:scale>
        <p:origin x="1548" y="108"/>
      </p:cViewPr>
      <p:guideLst>
        <p:guide orient="horz" pos="222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23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2399" cy="45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614" tIns="33809" rIns="67614" bIns="33809" numCol="1" anchor="t" anchorCtr="0" compatLnSpc="1">
            <a:prstTxWarp prst="textNoShape">
              <a:avLst/>
            </a:prstTxWarp>
          </a:bodyPr>
          <a:lstStyle>
            <a:lvl1pPr defTabSz="677830" eaLnBrk="0" hangingPunct="0">
              <a:spcBef>
                <a:spcPct val="0"/>
              </a:spcBef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5736" y="1"/>
            <a:ext cx="3047170" cy="45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614" tIns="33809" rIns="67614" bIns="33809" numCol="1" anchor="t" anchorCtr="0" compatLnSpc="1">
            <a:prstTxWarp prst="textNoShape">
              <a:avLst/>
            </a:prstTxWarp>
          </a:bodyPr>
          <a:lstStyle>
            <a:lvl1pPr algn="r" defTabSz="677830" eaLnBrk="0" hangingPunct="0">
              <a:spcBef>
                <a:spcPct val="0"/>
              </a:spcBef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438"/>
            <a:ext cx="3042399" cy="4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614" tIns="33809" rIns="67614" bIns="33809" numCol="1" anchor="b" anchorCtr="0" compatLnSpc="1">
            <a:prstTxWarp prst="textNoShape">
              <a:avLst/>
            </a:prstTxWarp>
          </a:bodyPr>
          <a:lstStyle>
            <a:lvl1pPr defTabSz="677830" eaLnBrk="0" hangingPunct="0">
              <a:spcBef>
                <a:spcPct val="0"/>
              </a:spcBef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5736" y="8820438"/>
            <a:ext cx="3047170" cy="4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7614" tIns="33809" rIns="67614" bIns="33809" numCol="1" anchor="b" anchorCtr="0" compatLnSpc="1">
            <a:prstTxWarp prst="textNoShape">
              <a:avLst/>
            </a:prstTxWarp>
          </a:bodyPr>
          <a:lstStyle>
            <a:lvl1pPr algn="r" defTabSz="677830" eaLnBrk="0" hangingPunct="0">
              <a:spcBef>
                <a:spcPct val="0"/>
              </a:spcBef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7DBADC9-B5F7-4406-A21F-0484CB504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82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4447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5" tIns="46457" rIns="92915" bIns="46457" numCol="1" anchor="t" anchorCtr="0" compatLnSpc="1">
            <a:prstTxWarp prst="textNoShape">
              <a:avLst/>
            </a:prstTxWarp>
          </a:bodyPr>
          <a:lstStyle>
            <a:lvl1pPr defTabSz="926050" eaLnBrk="0" hangingPunct="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5953" y="1"/>
            <a:ext cx="3034447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5" tIns="46457" rIns="92915" bIns="46457" numCol="1" anchor="t" anchorCtr="0" compatLnSpc="1">
            <a:prstTxWarp prst="textNoShape">
              <a:avLst/>
            </a:prstTxWarp>
          </a:bodyPr>
          <a:lstStyle>
            <a:lvl1pPr algn="r" defTabSz="926050" eaLnBrk="0" hangingPunct="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3263"/>
            <a:ext cx="4637088" cy="3478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964" y="4418974"/>
            <a:ext cx="5146474" cy="417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5" tIns="46457" rIns="92915" bIns="464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581"/>
            <a:ext cx="3034447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5" tIns="46457" rIns="92915" bIns="46457" numCol="1" anchor="b" anchorCtr="0" compatLnSpc="1">
            <a:prstTxWarp prst="textNoShape">
              <a:avLst/>
            </a:prstTxWarp>
          </a:bodyPr>
          <a:lstStyle>
            <a:lvl1pPr defTabSz="926050" eaLnBrk="0" hangingPunct="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5953" y="8831581"/>
            <a:ext cx="3034447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5" tIns="46457" rIns="92915" bIns="46457" numCol="1" anchor="b" anchorCtr="0" compatLnSpc="1">
            <a:prstTxWarp prst="textNoShape">
              <a:avLst/>
            </a:prstTxWarp>
          </a:bodyPr>
          <a:lstStyle>
            <a:lvl1pPr algn="r" defTabSz="926050" eaLnBrk="0" hangingPunct="0">
              <a:spcBef>
                <a:spcPct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2F663F-D530-456F-854C-0C3E55004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6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first.org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7" descr="SHS Shirt Logo High Contrast"/>
          <p:cNvPicPr>
            <a:picLocks noChangeAspect="1" noChangeArrowheads="1"/>
          </p:cNvPicPr>
          <p:nvPr/>
        </p:nvPicPr>
        <p:blipFill>
          <a:blip r:embed="rId2" cstate="screen">
            <a:lum bright="80000" contrast="-80000"/>
          </a:blip>
          <a:srcRect/>
          <a:stretch>
            <a:fillRect/>
          </a:stretch>
        </p:blipFill>
        <p:spPr bwMode="auto">
          <a:xfrm>
            <a:off x="2089150" y="1130300"/>
            <a:ext cx="4964113" cy="53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52700"/>
            <a:ext cx="6400800" cy="1752600"/>
          </a:xfrm>
        </p:spPr>
        <p:txBody>
          <a:bodyPr/>
          <a:lstStyle>
            <a:lvl1pPr marL="0" indent="0" algn="ctr">
              <a:buFont typeface="Times New Roman" pitchFamily="18" charset="0"/>
              <a:buNone/>
              <a:defRPr sz="24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3625"/>
            <a:ext cx="7772400" cy="1470025"/>
          </a:xfrm>
        </p:spPr>
        <p:txBody>
          <a:bodyPr/>
          <a:lstStyle>
            <a:lvl1pPr algn="ctr">
              <a:defRPr sz="28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466949" name="Line 5"/>
          <p:cNvSpPr>
            <a:spLocks noChangeShapeType="1"/>
          </p:cNvSpPr>
          <p:nvPr/>
        </p:nvSpPr>
        <p:spPr bwMode="auto">
          <a:xfrm flipV="1">
            <a:off x="0" y="1000125"/>
            <a:ext cx="9140825" cy="0"/>
          </a:xfrm>
          <a:prstGeom prst="line">
            <a:avLst/>
          </a:prstGeom>
          <a:noFill/>
          <a:ln w="4445">
            <a:solidFill>
              <a:srgbClr val="FC0125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466951" name="Line 7"/>
          <p:cNvSpPr>
            <a:spLocks noChangeShapeType="1"/>
          </p:cNvSpPr>
          <p:nvPr/>
        </p:nvSpPr>
        <p:spPr bwMode="auto">
          <a:xfrm flipV="1">
            <a:off x="0" y="6529388"/>
            <a:ext cx="9144000" cy="0"/>
          </a:xfrm>
          <a:prstGeom prst="line">
            <a:avLst/>
          </a:prstGeom>
          <a:noFill/>
          <a:ln w="4445">
            <a:solidFill>
              <a:srgbClr val="0071B6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466952" name="Text Box 8"/>
          <p:cNvSpPr txBox="1">
            <a:spLocks noChangeArrowheads="1"/>
          </p:cNvSpPr>
          <p:nvPr/>
        </p:nvSpPr>
        <p:spPr bwMode="auto">
          <a:xfrm>
            <a:off x="7281863" y="6591300"/>
            <a:ext cx="1463675" cy="920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600"/>
              <a:t>Chart - </a:t>
            </a:r>
            <a:fld id="{35EBD1CB-82F7-4393-87E7-D6220AADEEC0}" type="slidenum">
              <a:rPr lang="en-US" sz="600"/>
              <a:pPr algn="r">
                <a:spcBef>
                  <a:spcPct val="50000"/>
                </a:spcBef>
                <a:defRPr/>
              </a:pPr>
              <a:t>‹#›</a:t>
            </a:fld>
            <a:endParaRPr lang="en-US" sz="600"/>
          </a:p>
        </p:txBody>
      </p:sp>
      <p:pic>
        <p:nvPicPr>
          <p:cNvPr id="48136" name="Picture 28" descr="firstbann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089900" y="-17463"/>
            <a:ext cx="1069975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23" descr="num1"/>
          <p:cNvPicPr>
            <a:picLocks noChangeAspect="1" noChangeArrowheads="1" noCrop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990600" y="4111625"/>
            <a:ext cx="713263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3850" y="374650"/>
            <a:ext cx="2101850" cy="5907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713" y="374650"/>
            <a:ext cx="6154737" cy="5907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501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392779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171575"/>
            <a:ext cx="4127500" cy="5110163"/>
          </a:xfrm>
        </p:spPr>
        <p:txBody>
          <a:bodyPr/>
          <a:lstStyle>
            <a:lvl1pPr marL="233363" indent="-233363">
              <a:defRPr sz="2000" u="sng"/>
            </a:lvl1pPr>
            <a:lvl2pPr marL="454025" indent="-220663"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71575"/>
            <a:ext cx="4129087" cy="5110163"/>
          </a:xfrm>
        </p:spPr>
        <p:txBody>
          <a:bodyPr/>
          <a:lstStyle>
            <a:lvl1pPr marL="233363" indent="-233363">
              <a:defRPr sz="2000" u="sng"/>
            </a:lvl1pPr>
            <a:lvl2pPr marL="454025" indent="-220663"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6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295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0272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6295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272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usfirst.org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 descr="SHS Shirt Logo High Contrast"/>
          <p:cNvPicPr>
            <a:picLocks noChangeAspect="1" noChangeArrowheads="1"/>
          </p:cNvPicPr>
          <p:nvPr/>
        </p:nvPicPr>
        <p:blipFill>
          <a:blip r:embed="rId13" cstate="screen">
            <a:lum bright="80000" contrast="-80000"/>
          </a:blip>
          <a:srcRect/>
          <a:stretch>
            <a:fillRect/>
          </a:stretch>
        </p:blipFill>
        <p:spPr bwMode="auto">
          <a:xfrm>
            <a:off x="2089150" y="1130300"/>
            <a:ext cx="4964113" cy="53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713" y="1171575"/>
            <a:ext cx="8408987" cy="511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 smtClean="0"/>
              <a:t>Click to edit Master text styles 20 Arial</a:t>
            </a:r>
          </a:p>
          <a:p>
            <a:pPr lvl="1"/>
            <a:r>
              <a:rPr lang="en-GB" altLang="en-GB" smtClean="0"/>
              <a:t>Second level 18 Arial</a:t>
            </a:r>
          </a:p>
          <a:p>
            <a:pPr lvl="2"/>
            <a:r>
              <a:rPr lang="en-GB" altLang="en-GB" smtClean="0"/>
              <a:t>Third level 18 Arial</a:t>
            </a:r>
          </a:p>
          <a:p>
            <a:pPr lvl="3"/>
            <a:r>
              <a:rPr lang="en-GB" altLang="en-GB" smtClean="0"/>
              <a:t>Fourth level 16 Arial</a:t>
            </a:r>
          </a:p>
          <a:p>
            <a:pPr lvl="4"/>
            <a:r>
              <a:rPr lang="en-GB" altLang="en-GB" smtClean="0"/>
              <a:t>Fifth level 16 Arial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6238" y="374650"/>
            <a:ext cx="750252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 smtClean="0"/>
              <a:t>Click to edit Master title style – 22 Arial Bold</a:t>
            </a:r>
          </a:p>
        </p:txBody>
      </p:sp>
      <p:sp>
        <p:nvSpPr>
          <p:cNvPr id="466949" name="Line 5"/>
          <p:cNvSpPr>
            <a:spLocks noChangeShapeType="1"/>
          </p:cNvSpPr>
          <p:nvPr/>
        </p:nvSpPr>
        <p:spPr bwMode="auto">
          <a:xfrm flipV="1">
            <a:off x="0" y="1000125"/>
            <a:ext cx="9140825" cy="0"/>
          </a:xfrm>
          <a:prstGeom prst="line">
            <a:avLst/>
          </a:prstGeom>
          <a:noFill/>
          <a:ln w="4445">
            <a:solidFill>
              <a:srgbClr val="FC0125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466951" name="Line 7"/>
          <p:cNvSpPr>
            <a:spLocks noChangeShapeType="1"/>
          </p:cNvSpPr>
          <p:nvPr/>
        </p:nvSpPr>
        <p:spPr bwMode="auto">
          <a:xfrm flipV="1">
            <a:off x="0" y="6529388"/>
            <a:ext cx="9144000" cy="0"/>
          </a:xfrm>
          <a:prstGeom prst="line">
            <a:avLst/>
          </a:prstGeom>
          <a:noFill/>
          <a:ln w="4445">
            <a:solidFill>
              <a:srgbClr val="0071B6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endParaRPr lang="en-US"/>
          </a:p>
        </p:txBody>
      </p:sp>
      <p:sp>
        <p:nvSpPr>
          <p:cNvPr id="466952" name="Text Box 8"/>
          <p:cNvSpPr txBox="1">
            <a:spLocks noChangeArrowheads="1"/>
          </p:cNvSpPr>
          <p:nvPr/>
        </p:nvSpPr>
        <p:spPr bwMode="auto">
          <a:xfrm>
            <a:off x="7281863" y="6591300"/>
            <a:ext cx="1463675" cy="9207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600"/>
              <a:t>Chart - </a:t>
            </a:r>
            <a:fld id="{0AAC3602-8132-4ED6-9DFC-75A6169FB2C6}" type="slidenum">
              <a:rPr lang="en-US" sz="600"/>
              <a:pPr algn="r">
                <a:spcBef>
                  <a:spcPct val="50000"/>
                </a:spcBef>
                <a:defRPr/>
              </a:pPr>
              <a:t>‹#›</a:t>
            </a:fld>
            <a:endParaRPr lang="en-US" sz="600"/>
          </a:p>
        </p:txBody>
      </p:sp>
      <p:pic>
        <p:nvPicPr>
          <p:cNvPr id="1032" name="Picture 28" descr="firstbanner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8089900" y="-17463"/>
            <a:ext cx="1069975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bg2"/>
          </a:solidFill>
          <a:latin typeface="Arial" charset="0"/>
        </a:defRPr>
      </a:lvl9pPr>
    </p:titleStyle>
    <p:bodyStyle>
      <a:lvl1pPr marL="169863" indent="-169863" algn="l" defTabSz="555625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•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454025" indent="-169863" algn="l" defTabSz="5556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bg2"/>
          </a:solidFill>
          <a:latin typeface="+mn-lt"/>
        </a:defRPr>
      </a:lvl2pPr>
      <a:lvl3pPr marL="682625" indent="-114300" algn="l" defTabSz="555625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>
          <a:solidFill>
            <a:schemeClr val="bg2"/>
          </a:solidFill>
          <a:latin typeface="+mn-lt"/>
        </a:defRPr>
      </a:lvl3pPr>
      <a:lvl4pPr marL="914400" indent="-117475" algn="l" defTabSz="555625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4pPr>
      <a:lvl5pPr marL="1143000" indent="-114300" algn="l" defTabSz="555625" rtl="0" eaLnBrk="0" fontAlgn="base" hangingPunct="0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5pPr>
      <a:lvl6pPr marL="1600200" indent="-114300" algn="l" defTabSz="555625" rtl="0" fontAlgn="base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6pPr>
      <a:lvl7pPr marL="2057400" indent="-114300" algn="l" defTabSz="555625" rtl="0" fontAlgn="base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7pPr>
      <a:lvl8pPr marL="2514600" indent="-114300" algn="l" defTabSz="555625" rtl="0" fontAlgn="base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8pPr>
      <a:lvl9pPr marL="2971800" indent="-114300" algn="l" defTabSz="555625" rtl="0" fontAlgn="base">
        <a:spcBef>
          <a:spcPct val="20000"/>
        </a:spcBef>
        <a:spcAft>
          <a:spcPct val="0"/>
        </a:spcAft>
        <a:buChar char="-"/>
        <a:defRPr sz="16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Team Roles &amp; Responsibilities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67475"/>
              </p:ext>
            </p:extLst>
          </p:nvPr>
        </p:nvGraphicFramePr>
        <p:xfrm>
          <a:off x="46655" y="1036209"/>
          <a:ext cx="905256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429768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Functional Element</a:t>
                      </a:r>
                      <a:endParaRPr lang="en-US" sz="18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Description</a:t>
                      </a:r>
                      <a:endParaRPr lang="en-US" sz="18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Mentor(s)</a:t>
                      </a:r>
                      <a:endParaRPr lang="en-US" sz="18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 smtClean="0"/>
                        <a:t>Students</a:t>
                      </a:r>
                      <a:endParaRPr lang="en-US" sz="1800" b="1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/>
                        <a:t>Architecture</a:t>
                      </a:r>
                      <a:endParaRPr lang="en-US" sz="16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/>
                        <a:t>Define Requirements</a:t>
                      </a:r>
                    </a:p>
                    <a:p>
                      <a:pPr algn="ctr"/>
                      <a:r>
                        <a:rPr lang="en-US" sz="1600" b="1" i="1" dirty="0" smtClean="0"/>
                        <a:t>Integration &amp; Test</a:t>
                      </a:r>
                      <a:endParaRPr lang="en-US" sz="16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John Foster</a:t>
                      </a:r>
                      <a:endParaRPr 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/>
                        <a:t>Drive </a:t>
                      </a:r>
                    </a:p>
                    <a:p>
                      <a:pPr algn="ctr"/>
                      <a:r>
                        <a:rPr lang="en-US" sz="1600" b="1" i="1" dirty="0" smtClean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/>
                        <a:t>Drive Control</a:t>
                      </a:r>
                      <a:r>
                        <a:rPr lang="en-US" sz="1600" b="1" i="1" baseline="0" dirty="0" smtClean="0"/>
                        <a:t> S/W </a:t>
                      </a:r>
                    </a:p>
                    <a:p>
                      <a:pPr algn="ctr"/>
                      <a:r>
                        <a:rPr lang="en-US" sz="1600" b="1" i="1" baseline="0" dirty="0" smtClean="0"/>
                        <a:t>Driver Controller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smtClean="0"/>
                        <a:t>Brad</a:t>
                      </a:r>
                      <a:r>
                        <a:rPr lang="en-US" sz="1200" b="1" i="1" baseline="0" smtClean="0"/>
                        <a:t> Hunter</a:t>
                      </a:r>
                      <a:endParaRPr 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/>
                        <a:t>Scoring</a:t>
                      </a:r>
                      <a:r>
                        <a:rPr lang="en-US" sz="1600" b="1" i="1" baseline="0" dirty="0" smtClean="0"/>
                        <a:t> </a:t>
                      </a:r>
                      <a:r>
                        <a:rPr lang="en-US" sz="1600" b="1" i="1" baseline="0" dirty="0" smtClean="0"/>
                        <a:t>Object </a:t>
                      </a:r>
                      <a:r>
                        <a:rPr lang="en-US" sz="1600" b="1" i="1" dirty="0" smtClean="0"/>
                        <a:t>Manipulation </a:t>
                      </a:r>
                      <a:endParaRPr lang="en-US" sz="1600" b="1" i="1" dirty="0" smtClean="0"/>
                    </a:p>
                    <a:p>
                      <a:pPr algn="ctr"/>
                      <a:r>
                        <a:rPr lang="en-US" sz="1600" b="1" i="1" dirty="0" smtClean="0"/>
                        <a:t>&amp;</a:t>
                      </a:r>
                      <a:r>
                        <a:rPr lang="en-US" sz="1600" b="1" i="1" baseline="0" dirty="0" smtClean="0"/>
                        <a:t> End Game </a:t>
                      </a:r>
                      <a:r>
                        <a:rPr lang="en-US" sz="1600" b="1" i="1" dirty="0" smtClean="0"/>
                        <a:t>Control</a:t>
                      </a:r>
                      <a:endParaRPr lang="en-US" sz="16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/>
                        <a:t>Articulation Control </a:t>
                      </a:r>
                      <a:r>
                        <a:rPr lang="en-US" sz="1600" b="1" i="1" smtClean="0"/>
                        <a:t>S/W </a:t>
                      </a:r>
                    </a:p>
                    <a:p>
                      <a:pPr algn="ctr"/>
                      <a:r>
                        <a:rPr lang="en-US" sz="1600" b="1" i="1" smtClean="0"/>
                        <a:t>(</a:t>
                      </a:r>
                      <a:r>
                        <a:rPr lang="en-US" sz="1600" b="1" i="1" dirty="0" smtClean="0"/>
                        <a:t>motor </a:t>
                      </a:r>
                      <a:r>
                        <a:rPr lang="en-US" sz="1600" b="1" i="1" smtClean="0"/>
                        <a:t>&amp; pneumatic)</a:t>
                      </a:r>
                      <a:endParaRPr lang="en-US" sz="1600" b="1" i="1" dirty="0" smtClean="0"/>
                    </a:p>
                    <a:p>
                      <a:pPr algn="ctr"/>
                      <a:r>
                        <a:rPr lang="en-US" sz="1600" b="1" i="1" dirty="0" smtClean="0"/>
                        <a:t>Sensor Processing</a:t>
                      </a:r>
                      <a:endParaRPr lang="en-US" sz="16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Jim </a:t>
                      </a:r>
                      <a:r>
                        <a:rPr lang="en-US" sz="1200" b="1" i="1" dirty="0" err="1" smtClean="0"/>
                        <a:t>McGinness</a:t>
                      </a:r>
                      <a:endParaRPr 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smtClean="0"/>
                        <a:t>Driver Station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smtClean="0"/>
                        <a:t>Drive &amp; Operator Controller Interface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smtClean="0"/>
                        <a:t>FIRST Log File Customization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John Foster</a:t>
                      </a:r>
                    </a:p>
                    <a:p>
                      <a:pPr algn="ctr"/>
                      <a:r>
                        <a:rPr lang="en-US" sz="1200" b="1" i="1" dirty="0" smtClean="0"/>
                        <a:t>Jay Hinspeter</a:t>
                      </a:r>
                      <a:endParaRPr 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/>
                        <a:t>Vision Processing</a:t>
                      </a:r>
                      <a:endParaRPr lang="en-US" sz="16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smtClean="0"/>
                        <a:t>Vision Target Recognition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smtClean="0"/>
                        <a:t>Target Ranging Processing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smtClean="0"/>
                        <a:t>Target Tracking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Jim </a:t>
                      </a:r>
                      <a:r>
                        <a:rPr lang="en-US" sz="1200" b="1" i="1" dirty="0" err="1" smtClean="0"/>
                        <a:t>McGinness</a:t>
                      </a:r>
                      <a:endParaRPr 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/>
                        <a:t>Autonomous Modes</a:t>
                      </a:r>
                      <a:endParaRPr lang="en-US" sz="16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smtClean="0"/>
                        <a:t>Motion Planning (Navigation)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smtClean="0"/>
                        <a:t>Articulation Sequences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smtClean="0"/>
                        <a:t>Sensor Processing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Jay Hinspeter</a:t>
                      </a:r>
                    </a:p>
                    <a:p>
                      <a:pPr algn="ctr"/>
                      <a:r>
                        <a:rPr lang="en-US" sz="1200" b="1" i="1" dirty="0" smtClean="0"/>
                        <a:t>Brad Hunter</a:t>
                      </a:r>
                      <a:endParaRPr 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/>
                        <a:t>Scouting App</a:t>
                      </a:r>
                      <a:endParaRPr lang="en-US" sz="16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smtClean="0"/>
                        <a:t>Develop / Extend Scouting App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smtClean="0"/>
                        <a:t>based</a:t>
                      </a:r>
                      <a:r>
                        <a:rPr lang="en-US" sz="1600" b="1" i="1" baseline="0" dirty="0" smtClean="0"/>
                        <a:t> on Game Features</a:t>
                      </a:r>
                      <a:endParaRPr lang="en-US" sz="1600" b="1" i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2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internal_july2005">
  <a:themeElements>
    <a:clrScheme name="ppt_template_internal_july2005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399FF"/>
      </a:accent1>
      <a:accent2>
        <a:srgbClr val="008000"/>
      </a:accent2>
      <a:accent3>
        <a:srgbClr val="FFFFFF"/>
      </a:accent3>
      <a:accent4>
        <a:srgbClr val="000000"/>
      </a:accent4>
      <a:accent5>
        <a:srgbClr val="ADCAFF"/>
      </a:accent5>
      <a:accent6>
        <a:srgbClr val="007300"/>
      </a:accent6>
      <a:hlink>
        <a:srgbClr val="CC0000"/>
      </a:hlink>
      <a:folHlink>
        <a:srgbClr val="969696"/>
      </a:folHlink>
    </a:clrScheme>
    <a:fontScheme name="ppt_template_internal_july200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template_internal_july200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internal_july200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8">
        <a:dk1>
          <a:srgbClr val="000000"/>
        </a:dk1>
        <a:lt1>
          <a:srgbClr val="FFFF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9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8A8A"/>
        </a:accent6>
        <a:hlink>
          <a:srgbClr val="9933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1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008A8A"/>
        </a:accent6>
        <a:hlink>
          <a:srgbClr val="9933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1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7300"/>
        </a:accent6>
        <a:hlink>
          <a:srgbClr val="CC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internal_july2005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99F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7300"/>
        </a:accent6>
        <a:hlink>
          <a:srgbClr val="CC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415377</TotalTime>
  <Words>103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ppt_template_internal_july2005</vt:lpstr>
      <vt:lpstr>Software Team Roles &amp; Responsibilities</vt:lpstr>
    </vt:vector>
  </TitlesOfParts>
  <Company>BAE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24 pt Arial Bold Internal Use</dc:title>
  <dc:creator>luanne.m.roy</dc:creator>
  <cp:lastModifiedBy>Hinspeter, Jay</cp:lastModifiedBy>
  <cp:revision>1735</cp:revision>
  <cp:lastPrinted>2017-06-07T21:26:04Z</cp:lastPrinted>
  <dcterms:created xsi:type="dcterms:W3CDTF">2005-07-14T14:44:08Z</dcterms:created>
  <dcterms:modified xsi:type="dcterms:W3CDTF">2018-01-13T18:45:18Z</dcterms:modified>
</cp:coreProperties>
</file>