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A8431-1568-4984-A3A0-37538CE556EF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37D35-9764-4B3F-AC6E-27B626A54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53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37D35-9764-4B3F-AC6E-27B626A54FD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86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09A6-E209-417C-AF00-7AC3BE37A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E4D50-ABA7-47E9-A35A-0BABECCFA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04A80-A567-405E-AE6A-91A84794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B862-73C9-4DC9-83A8-D66A5D5C1823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EA04-98DC-42BE-B620-8C2BEB35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23DFE-4732-4753-A756-B11C5424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7A94-E3FB-4599-AD43-EAD00AAE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23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DA56-26EB-4F55-A2C2-0A791B8C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9AC4A-71FE-46BB-8A5D-646F88E20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6A05D-F853-4CEA-BFA9-0C84B877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B862-73C9-4DC9-83A8-D66A5D5C1823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ADADF-DD5F-4101-A343-3A7ECB51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C9A96-86B9-40BC-866E-B575DEDE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7A94-E3FB-4599-AD43-EAD00AAE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98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0ADD7-A305-450D-95CF-7808738A6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C9F05-714A-4BB1-B0E1-D9E8ABD2E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91FFE-3E4E-409C-9A0F-476042F3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B862-73C9-4DC9-83A8-D66A5D5C1823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84708-9F26-468C-A7CE-EE6034BD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759A5-CE99-4244-A250-63C5F1DF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7A94-E3FB-4599-AD43-EAD00AAE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42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B236-004B-4737-81DC-F4D1B5CF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3D3B2-42EE-4083-822C-8EC3B9882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80A09-36E3-4677-9FC3-A8A9A4E9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B862-73C9-4DC9-83A8-D66A5D5C1823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62785-A751-465E-B243-0A25744A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063DF-A4DA-421B-8957-0C859A24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7A94-E3FB-4599-AD43-EAD00AAE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46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2712-17B0-4558-86BA-ED3974F2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30C0E-2940-4137-9879-4433BF6E8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F88EE-A4A9-4E52-A14B-3848181C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B862-73C9-4DC9-83A8-D66A5D5C1823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CCB24-9125-498F-9482-A8F8434D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D42A5-D440-476D-A759-3E13ECA7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7A94-E3FB-4599-AD43-EAD00AAE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79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08A7-3CDA-46C9-8DED-299EA492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612D0-513C-434A-A1AA-BFE22F51F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F58A1-3C1B-46D6-BA91-FAAC8A491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2B8DE-03CC-446B-AD05-96EF2EE00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B862-73C9-4DC9-83A8-D66A5D5C1823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38A79-040E-4A88-A425-D7E04656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DB1B6-9DD0-4EA6-A057-BEE4925F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7A94-E3FB-4599-AD43-EAD00AAE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99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C933-86CE-486A-B3BB-8057F658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9599-3F7B-4587-AA19-13E6703B0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99805-CA26-431E-8E5D-10409A532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95137-1771-4F98-B1CC-32C18CBFC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72F9A-B624-4E5A-BC5A-B4E53C1BF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A45F0-9C24-4E89-9734-DFBDFCB9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B862-73C9-4DC9-83A8-D66A5D5C1823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52F73-798B-48F0-95A0-E71308DE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BA153-B8F5-4533-9292-1DB3B0F1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7A94-E3FB-4599-AD43-EAD00AAE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13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93D8-38A2-495D-BA70-38F400FF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81A1A-5104-4FEF-9CCF-F9C706EE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B862-73C9-4DC9-83A8-D66A5D5C1823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1909D-8E5B-48D4-82BD-C81B367C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C86AE-4D1F-4307-B1CF-B5FBB404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7A94-E3FB-4599-AD43-EAD00AAE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94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D9134-4677-47E2-922D-BED3C8DB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B862-73C9-4DC9-83A8-D66A5D5C1823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4775D-0E7F-4BD0-897C-3D3EFAF2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87C5C-01B5-43E9-830D-67F10D566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7A94-E3FB-4599-AD43-EAD00AAE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6368-A24E-4226-B1A6-619EF04E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6C1B-91B6-4BF3-A15E-1C28BA99B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1F4FC-0A38-4A75-A7C3-B952CCD3E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45459-1FF7-4484-BA77-D5D6C397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B862-73C9-4DC9-83A8-D66A5D5C1823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EC6E0-E88C-4643-87C8-1E2F9147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BF810-6A1D-4C6F-A696-AC9E89A1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7A94-E3FB-4599-AD43-EAD00AAE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7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FFBBE-D5E9-44D6-87D9-E0DD4920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6DF33-C979-4B30-8F72-0774FBCEF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F1343-3B38-473B-A84E-25046FBF0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98489-F8E9-4F80-AB3E-E96C0BC7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B862-73C9-4DC9-83A8-D66A5D5C1823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BD4E4-E758-495C-9470-7DE56D77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96F8B-B2F7-4548-BB3F-6C1F5C9E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7A94-E3FB-4599-AD43-EAD00AAE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5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65599-6CA0-41F9-8D12-D98CC0609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761D1-A3BC-4610-8EC5-58A27F6A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EEF4B-5E70-4507-AD71-9919B5BA0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4B862-73C9-4DC9-83A8-D66A5D5C1823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CC38C-593E-4071-8ED2-4EF81DCD2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0DD67-9419-4C5F-B701-CA3EC695F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F7A94-E3FB-4599-AD43-EAD00AAE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30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ko.ai/#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9055-4479-4CE2-9822-FA5315303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动漫头像生成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C9E37-41BC-41D5-956C-6296FE40F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何沐阳</a:t>
            </a:r>
          </a:p>
        </p:txBody>
      </p:sp>
    </p:spTree>
    <p:extLst>
      <p:ext uri="{BB962C8B-B14F-4D97-AF65-F5344CB8AC3E}">
        <p14:creationId xmlns:p14="http://schemas.microsoft.com/office/powerpoint/2010/main" val="1265418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22EA-F6E8-4521-B597-6B68F32A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ACGAN</a:t>
            </a:r>
            <a:endParaRPr lang="zh-CN" alt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256128-08DB-4DB5-83DE-36098EB81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20" y="1609629"/>
            <a:ext cx="3498272" cy="465597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F3E171-F290-471C-AB47-A50122700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98" y="1614392"/>
            <a:ext cx="3498273" cy="465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0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5981F-3B88-423B-89CC-2614252D5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真实的动漫头像生成：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err="1">
                <a:hlinkClick r:id="rId3"/>
              </a:rPr>
              <a:t>crypko.ai</a:t>
            </a:r>
            <a:r>
              <a:rPr lang="en-US" altLang="zh-CN" dirty="0">
                <a:hlinkClick r:id="rId3"/>
              </a:rPr>
              <a:t>/#/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虚假的动漫头像生成：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42113-5ED4-4191-ADDC-CF863CB36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71" y="4138367"/>
            <a:ext cx="771633" cy="743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327DC5-1B77-4447-9E5B-207B2D5AD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1085" y="4138367"/>
            <a:ext cx="762106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6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4B4D-A35D-436F-A057-D52AB919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</a:t>
            </a:r>
            <a:r>
              <a:rPr lang="en-US" altLang="zh-CN" dirty="0"/>
              <a:t>GAN</a:t>
            </a:r>
            <a:r>
              <a:rPr lang="zh-CN" altLang="en-US" dirty="0"/>
              <a:t>的问题</a:t>
            </a:r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24CA0B85-8007-44E7-B09D-86EFA875B6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47" y="1854096"/>
            <a:ext cx="10638931" cy="71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C96867-5D55-49D6-8C25-8FD1FEDF56D2}"/>
              </a:ext>
            </a:extLst>
          </p:cNvPr>
          <p:cNvSpPr txBox="1"/>
          <p:nvPr/>
        </p:nvSpPr>
        <p:spPr>
          <a:xfrm>
            <a:off x="1039347" y="3000209"/>
            <a:ext cx="45576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+mn-ea"/>
              </a:rPr>
              <a:t>难以训练</a:t>
            </a:r>
            <a:endParaRPr lang="en-US" altLang="zh-CN" sz="3600" dirty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+mn-ea"/>
              </a:rPr>
              <a:t>效果差</a:t>
            </a:r>
            <a:endParaRPr lang="en-US" altLang="zh-CN" sz="3600" dirty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+mn-ea"/>
              </a:rPr>
              <a:t>generator</a:t>
            </a:r>
            <a:r>
              <a:rPr lang="zh-CN" altLang="en-US" sz="3600" dirty="0">
                <a:latin typeface="+mn-ea"/>
              </a:rPr>
              <a:t>梯度消失</a:t>
            </a:r>
          </a:p>
        </p:txBody>
      </p:sp>
    </p:spTree>
    <p:extLst>
      <p:ext uri="{BB962C8B-B14F-4D97-AF65-F5344CB8AC3E}">
        <p14:creationId xmlns:p14="http://schemas.microsoft.com/office/powerpoint/2010/main" val="233942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E233-9716-445E-8E7B-E5580476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C05E8-CF83-4965-9162-770EE2951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sz="3200" dirty="0" err="1"/>
              <a:t>WGAN</a:t>
            </a:r>
            <a:r>
              <a:rPr lang="en-US" altLang="zh-CN" sz="3200" dirty="0"/>
              <a:t> 2017 </a:t>
            </a:r>
          </a:p>
          <a:p>
            <a:pPr lvl="1"/>
            <a:r>
              <a:rPr lang="zh-CN" altLang="en-US" sz="2800" dirty="0">
                <a:latin typeface="+mn-ea"/>
              </a:rPr>
              <a:t>用</a:t>
            </a:r>
            <a:r>
              <a:rPr lang="en-US" altLang="zh-CN" sz="2800" dirty="0">
                <a:latin typeface="+mn-ea"/>
              </a:rPr>
              <a:t>Wasserstein Distance</a:t>
            </a:r>
            <a:r>
              <a:rPr lang="zh-CN" altLang="en-US" sz="2800" dirty="0">
                <a:latin typeface="+mn-ea"/>
              </a:rPr>
              <a:t>代替</a:t>
            </a:r>
            <a:r>
              <a:rPr lang="en-US" altLang="zh-CN" sz="2800" dirty="0">
                <a:latin typeface="+mn-ea"/>
              </a:rPr>
              <a:t>JS</a:t>
            </a:r>
            <a:r>
              <a:rPr lang="zh-CN" altLang="en-US" sz="2800" dirty="0">
                <a:latin typeface="+mn-ea"/>
              </a:rPr>
              <a:t>散度</a:t>
            </a:r>
            <a:endParaRPr lang="en-US" altLang="zh-CN" sz="2800" dirty="0">
              <a:latin typeface="+mn-ea"/>
            </a:endParaRPr>
          </a:p>
          <a:p>
            <a:pPr lvl="1"/>
            <a:endParaRPr lang="en-US" altLang="zh-CN" sz="2800" dirty="0">
              <a:latin typeface="+mn-ea"/>
            </a:endParaRPr>
          </a:p>
          <a:p>
            <a:pPr lvl="1"/>
            <a:endParaRPr lang="en-US" altLang="zh-CN" sz="2800" dirty="0">
              <a:latin typeface="+mn-ea"/>
            </a:endParaRPr>
          </a:p>
          <a:p>
            <a:pPr lvl="1"/>
            <a:endParaRPr lang="en-US" altLang="zh-CN" sz="2800" dirty="0">
              <a:latin typeface="+mn-ea"/>
            </a:endParaRPr>
          </a:p>
          <a:p>
            <a:pPr lvl="1"/>
            <a:r>
              <a:rPr lang="zh-CN" altLang="en-US" sz="2800" dirty="0">
                <a:latin typeface="+mn-ea"/>
              </a:rPr>
              <a:t>等价对偶式         </a:t>
            </a:r>
            <a:r>
              <a:rPr lang="en-US" altLang="zh-CN" sz="2800" dirty="0">
                <a:latin typeface="+mn-ea"/>
              </a:rPr>
              <a:t>Discriminator -&gt;  </a:t>
            </a:r>
            <a:r>
              <a:rPr lang="zh-CN" altLang="en-US" sz="2800" dirty="0">
                <a:latin typeface="+mn-ea"/>
              </a:rPr>
              <a:t>拟合网络</a:t>
            </a:r>
            <a:endParaRPr lang="en-US" altLang="zh-CN" sz="2800" dirty="0">
              <a:latin typeface="+mn-ea"/>
            </a:endParaRPr>
          </a:p>
          <a:p>
            <a:pPr lvl="1"/>
            <a:r>
              <a:rPr lang="zh-CN" altLang="en-US" sz="2800" dirty="0">
                <a:latin typeface="+mn-ea"/>
              </a:rPr>
              <a:t>满足对偶式的</a:t>
            </a:r>
            <a:r>
              <a:rPr lang="en-US" altLang="zh-CN" sz="2800" dirty="0" err="1">
                <a:latin typeface="+mn-ea"/>
              </a:rPr>
              <a:t>Lipchistz</a:t>
            </a:r>
            <a:r>
              <a:rPr lang="zh-CN" altLang="en-US" sz="2800" dirty="0">
                <a:latin typeface="+mn-ea"/>
              </a:rPr>
              <a:t>条件</a:t>
            </a:r>
            <a:endParaRPr lang="en-US" altLang="zh-CN" sz="2800" dirty="0">
              <a:latin typeface="+mn-ea"/>
            </a:endParaRPr>
          </a:p>
          <a:p>
            <a:pPr lvl="1"/>
            <a:r>
              <a:rPr lang="en-US" altLang="zh-CN" sz="2800" dirty="0">
                <a:latin typeface="+mn-ea"/>
              </a:rPr>
              <a:t>weight clip </a:t>
            </a:r>
            <a:r>
              <a:rPr lang="zh-CN" altLang="en-US" sz="2800" dirty="0">
                <a:latin typeface="+mn-ea"/>
              </a:rPr>
              <a:t>参数限界</a:t>
            </a:r>
            <a:endParaRPr lang="en-US" altLang="zh-CN" sz="2800" dirty="0">
              <a:latin typeface="+mn-ea"/>
            </a:endParaRPr>
          </a:p>
          <a:p>
            <a:pPr lvl="1"/>
            <a:r>
              <a:rPr lang="en-US" altLang="zh-CN" sz="2800" dirty="0" err="1">
                <a:latin typeface="+mn-ea"/>
              </a:rPr>
              <a:t>WGAN</a:t>
            </a:r>
            <a:r>
              <a:rPr lang="en-US" altLang="zh-CN" sz="2800" dirty="0">
                <a:latin typeface="+mn-ea"/>
              </a:rPr>
              <a:t>-GP Gradient Penalty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AFFD7-AAB1-48D3-9262-3EE0CC531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524" y="2852657"/>
            <a:ext cx="4982270" cy="743054"/>
          </a:xfrm>
          <a:prstGeom prst="rect">
            <a:avLst/>
          </a:prstGeom>
        </p:spPr>
      </p:pic>
      <p:sp>
        <p:nvSpPr>
          <p:cNvPr id="5" name="AutoShape 6" descr="[公式]">
            <a:extLst>
              <a:ext uri="{FF2B5EF4-FFF2-40B4-BE49-F238E27FC236}">
                <a16:creationId xmlns:a16="http://schemas.microsoft.com/office/drawing/2014/main" id="{76FD202B-93CC-4F3F-A9BB-7D753183C2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64632" y="3276600"/>
            <a:ext cx="4483768" cy="448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1F93B8-2A34-4147-B654-DDFB889BB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323" y="4001294"/>
            <a:ext cx="2343477" cy="657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A71A80-DF3F-44E7-BCCC-8B0D64E2D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00241"/>
            <a:ext cx="3131976" cy="4194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98A013-75B5-4D67-978E-8250952EE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524" y="3604316"/>
            <a:ext cx="5671782" cy="4897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F78A8D-4E3B-4145-AC2D-C168F5B8CC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2574" y="5609686"/>
            <a:ext cx="4610743" cy="3810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145E0C-F78E-49F2-BF70-04D8E6F0D6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1099" y="6052681"/>
            <a:ext cx="495369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5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2C46-C945-4FAB-B739-51B14529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WGAN</a:t>
            </a:r>
            <a:r>
              <a:rPr lang="en-US" altLang="zh-CN" dirty="0"/>
              <a:t>-GP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F26721-3212-40D6-A356-6F669E7A0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4136" y="2234027"/>
            <a:ext cx="4963728" cy="39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7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D7B2-1B61-458A-B73C-559C3F17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DCGAN</a:t>
            </a:r>
            <a:endParaRPr lang="zh-CN" altLang="en-US" dirty="0"/>
          </a:p>
        </p:txBody>
      </p:sp>
      <p:pic>
        <p:nvPicPr>
          <p:cNvPr id="3074" name="Picture 2" descr="https://img-blog.csdnimg.cn/20181116100629968.png?x-oss-process=image/watermark,type_ZmFuZ3poZW5naGVpdGk,shadow_10,text_aHR0cHM6Ly9ibG9nLmNzZG4ubmV0L3FxXzMzNTk0Mzgw,size_16,color_FFFFFF,t_70">
            <a:extLst>
              <a:ext uri="{FF2B5EF4-FFF2-40B4-BE49-F238E27FC236}">
                <a16:creationId xmlns:a16="http://schemas.microsoft.com/office/drawing/2014/main" id="{ADCFE980-6D5A-4534-B5F3-5CE9DDEEC1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16" y="1825625"/>
            <a:ext cx="1008236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EBF24A-D15F-404C-8BBE-9F097F9D41C6}"/>
              </a:ext>
            </a:extLst>
          </p:cNvPr>
          <p:cNvSpPr/>
          <p:nvPr/>
        </p:nvSpPr>
        <p:spPr>
          <a:xfrm>
            <a:off x="939280" y="1577074"/>
            <a:ext cx="67678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0" i="0" dirty="0">
                <a:effectLst/>
                <a:latin typeface="+mn-ea"/>
              </a:rPr>
              <a:t>用</a:t>
            </a:r>
            <a:r>
              <a:rPr lang="en-US" altLang="zh-CN" sz="2400" b="0" i="0" dirty="0">
                <a:effectLst/>
                <a:latin typeface="+mn-ea"/>
              </a:rPr>
              <a:t>CNN</a:t>
            </a:r>
            <a:r>
              <a:rPr lang="zh-CN" altLang="en-US" sz="2400" b="0" i="0" dirty="0">
                <a:effectLst/>
                <a:latin typeface="+mn-ea"/>
              </a:rPr>
              <a:t>替代</a:t>
            </a:r>
            <a:r>
              <a:rPr lang="en-US" altLang="zh-CN" sz="2400" b="0" i="0" dirty="0">
                <a:effectLst/>
                <a:latin typeface="+mn-ea"/>
              </a:rPr>
              <a:t>GAN</a:t>
            </a:r>
            <a:r>
              <a:rPr lang="zh-CN" altLang="en-US" sz="2400" b="0" i="0" dirty="0">
                <a:effectLst/>
                <a:latin typeface="+mn-ea"/>
              </a:rPr>
              <a:t>中的多层感知机</a:t>
            </a:r>
            <a:r>
              <a:rPr lang="zh-CN" altLang="en-US" sz="2400" dirty="0">
                <a:latin typeface="+mn-ea"/>
              </a:rPr>
              <a:t>；</a:t>
            </a:r>
            <a:r>
              <a:rPr lang="zh-CN" altLang="en-US" sz="2400" b="0" i="0" dirty="0">
                <a:effectLst/>
                <a:latin typeface="+mn-ea"/>
              </a:rPr>
              <a:t>同时为了使整个网络可微，去除了</a:t>
            </a:r>
            <a:r>
              <a:rPr lang="en-US" altLang="zh-CN" sz="2400" b="0" i="0" dirty="0">
                <a:effectLst/>
                <a:latin typeface="+mn-ea"/>
              </a:rPr>
              <a:t>CNN</a:t>
            </a:r>
            <a:r>
              <a:rPr lang="zh-CN" altLang="en-US" sz="2400" b="0" i="0" dirty="0">
                <a:effectLst/>
                <a:latin typeface="+mn-ea"/>
              </a:rPr>
              <a:t>中的池化层，将全连接层以全局池化层替代以减轻计算量。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150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C7169-A4DC-4702-9549-25B693E1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训练集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2D698A-A20E-4196-ADAE-4D09EF1AD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11" y="2076494"/>
            <a:ext cx="7523752" cy="41004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2D35D8-6B68-4E56-AF26-4D81AF0F2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680" y="1418252"/>
            <a:ext cx="4302309" cy="521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6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CA92-331F-4344-B388-B8D52312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DCGAN</a:t>
            </a:r>
            <a:endParaRPr lang="zh-CN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6E4E3B-463C-4B01-9FA3-AB63E8FB6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547" y="1191958"/>
            <a:ext cx="5520905" cy="5520905"/>
          </a:xfrm>
        </p:spPr>
      </p:pic>
    </p:spTree>
    <p:extLst>
      <p:ext uri="{BB962C8B-B14F-4D97-AF65-F5344CB8AC3E}">
        <p14:creationId xmlns:p14="http://schemas.microsoft.com/office/powerpoint/2010/main" val="81568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5E19-0743-4EA9-9656-3BC5FDE8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再进一步？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FDA8-873F-4CFC-BC41-A2DFFB98B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b="1" i="1" dirty="0"/>
              <a:t>Conditional Image Synthesis With Auxiliary Classifier </a:t>
            </a:r>
            <a:r>
              <a:rPr lang="en-US" altLang="zh-CN" b="1" i="1" dirty="0" err="1"/>
              <a:t>GANs</a:t>
            </a:r>
            <a:endParaRPr lang="en-US" altLang="zh-CN" b="1" i="1" dirty="0"/>
          </a:p>
          <a:p>
            <a:pPr marL="0" indent="0">
              <a:buNone/>
            </a:pPr>
            <a:r>
              <a:rPr lang="en-US" altLang="zh-CN" b="1" i="1" dirty="0"/>
              <a:t>   </a:t>
            </a:r>
            <a:r>
              <a:rPr lang="en-US" altLang="zh-CN" dirty="0"/>
              <a:t>A </a:t>
            </a:r>
            <a:r>
              <a:rPr lang="en-US" altLang="zh-CN" dirty="0" err="1"/>
              <a:t>Odena</a:t>
            </a:r>
            <a:r>
              <a:rPr lang="en-US" altLang="zh-CN" dirty="0"/>
              <a:t>, 2017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100" name="Picture 4" descr="https://pic1.zhimg.com/80/v2-5f440e841389aea1496a26dee1b2a658_720w.png">
            <a:extLst>
              <a:ext uri="{FF2B5EF4-FFF2-40B4-BE49-F238E27FC236}">
                <a16:creationId xmlns:a16="http://schemas.microsoft.com/office/drawing/2014/main" id="{B8FD61A2-073F-418C-8AB6-B65381FC7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60" y="3126581"/>
            <a:ext cx="9894240" cy="54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pic1.zhimg.com/80/v2-db7cbabdf4e87bdcef34c6ffda332be8_720w.png">
            <a:extLst>
              <a:ext uri="{FF2B5EF4-FFF2-40B4-BE49-F238E27FC236}">
                <a16:creationId xmlns:a16="http://schemas.microsoft.com/office/drawing/2014/main" id="{5789CEDF-2104-4B45-BE9C-A3B557136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60" y="3829440"/>
            <a:ext cx="76200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pic4.zhimg.com/80/v2-3af1dc294cad02a7828f0ebdecbf5e0f_720w.png">
            <a:extLst>
              <a:ext uri="{FF2B5EF4-FFF2-40B4-BE49-F238E27FC236}">
                <a16:creationId xmlns:a16="http://schemas.microsoft.com/office/drawing/2014/main" id="{C442CE09-B606-4518-8F09-A5F4BABDD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62" y="4564662"/>
            <a:ext cx="66579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34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129</Words>
  <Application>Microsoft Office PowerPoint</Application>
  <PresentationFormat>Widescreen</PresentationFormat>
  <Paragraphs>30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Theme</vt:lpstr>
      <vt:lpstr>动漫头像生成</vt:lpstr>
      <vt:lpstr>PowerPoint Presentation</vt:lpstr>
      <vt:lpstr>经典GAN的问题</vt:lpstr>
      <vt:lpstr>改进？</vt:lpstr>
      <vt:lpstr>WGAN-GP</vt:lpstr>
      <vt:lpstr>DCGAN</vt:lpstr>
      <vt:lpstr>训练集</vt:lpstr>
      <vt:lpstr>DCGAN</vt:lpstr>
      <vt:lpstr>再进一步？</vt:lpstr>
      <vt:lpstr>ACGAN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动漫头像生成</dc:title>
  <dc:creator>沐阳 何</dc:creator>
  <cp:lastModifiedBy>沐阳 何</cp:lastModifiedBy>
  <cp:revision>8</cp:revision>
  <dcterms:created xsi:type="dcterms:W3CDTF">2020-06-05T03:39:36Z</dcterms:created>
  <dcterms:modified xsi:type="dcterms:W3CDTF">2020-06-12T15:41:56Z</dcterms:modified>
</cp:coreProperties>
</file>