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6SOlu48HXNZGs5RQyWCZol+9l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35f7f927c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135f7f927c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35f7f927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35f7f927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35f7f927c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135f7f927c_0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311700" y="62625"/>
            <a:ext cx="8520600" cy="798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en" sz="1100" b="1"/>
              <a:t>Inwood Bagels Web Application</a:t>
            </a:r>
            <a:br>
              <a:rPr lang="en" sz="1100" b="1"/>
            </a:br>
            <a:r>
              <a:rPr lang="en" sz="1100" b="1"/>
              <a:t>Architecture Type: Application Architecture</a:t>
            </a:r>
            <a:br>
              <a:rPr lang="en" sz="1100" b="1"/>
            </a:br>
            <a:r>
              <a:rPr lang="en" sz="1100" b="1"/>
              <a:t>View: Logical View</a:t>
            </a:r>
            <a:br>
              <a:rPr lang="en" sz="1100" b="1"/>
            </a:br>
            <a:r>
              <a:rPr lang="en" sz="1100" b="1"/>
              <a:t>Style: Layered Architecture Pattern</a:t>
            </a:r>
            <a:endParaRPr sz="1100"/>
          </a:p>
        </p:txBody>
      </p:sp>
      <p:pic>
        <p:nvPicPr>
          <p:cNvPr id="100" name="Google Shape;100;p1"/>
          <p:cNvPicPr preferRelativeResize="0"/>
          <p:nvPr/>
        </p:nvPicPr>
        <p:blipFill rotWithShape="1">
          <a:blip r:embed="rId3">
            <a:alphaModFix/>
          </a:blip>
          <a:srcRect l="685"/>
          <a:stretch/>
        </p:blipFill>
        <p:spPr>
          <a:xfrm>
            <a:off x="537375" y="1013625"/>
            <a:ext cx="8125449" cy="3977475"/>
          </a:xfrm>
          <a:prstGeom prst="rect">
            <a:avLst/>
          </a:prstGeom>
          <a:noFill/>
          <a:ln>
            <a:noFill/>
          </a:ln>
        </p:spPr>
      </p:pic>
      <p:sp>
        <p:nvSpPr>
          <p:cNvPr id="101" name="Google Shape;101;p1"/>
          <p:cNvSpPr/>
          <p:nvPr/>
        </p:nvSpPr>
        <p:spPr>
          <a:xfrm>
            <a:off x="6935150" y="4346250"/>
            <a:ext cx="1440300" cy="31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Cloud Functions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35f7f927c_0_240"/>
          <p:cNvSpPr txBox="1">
            <a:spLocks noGrp="1"/>
          </p:cNvSpPr>
          <p:nvPr>
            <p:ph type="ctrTitle"/>
          </p:nvPr>
        </p:nvSpPr>
        <p:spPr>
          <a:xfrm>
            <a:off x="311700" y="62625"/>
            <a:ext cx="8520600" cy="13308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en" sz="1100" b="1"/>
              <a:t>Inwood Bagels Web Application</a:t>
            </a:r>
            <a:br>
              <a:rPr lang="en" sz="1100" b="1"/>
            </a:br>
            <a:r>
              <a:rPr lang="en" sz="1100" b="1"/>
              <a:t>Architecture Type: Application Architecture</a:t>
            </a:r>
            <a:br>
              <a:rPr lang="en" sz="1100" b="1"/>
            </a:br>
            <a:r>
              <a:rPr lang="en" sz="1100" b="1"/>
              <a:t>View: Logical View</a:t>
            </a:r>
            <a:br>
              <a:rPr lang="en" sz="1100" b="1"/>
            </a:br>
            <a:r>
              <a:rPr lang="en" sz="1100" b="1"/>
              <a:t>Style: Layered Architecture Pattern</a:t>
            </a:r>
            <a:endParaRPr sz="1100" b="1"/>
          </a:p>
          <a:p>
            <a:pPr marL="0" lvl="0" indent="0" algn="ctr" rtl="0">
              <a:lnSpc>
                <a:spcPct val="90000"/>
              </a:lnSpc>
              <a:spcBef>
                <a:spcPts val="0"/>
              </a:spcBef>
              <a:spcAft>
                <a:spcPts val="0"/>
              </a:spcAft>
              <a:buSzPts val="5200"/>
              <a:buNone/>
            </a:pPr>
            <a:endParaRPr sz="1100" b="1"/>
          </a:p>
          <a:p>
            <a:pPr marL="0" lvl="0" indent="0" algn="ctr" rtl="0">
              <a:lnSpc>
                <a:spcPct val="90000"/>
              </a:lnSpc>
              <a:spcBef>
                <a:spcPts val="0"/>
              </a:spcBef>
              <a:spcAft>
                <a:spcPts val="0"/>
              </a:spcAft>
              <a:buClr>
                <a:schemeClr val="dk1"/>
              </a:buClr>
              <a:buSzPts val="5200"/>
              <a:buFont typeface="Arial"/>
              <a:buNone/>
            </a:pPr>
            <a:r>
              <a:rPr lang="en" sz="1100" b="1"/>
              <a:t>REVISION NOTES</a:t>
            </a:r>
            <a:endParaRPr sz="1100" b="1"/>
          </a:p>
          <a:p>
            <a:pPr marL="0" lvl="0" indent="0" algn="ctr" rtl="0">
              <a:lnSpc>
                <a:spcPct val="90000"/>
              </a:lnSpc>
              <a:spcBef>
                <a:spcPts val="0"/>
              </a:spcBef>
              <a:spcAft>
                <a:spcPts val="0"/>
              </a:spcAft>
              <a:buSzPts val="5200"/>
              <a:buNone/>
            </a:pPr>
            <a:endParaRPr sz="1100" b="1"/>
          </a:p>
        </p:txBody>
      </p:sp>
      <p:sp>
        <p:nvSpPr>
          <p:cNvPr id="107" name="Google Shape;107;g1135f7f927c_0_240"/>
          <p:cNvSpPr txBox="1"/>
          <p:nvPr/>
        </p:nvSpPr>
        <p:spPr>
          <a:xfrm>
            <a:off x="1207700" y="1393425"/>
            <a:ext cx="7336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What changed:</a:t>
            </a:r>
            <a:endParaRPr/>
          </a:p>
          <a:p>
            <a:pPr marL="457200" lvl="0" indent="-317500" algn="l" rtl="0">
              <a:spcBef>
                <a:spcPts val="0"/>
              </a:spcBef>
              <a:spcAft>
                <a:spcPts val="0"/>
              </a:spcAft>
              <a:buSzPts val="1400"/>
              <a:buChar char="-"/>
            </a:pPr>
            <a:r>
              <a:rPr lang="en"/>
              <a:t>Since the RCT was modified, Core Business Processes Column was modified, too, in accordance with the new Core Features;</a:t>
            </a:r>
            <a:endParaRPr/>
          </a:p>
          <a:p>
            <a:pPr marL="457200" lvl="0" indent="-317500" algn="l" rtl="0">
              <a:spcBef>
                <a:spcPts val="0"/>
              </a:spcBef>
              <a:spcAft>
                <a:spcPts val="0"/>
              </a:spcAft>
              <a:buSzPts val="1400"/>
              <a:buChar char="-"/>
            </a:pPr>
            <a:r>
              <a:rPr lang="en"/>
              <a:t>In The Technology Enables Cloud Functions were added (in order to go Serverless)</a:t>
            </a:r>
            <a:endParaRPr/>
          </a:p>
          <a:p>
            <a:pPr marL="457200" lvl="0" indent="-317500" algn="l" rtl="0">
              <a:spcBef>
                <a:spcPts val="0"/>
              </a:spcBef>
              <a:spcAft>
                <a:spcPts val="0"/>
              </a:spcAft>
              <a:buSzPts val="1400"/>
              <a:buChar char="-"/>
            </a:pPr>
            <a:r>
              <a:rPr lang="en"/>
              <a:t>In the technology enables section, the Delivery Services API was deleted as we will not be using an API to add delivery services to our website. Grubhub allows business owners to simply add a order delivery button on a business website, which will direct customers to a restaurants Grubhub page (in this case Inwood Bagels).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ctrTitle"/>
          </p:nvPr>
        </p:nvSpPr>
        <p:spPr>
          <a:xfrm>
            <a:off x="311700" y="62625"/>
            <a:ext cx="8520600" cy="798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en" sz="1100" b="1"/>
              <a:t>Inwood Bagels Web Application</a:t>
            </a:r>
            <a:br>
              <a:rPr lang="en" sz="1100" b="1"/>
            </a:br>
            <a:r>
              <a:rPr lang="en" sz="1100" b="1"/>
              <a:t>Architecture Type: Application Architecture</a:t>
            </a:r>
            <a:br>
              <a:rPr lang="en" sz="1100" b="1"/>
            </a:br>
            <a:r>
              <a:rPr lang="en" sz="1100" b="1"/>
              <a:t>View: Process View</a:t>
            </a:r>
            <a:br>
              <a:rPr lang="en" sz="1100" b="1"/>
            </a:br>
            <a:r>
              <a:rPr lang="en" sz="1100" b="1"/>
              <a:t>Style: Client-Server Pattern</a:t>
            </a:r>
            <a:endParaRPr sz="1100"/>
          </a:p>
        </p:txBody>
      </p:sp>
      <p:pic>
        <p:nvPicPr>
          <p:cNvPr id="113" name="Google Shape;113;p2"/>
          <p:cNvPicPr preferRelativeResize="0"/>
          <p:nvPr/>
        </p:nvPicPr>
        <p:blipFill>
          <a:blip r:embed="rId3">
            <a:alphaModFix/>
          </a:blip>
          <a:stretch>
            <a:fillRect/>
          </a:stretch>
        </p:blipFill>
        <p:spPr>
          <a:xfrm>
            <a:off x="905988" y="902675"/>
            <a:ext cx="7332019" cy="39774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135f7f927c_0_57"/>
          <p:cNvSpPr txBox="1">
            <a:spLocks noGrp="1"/>
          </p:cNvSpPr>
          <p:nvPr>
            <p:ph type="ctrTitle"/>
          </p:nvPr>
        </p:nvSpPr>
        <p:spPr>
          <a:xfrm>
            <a:off x="311700" y="62625"/>
            <a:ext cx="8520600" cy="1173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en" sz="1100" b="1"/>
              <a:t>Inwood Bagels Web Application</a:t>
            </a:r>
            <a:br>
              <a:rPr lang="en" sz="1100" b="1"/>
            </a:br>
            <a:r>
              <a:rPr lang="en" sz="1100" b="1"/>
              <a:t>Architecture Type: Application Architecture</a:t>
            </a:r>
            <a:br>
              <a:rPr lang="en" sz="1100" b="1"/>
            </a:br>
            <a:r>
              <a:rPr lang="en" sz="1100" b="1"/>
              <a:t>View: Process View</a:t>
            </a:r>
            <a:br>
              <a:rPr lang="en" sz="1100" b="1"/>
            </a:br>
            <a:r>
              <a:rPr lang="en" sz="1100" b="1"/>
              <a:t>Style: Client-Server Pattern</a:t>
            </a:r>
            <a:endParaRPr sz="1100" b="1"/>
          </a:p>
          <a:p>
            <a:pPr marL="0" lvl="0" indent="0" algn="ctr" rtl="0">
              <a:lnSpc>
                <a:spcPct val="90000"/>
              </a:lnSpc>
              <a:spcBef>
                <a:spcPts val="0"/>
              </a:spcBef>
              <a:spcAft>
                <a:spcPts val="0"/>
              </a:spcAft>
              <a:buSzPts val="5200"/>
              <a:buNone/>
            </a:pPr>
            <a:endParaRPr sz="1100" b="1"/>
          </a:p>
          <a:p>
            <a:pPr marL="0" lvl="0" indent="0" algn="ctr" rtl="0">
              <a:lnSpc>
                <a:spcPct val="90000"/>
              </a:lnSpc>
              <a:spcBef>
                <a:spcPts val="0"/>
              </a:spcBef>
              <a:spcAft>
                <a:spcPts val="0"/>
              </a:spcAft>
              <a:buSzPts val="5200"/>
              <a:buNone/>
            </a:pPr>
            <a:r>
              <a:rPr lang="en" sz="1100" b="1"/>
              <a:t>REVISION NOTES</a:t>
            </a:r>
            <a:endParaRPr sz="1100" b="1"/>
          </a:p>
        </p:txBody>
      </p:sp>
      <p:sp>
        <p:nvSpPr>
          <p:cNvPr id="119" name="Google Shape;119;g1135f7f927c_0_57"/>
          <p:cNvSpPr txBox="1"/>
          <p:nvPr/>
        </p:nvSpPr>
        <p:spPr>
          <a:xfrm>
            <a:off x="1038225" y="1236225"/>
            <a:ext cx="6839400" cy="32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After researching during the break, the Lead Developer concluded that Inwood Bagels project will be Serverless React Firebase Application using Cloud Functions. </a:t>
            </a:r>
            <a:endParaRPr/>
          </a:p>
          <a:p>
            <a:pPr marL="0" lvl="0" indent="0" algn="l" rtl="0">
              <a:spcBef>
                <a:spcPts val="0"/>
              </a:spcBef>
              <a:spcAft>
                <a:spcPts val="0"/>
              </a:spcAft>
              <a:buNone/>
            </a:pPr>
            <a:r>
              <a:rPr lang="en"/>
              <a:t>The benefits include:</a:t>
            </a:r>
            <a:endParaRPr/>
          </a:p>
          <a:p>
            <a:pPr marL="457200" lvl="0" indent="-317500" algn="l" rtl="0">
              <a:spcBef>
                <a:spcPts val="0"/>
              </a:spcBef>
              <a:spcAft>
                <a:spcPts val="0"/>
              </a:spcAft>
              <a:buSzPts val="1400"/>
              <a:buChar char="-"/>
            </a:pPr>
            <a:r>
              <a:rPr lang="en" sz="1450">
                <a:solidFill>
                  <a:srgbClr val="333333"/>
                </a:solidFill>
                <a:highlight>
                  <a:srgbClr val="FFFFFF"/>
                </a:highlight>
              </a:rPr>
              <a:t>This frees up time and resources that can be focused on working on the actual business logic of application.</a:t>
            </a:r>
            <a:endParaRPr sz="1450">
              <a:solidFill>
                <a:srgbClr val="333333"/>
              </a:solidFill>
              <a:highlight>
                <a:srgbClr val="FFFFFF"/>
              </a:highlight>
            </a:endParaRPr>
          </a:p>
          <a:p>
            <a:pPr marL="457200" lvl="0" indent="-320675" algn="l" rtl="0">
              <a:spcBef>
                <a:spcPts val="0"/>
              </a:spcBef>
              <a:spcAft>
                <a:spcPts val="0"/>
              </a:spcAft>
              <a:buClr>
                <a:srgbClr val="333333"/>
              </a:buClr>
              <a:buSzPts val="1450"/>
              <a:buChar char="-"/>
            </a:pPr>
            <a:r>
              <a:rPr lang="en" sz="1450">
                <a:solidFill>
                  <a:srgbClr val="333333"/>
                </a:solidFill>
                <a:highlight>
                  <a:srgbClr val="FFFFFF"/>
                </a:highlight>
              </a:rPr>
              <a:t>According to the Firebase Cloud Function documentation:</a:t>
            </a:r>
            <a:endParaRPr sz="1450">
              <a:solidFill>
                <a:srgbClr val="333333"/>
              </a:solidFill>
              <a:highlight>
                <a:srgbClr val="FFFFFF"/>
              </a:highlight>
            </a:endParaRPr>
          </a:p>
          <a:p>
            <a:pPr marL="914400" lvl="0" indent="0" algn="l" rtl="0">
              <a:spcBef>
                <a:spcPts val="0"/>
              </a:spcBef>
              <a:spcAft>
                <a:spcPts val="0"/>
              </a:spcAft>
              <a:buNone/>
            </a:pPr>
            <a:r>
              <a:rPr lang="en" sz="1450">
                <a:solidFill>
                  <a:srgbClr val="333333"/>
                </a:solidFill>
                <a:highlight>
                  <a:srgbClr val="FFFFFF"/>
                </a:highlight>
              </a:rPr>
              <a:t>Cloud Functions for Firebase let’s you automatically run backend code in response to events triggered by Firebase features and HTTPS requests. Your code is stored in Google’s cloud and runs in a managed environment. There’s no need to manage and scale your own servers.</a:t>
            </a:r>
            <a:endParaRPr sz="1450">
              <a:solidFill>
                <a:srgbClr val="333333"/>
              </a:solidFill>
              <a:highlight>
                <a:srgbClr val="FFFFFF"/>
              </a:highlight>
            </a:endParaRPr>
          </a:p>
          <a:p>
            <a:pPr marL="457200" lvl="0" indent="-320675" algn="l" rtl="0">
              <a:spcBef>
                <a:spcPts val="0"/>
              </a:spcBef>
              <a:spcAft>
                <a:spcPts val="0"/>
              </a:spcAft>
              <a:buClr>
                <a:srgbClr val="333333"/>
              </a:buClr>
              <a:buSzPts val="1450"/>
              <a:buChar char="-"/>
            </a:pPr>
            <a:r>
              <a:rPr lang="en" sz="1450">
                <a:solidFill>
                  <a:srgbClr val="333333"/>
                </a:solidFill>
                <a:highlight>
                  <a:srgbClr val="FFFFFF"/>
                </a:highlight>
              </a:rPr>
              <a:t>We do not need to build up a server and the app would not use an API to communicate with the server and issue requests. This will be beneficial in terms of money - no need to pay for the deployment</a:t>
            </a:r>
            <a:endParaRPr sz="145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35f7f927c_0_248"/>
          <p:cNvSpPr txBox="1">
            <a:spLocks noGrp="1"/>
          </p:cNvSpPr>
          <p:nvPr>
            <p:ph type="ctrTitle"/>
          </p:nvPr>
        </p:nvSpPr>
        <p:spPr>
          <a:xfrm>
            <a:off x="311700" y="62625"/>
            <a:ext cx="8520600" cy="798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en" sz="1100" b="1"/>
              <a:t>Inwood Bagels Web Application</a:t>
            </a:r>
            <a:br>
              <a:rPr lang="en" sz="1100" b="1"/>
            </a:br>
            <a:r>
              <a:rPr lang="en" sz="1100" b="1"/>
              <a:t>Architecture Type: Application Architecture</a:t>
            </a:r>
            <a:br>
              <a:rPr lang="en" sz="1100" b="1"/>
            </a:br>
            <a:r>
              <a:rPr lang="en" sz="1100" b="1"/>
              <a:t>View: Physical View</a:t>
            </a:r>
            <a:br>
              <a:rPr lang="en" sz="1100" b="1"/>
            </a:br>
            <a:r>
              <a:rPr lang="en" sz="1100" b="1"/>
              <a:t>Style: Layered Architecture Pattern</a:t>
            </a:r>
            <a:endParaRPr sz="1100"/>
          </a:p>
        </p:txBody>
      </p:sp>
      <p:pic>
        <p:nvPicPr>
          <p:cNvPr id="7" name="Picture 6" descr="Diagram&#10;&#10;Description automatically generated">
            <a:extLst>
              <a:ext uri="{FF2B5EF4-FFF2-40B4-BE49-F238E27FC236}">
                <a16:creationId xmlns:a16="http://schemas.microsoft.com/office/drawing/2014/main" id="{E26E94A4-0A59-A74E-A211-77B78EC77784}"/>
              </a:ext>
            </a:extLst>
          </p:cNvPr>
          <p:cNvPicPr>
            <a:picLocks noChangeAspect="1"/>
          </p:cNvPicPr>
          <p:nvPr/>
        </p:nvPicPr>
        <p:blipFill rotWithShape="1">
          <a:blip r:embed="rId3"/>
          <a:srcRect l="406" r="1027"/>
          <a:stretch/>
        </p:blipFill>
        <p:spPr>
          <a:xfrm>
            <a:off x="1391478" y="1163205"/>
            <a:ext cx="6321286" cy="359930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Macintosh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Inwood Bagels Web Application Architecture Type: Application Architecture View: Logical View Style: Layered Architecture Pattern</vt:lpstr>
      <vt:lpstr>Inwood Bagels Web Application Architecture Type: Application Architecture View: Logical View Style: Layered Architecture Pattern  REVISION NOTES </vt:lpstr>
      <vt:lpstr>Inwood Bagels Web Application Architecture Type: Application Architecture View: Process View Style: Client-Server Pattern</vt:lpstr>
      <vt:lpstr>Inwood Bagels Web Application Architecture Type: Application Architecture View: Process View Style: Client-Server Pattern  REVISION NOTES</vt:lpstr>
      <vt:lpstr>Inwood Bagels Web Application Architecture Type: Application Architecture View: Physical View Style: Layered Architecture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Inwood Bagels Web Application Architecture Type: Application Architecture View: Logical View Style: Layered Architecture Pattern</dc:title>
  <cp:lastModifiedBy>Gaelle Gilles</cp:lastModifiedBy>
  <cp:revision>1</cp:revision>
  <dcterms:modified xsi:type="dcterms:W3CDTF">2022-02-11T23:29:18Z</dcterms:modified>
</cp:coreProperties>
</file>