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7315200" cx="146304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9F15F2-0F4E-40A3-8557-E9CE76C4D322}">
  <a:tblStyle styleId="{E79F15F2-0F4E-40A3-8557-E9CE76C4D3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8.xml"/><Relationship Id="rId16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caa4a6e6_0_139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3caa4a6e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caa4a6e6_0_144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3caa4a6e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caa4a6e6_0_149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caa4a6e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d66ea04c_1_18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d66ea04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caa4a6e6_0_79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caa4a6e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3caa4a6e6_0_16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3caa4a6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caa4a6e6_0_102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caa4a6e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8733" y="1058951"/>
            <a:ext cx="13632600" cy="2919000"/>
          </a:xfrm>
          <a:prstGeom prst="rect">
            <a:avLst/>
          </a:prstGeom>
        </p:spPr>
        <p:txBody>
          <a:bodyPr anchorCtr="0" anchor="b" bIns="109575" lIns="109575" spcFirstLastPara="1" rIns="109575" wrap="square" tIns="109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720" y="4030756"/>
            <a:ext cx="13632600" cy="11274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98720" y="1573156"/>
            <a:ext cx="13632600" cy="2792400"/>
          </a:xfrm>
          <a:prstGeom prst="rect">
            <a:avLst/>
          </a:prstGeom>
        </p:spPr>
        <p:txBody>
          <a:bodyPr anchorCtr="0" anchor="b" bIns="109575" lIns="109575" spcFirstLastPara="1" rIns="109575" wrap="square" tIns="109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98720" y="4483164"/>
            <a:ext cx="13632600" cy="18498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98720" y="3058987"/>
            <a:ext cx="13632600" cy="11970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98720" y="632924"/>
            <a:ext cx="13632600" cy="814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98720" y="1639076"/>
            <a:ext cx="13632600" cy="48588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8720" y="632924"/>
            <a:ext cx="13632600" cy="814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8720" y="1639076"/>
            <a:ext cx="6400200" cy="48588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731840" y="1639076"/>
            <a:ext cx="6400200" cy="48588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98720" y="632924"/>
            <a:ext cx="13632600" cy="814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8720" y="790187"/>
            <a:ext cx="4492800" cy="1074600"/>
          </a:xfrm>
          <a:prstGeom prst="rect">
            <a:avLst/>
          </a:prstGeom>
        </p:spPr>
        <p:txBody>
          <a:bodyPr anchorCtr="0" anchor="b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98720" y="1976320"/>
            <a:ext cx="4492800" cy="4522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84400" y="640213"/>
            <a:ext cx="10188600" cy="58182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178"/>
            <a:ext cx="73152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9575" lIns="109575" spcFirstLastPara="1" rIns="109575" wrap="square" tIns="109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24800" y="1753849"/>
            <a:ext cx="6472200" cy="2108400"/>
          </a:xfrm>
          <a:prstGeom prst="rect">
            <a:avLst/>
          </a:prstGeom>
        </p:spPr>
        <p:txBody>
          <a:bodyPr anchorCtr="0" anchor="b" bIns="109575" lIns="109575" spcFirstLastPara="1" rIns="109575" wrap="square" tIns="109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24800" y="3986596"/>
            <a:ext cx="6472200" cy="1756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903200" y="1029796"/>
            <a:ext cx="6139200" cy="52554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98720" y="6016818"/>
            <a:ext cx="9598200" cy="8604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8720" y="632924"/>
            <a:ext cx="13632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8720" y="1639076"/>
            <a:ext cx="13632600" cy="4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60300" y="534925"/>
            <a:ext cx="456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Class Diagram: </a:t>
            </a:r>
            <a:r>
              <a:rPr b="1" lang="en" sz="1600"/>
              <a:t>02.01 Add/Delete menu items</a:t>
            </a:r>
            <a:endParaRPr b="1" sz="160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21688" y="17795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1824950"/>
              </a:tblGrid>
              <a:tr h="22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</a:t>
                      </a:r>
                      <a:r>
                        <a:rPr lang="en" sz="17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endParaRPr sz="17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getItems(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getItemById()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updateMenu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5196050" y="3245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1606375"/>
              </a:tblGrid>
              <a:tr h="3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item_name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item_description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Item_price: Int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addItem()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updateItem()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getItem()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deleteItem()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10508863" y="1660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2152425"/>
              </a:tblGrid>
              <a:tr h="33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Admin_user_name: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admin_passward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admin_store_name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admin_email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Admin_phone_number: 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store_zip: 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store_state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store_street_address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ItemsToMenu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deleteMenu()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ItemsInMenu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deleteItemsInMenu()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addAdmin()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deleteAdmin()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" name="Google Shape;58;p13"/>
          <p:cNvCxnSpPr/>
          <p:nvPr/>
        </p:nvCxnSpPr>
        <p:spPr>
          <a:xfrm>
            <a:off x="2781650" y="2233350"/>
            <a:ext cx="7729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2835150" y="18466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0062025" y="18466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714775" y="2861900"/>
            <a:ext cx="2487600" cy="159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2746650" y="29485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834850" y="40570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5095225" y="334325"/>
            <a:ext cx="407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Class Diagram: 0</a:t>
            </a:r>
            <a:r>
              <a:rPr b="1" lang="en" sz="1600">
                <a:solidFill>
                  <a:schemeClr val="dk1"/>
                </a:solidFill>
              </a:rPr>
              <a:t>3.11 Search menu item</a:t>
            </a:r>
            <a:endParaRPr b="1" sz="1600"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2165794" y="16809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19527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customer_user_id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customer_first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customer_last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customer_email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customer_payment_info: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customer_street_address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customer_state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Customer_zip: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Customer_phone_number: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customer_password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Is_customer_guest: Bool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sendCredentials()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showAccountInfo()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Google Shape;70;p14"/>
          <p:cNvGraphicFramePr/>
          <p:nvPr/>
        </p:nvGraphicFramePr>
        <p:xfrm>
          <a:off x="6182663" y="30099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1824950"/>
              </a:tblGrid>
              <a:tr h="22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</a:t>
                      </a:r>
                      <a:r>
                        <a:rPr lang="en" sz="17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endParaRPr sz="17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getItems(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getItemById()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updateMenu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Google Shape;71;p14"/>
          <p:cNvGraphicFramePr/>
          <p:nvPr/>
        </p:nvGraphicFramePr>
        <p:xfrm>
          <a:off x="10858225" y="3205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1606375"/>
              </a:tblGrid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item_name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item_description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Item_price: Int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addItem()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updateItem()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getItem()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deleteItem()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2" name="Google Shape;72;p14"/>
          <p:cNvCxnSpPr/>
          <p:nvPr/>
        </p:nvCxnSpPr>
        <p:spPr>
          <a:xfrm flipH="1" rot="10800000">
            <a:off x="4137625" y="4172400"/>
            <a:ext cx="20460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8015875" y="4118975"/>
            <a:ext cx="28887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8243225" y="3757900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417275" y="3718775"/>
            <a:ext cx="5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0269925" y="3959875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137625" y="3718775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4587050" y="331325"/>
            <a:ext cx="494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Class Diagram: </a:t>
            </a:r>
            <a:r>
              <a:rPr b="1" lang="en" sz="1600">
                <a:solidFill>
                  <a:schemeClr val="dk1"/>
                </a:solidFill>
              </a:rPr>
              <a:t>03.14 Choose Pick Up / Delivery</a:t>
            </a:r>
            <a:endParaRPr b="1" sz="1600"/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1652156" y="1418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1952700"/>
              </a:tblGrid>
              <a:tr h="50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customer_user_id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customer_first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customer_last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customer_email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customer_payment_info: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customer_street_address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customer_state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Customer_zip: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Customer_phone_number: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customer_password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Is_customer_guest: Bool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sendCredentials()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showAccountInfo()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Google Shape;84;p15"/>
          <p:cNvGraphicFramePr/>
          <p:nvPr/>
        </p:nvGraphicFramePr>
        <p:xfrm>
          <a:off x="11075175" y="30965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1903050"/>
              </a:tblGrid>
              <a:tr h="36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Delivery_method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Pickup: Bool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Delivery: Bool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Date: DATE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chooseDeliveryMethod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updateDeliveryMethod()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deleteDeliveryMethod()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Google Shape;85;p15"/>
          <p:cNvGraphicFramePr/>
          <p:nvPr/>
        </p:nvGraphicFramePr>
        <p:xfrm>
          <a:off x="6658650" y="43863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182247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order_id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Order_zip: Int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order_state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order_street_address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order_phone_number:Int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getOrdersByUserId</a:t>
                      </a: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getOrder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s(</a:t>
                      </a: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updtaeOrder()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cancelOrder()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createOrder()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" name="Google Shape;86;p15"/>
          <p:cNvCxnSpPr/>
          <p:nvPr/>
        </p:nvCxnSpPr>
        <p:spPr>
          <a:xfrm>
            <a:off x="3623988" y="4426550"/>
            <a:ext cx="3062400" cy="58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3690863" y="3981775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6170213" y="4620475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89" name="Google Shape;89;p15"/>
          <p:cNvCxnSpPr/>
          <p:nvPr/>
        </p:nvCxnSpPr>
        <p:spPr>
          <a:xfrm>
            <a:off x="3637363" y="2206600"/>
            <a:ext cx="7449000" cy="137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flipH="1">
            <a:off x="8518713" y="4573675"/>
            <a:ext cx="2554200" cy="127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3690863" y="167000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10711713" y="318400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0711713" y="4165925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8518713" y="5467825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4132050" y="424800"/>
            <a:ext cx="571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Class Diagram: 05.02 Choose Pay online / in-person</a:t>
            </a:r>
            <a:endParaRPr b="1" sz="1600"/>
          </a:p>
        </p:txBody>
      </p:sp>
      <p:graphicFrame>
        <p:nvGraphicFramePr>
          <p:cNvPr id="100" name="Google Shape;100;p16"/>
          <p:cNvGraphicFramePr/>
          <p:nvPr/>
        </p:nvGraphicFramePr>
        <p:xfrm>
          <a:off x="1652156" y="988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1952700"/>
              </a:tblGrid>
              <a:tr h="50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customer_user_id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customer_first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customer_last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customer_email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customer_payment_info: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customer_street_address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customer_state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Customer_zip: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Customer_phone_number: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customer_password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Is_customer_guest: Bool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sendCredentials()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showAccountInfo()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11075175" y="2666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1903050"/>
              </a:tblGrid>
              <a:tr h="3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Payment_method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Pickup: Bool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Delivery: Bool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Date: DATE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choosePaymentMethod()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updatePaymentMethod()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deletePaymentMethod()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6"/>
          <p:cNvGraphicFramePr/>
          <p:nvPr/>
        </p:nvGraphicFramePr>
        <p:xfrm>
          <a:off x="6658650" y="3955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{E79F15F2-0F4E-40A3-8557-E9CE76C4D322}</a:tableStyleId>
              </a:tblPr>
              <a:tblGrid>
                <a:gridCol w="182247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Cart_id: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Quantity: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Date_added: int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addItem()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deleteItem()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updateQuantity()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viewCart()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checkout()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3" name="Google Shape;103;p16"/>
          <p:cNvCxnSpPr/>
          <p:nvPr/>
        </p:nvCxnSpPr>
        <p:spPr>
          <a:xfrm>
            <a:off x="3583863" y="3969325"/>
            <a:ext cx="3129300" cy="141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 txBox="1"/>
          <p:nvPr/>
        </p:nvSpPr>
        <p:spPr>
          <a:xfrm>
            <a:off x="3797838" y="3407625"/>
            <a:ext cx="3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803838" y="4941363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>
            <a:off x="8518713" y="4076300"/>
            <a:ext cx="2554200" cy="135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3623988" y="1896450"/>
            <a:ext cx="7449000" cy="120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 txBox="1"/>
          <p:nvPr/>
        </p:nvSpPr>
        <p:spPr>
          <a:xfrm>
            <a:off x="3757713" y="1428375"/>
            <a:ext cx="2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0390888" y="2685475"/>
            <a:ext cx="3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8638988" y="5039175"/>
            <a:ext cx="3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4854450" y="173950"/>
            <a:ext cx="4921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Diagram: </a:t>
            </a: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</a:rPr>
              <a:t>02.01 Add /Delete menu item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00" y="667725"/>
            <a:ext cx="418594" cy="96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/>
          <p:nvPr/>
        </p:nvCxnSpPr>
        <p:spPr>
          <a:xfrm>
            <a:off x="1006538" y="2261580"/>
            <a:ext cx="21900" cy="45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704600" y="1657613"/>
            <a:ext cx="6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Admin</a:t>
            </a:r>
            <a:endParaRPr sz="1200"/>
          </a:p>
        </p:txBody>
      </p:sp>
      <p:sp>
        <p:nvSpPr>
          <p:cNvPr id="119" name="Google Shape;119;p17"/>
          <p:cNvSpPr/>
          <p:nvPr/>
        </p:nvSpPr>
        <p:spPr>
          <a:xfrm>
            <a:off x="675735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:Item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815683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8040888" y="22175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573288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:Menu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3972775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4" name="Google Shape;124;p17"/>
          <p:cNvSpPr/>
          <p:nvPr/>
        </p:nvSpPr>
        <p:spPr>
          <a:xfrm>
            <a:off x="3856825" y="22175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226800" y="2540925"/>
            <a:ext cx="16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addItemsToMenu()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242350" y="3457500"/>
            <a:ext cx="15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addItem()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1159900" y="4239150"/>
            <a:ext cx="18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deleteItemsInMenu</a:t>
            </a:r>
            <a:r>
              <a:rPr lang="en"/>
              <a:t>()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242338" y="4747525"/>
            <a:ext cx="15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deleteItem</a:t>
            </a:r>
            <a:r>
              <a:rPr lang="en"/>
              <a:t>()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5317700" y="2332675"/>
            <a:ext cx="15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getItemById()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9495050" y="2026925"/>
            <a:ext cx="48276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Use Case Scenario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To add a new item: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clicks on login button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System redirects them to login page 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logs into their account with email and password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System displays menu page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adds new item with necessary information such as item name, description, and price and click submit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System updates the database with new item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To delete item from the Menu: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clicks on login button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System redirects them to login page 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logs into their account with email and password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System displays menu page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selects the item to delete and clicks on delete item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rgbClr val="3C4043"/>
                </a:solidFill>
                <a:highlight>
                  <a:srgbClr val="FFFFFF"/>
                </a:highlight>
              </a:rPr>
              <a:t>System displays a pop-up asking if it is okay to delete the item.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clicks yes, then the item will be deleted. System updates menu and database 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Use Case Ends here</a:t>
            </a:r>
            <a:endParaRPr sz="1500"/>
          </a:p>
        </p:txBody>
      </p:sp>
      <p:cxnSp>
        <p:nvCxnSpPr>
          <p:cNvPr id="131" name="Google Shape;131;p17"/>
          <p:cNvCxnSpPr/>
          <p:nvPr/>
        </p:nvCxnSpPr>
        <p:spPr>
          <a:xfrm flipH="1" rot="10800000">
            <a:off x="1163475" y="3089100"/>
            <a:ext cx="2647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/>
          <p:nvPr/>
        </p:nvCxnSpPr>
        <p:spPr>
          <a:xfrm flipH="1" rot="10800000">
            <a:off x="1163475" y="4707325"/>
            <a:ext cx="25542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 flipH="1" rot="10800000">
            <a:off x="4212600" y="2861800"/>
            <a:ext cx="37848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>
            <a:stCxn id="121" idx="1"/>
            <a:endCxn id="124" idx="3"/>
          </p:cNvCxnSpPr>
          <p:nvPr/>
        </p:nvCxnSpPr>
        <p:spPr>
          <a:xfrm rot="10800000">
            <a:off x="4088688" y="4439246"/>
            <a:ext cx="39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/>
          <p:nvPr/>
        </p:nvCxnSpPr>
        <p:spPr>
          <a:xfrm flipH="1">
            <a:off x="4105475" y="5469675"/>
            <a:ext cx="3878400" cy="1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5057100" y="156450"/>
            <a:ext cx="4839300" cy="4770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Sequence Diagram: 03.11 Search menu item</a:t>
            </a:r>
            <a:endParaRPr b="1"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75" y="563187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722150" y="1660713"/>
            <a:ext cx="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24940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:Menu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464888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5" name="Google Shape;145;p18"/>
          <p:cNvSpPr/>
          <p:nvPr/>
        </p:nvSpPr>
        <p:spPr>
          <a:xfrm>
            <a:off x="4532947" y="2217599"/>
            <a:ext cx="201600" cy="306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 flipH="1">
            <a:off x="967913" y="2060918"/>
            <a:ext cx="18900" cy="469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" name="Google Shape;147;p18"/>
          <p:cNvSpPr/>
          <p:nvPr/>
        </p:nvSpPr>
        <p:spPr>
          <a:xfrm>
            <a:off x="765450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:Item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905398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9" name="Google Shape;149;p18"/>
          <p:cNvSpPr/>
          <p:nvPr/>
        </p:nvSpPr>
        <p:spPr>
          <a:xfrm>
            <a:off x="8938038" y="22175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8"/>
          <p:cNvCxnSpPr/>
          <p:nvPr/>
        </p:nvCxnSpPr>
        <p:spPr>
          <a:xfrm>
            <a:off x="1043125" y="2728150"/>
            <a:ext cx="33567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 txBox="1"/>
          <p:nvPr/>
        </p:nvSpPr>
        <p:spPr>
          <a:xfrm>
            <a:off x="1725150" y="2393825"/>
            <a:ext cx="23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Search food getItems()</a:t>
            </a:r>
            <a:endParaRPr/>
          </a:p>
        </p:txBody>
      </p:sp>
      <p:cxnSp>
        <p:nvCxnSpPr>
          <p:cNvPr id="152" name="Google Shape;152;p18"/>
          <p:cNvCxnSpPr/>
          <p:nvPr/>
        </p:nvCxnSpPr>
        <p:spPr>
          <a:xfrm>
            <a:off x="4894625" y="3356700"/>
            <a:ext cx="39987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8"/>
          <p:cNvSpPr txBox="1"/>
          <p:nvPr/>
        </p:nvSpPr>
        <p:spPr>
          <a:xfrm>
            <a:off x="6031350" y="2928750"/>
            <a:ext cx="21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getItemById</a:t>
            </a:r>
            <a:r>
              <a:rPr lang="en"/>
              <a:t>()</a:t>
            </a: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 rot="10800000">
            <a:off x="1016300" y="3784525"/>
            <a:ext cx="3490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55" name="Google Shape;155;p18"/>
          <p:cNvSpPr txBox="1"/>
          <p:nvPr/>
        </p:nvSpPr>
        <p:spPr>
          <a:xfrm>
            <a:off x="1711775" y="3463675"/>
            <a:ext cx="21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menu </a:t>
            </a: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 flipH="1">
            <a:off x="1216975" y="5937750"/>
            <a:ext cx="7662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8"/>
          <p:cNvSpPr txBox="1"/>
          <p:nvPr/>
        </p:nvSpPr>
        <p:spPr>
          <a:xfrm>
            <a:off x="2554300" y="5563300"/>
            <a:ext cx="1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item(s)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10190475" y="2418600"/>
            <a:ext cx="4132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Use Case Scenario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This use case begins with the </a:t>
            </a:r>
            <a:r>
              <a:rPr b="1" lang="en" sz="1200">
                <a:solidFill>
                  <a:schemeClr val="dk1"/>
                </a:solidFill>
              </a:rPr>
              <a:t>Actor </a:t>
            </a:r>
            <a:r>
              <a:rPr lang="en" sz="1200">
                <a:solidFill>
                  <a:schemeClr val="dk1"/>
                </a:solidFill>
              </a:rPr>
              <a:t>placing their cursor inside of the search box in the navigation bar.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1" lang="en" sz="1200">
                <a:solidFill>
                  <a:schemeClr val="dk1"/>
                </a:solidFill>
              </a:rPr>
              <a:t>System </a:t>
            </a:r>
            <a:r>
              <a:rPr lang="en" sz="1200">
                <a:solidFill>
                  <a:schemeClr val="dk1"/>
                </a:solidFill>
              </a:rPr>
              <a:t>will suggest one or more menu items to </a:t>
            </a:r>
            <a:r>
              <a:rPr b="1" lang="en" sz="1200">
                <a:solidFill>
                  <a:schemeClr val="dk1"/>
                </a:solidFill>
              </a:rPr>
              <a:t>Actor </a:t>
            </a:r>
            <a:r>
              <a:rPr lang="en" sz="1200">
                <a:solidFill>
                  <a:schemeClr val="dk1"/>
                </a:solidFill>
              </a:rPr>
              <a:t>as the </a:t>
            </a:r>
            <a:r>
              <a:rPr b="1" lang="en" sz="1200">
                <a:solidFill>
                  <a:schemeClr val="dk1"/>
                </a:solidFill>
              </a:rPr>
              <a:t>Actor </a:t>
            </a:r>
            <a:r>
              <a:rPr lang="en" sz="1200">
                <a:solidFill>
                  <a:schemeClr val="dk1"/>
                </a:solidFill>
              </a:rPr>
              <a:t>types in one or more words inside of the search box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1" lang="en" sz="1200">
                <a:solidFill>
                  <a:schemeClr val="dk1"/>
                </a:solidFill>
              </a:rPr>
              <a:t>Actor </a:t>
            </a:r>
            <a:r>
              <a:rPr lang="en" sz="1200">
                <a:solidFill>
                  <a:schemeClr val="dk1"/>
                </a:solidFill>
              </a:rPr>
              <a:t>will press enter or search button and the </a:t>
            </a:r>
            <a:r>
              <a:rPr b="1" lang="en" sz="1200">
                <a:solidFill>
                  <a:schemeClr val="dk1"/>
                </a:solidFill>
              </a:rPr>
              <a:t>System </a:t>
            </a:r>
            <a:r>
              <a:rPr lang="en" sz="1200">
                <a:solidFill>
                  <a:schemeClr val="dk1"/>
                </a:solidFill>
              </a:rPr>
              <a:t>will navigate them to the item the </a:t>
            </a:r>
            <a:r>
              <a:rPr b="1" lang="en" sz="1200">
                <a:solidFill>
                  <a:schemeClr val="dk1"/>
                </a:solidFill>
              </a:rPr>
              <a:t>Actor </a:t>
            </a:r>
            <a:r>
              <a:rPr lang="en" sz="1200">
                <a:solidFill>
                  <a:schemeClr val="dk1"/>
                </a:solidFill>
              </a:rPr>
              <a:t>is looking for. And the use case ends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4527000" y="86175"/>
            <a:ext cx="5576400" cy="4770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Sequence Diagram: 3.14 Choose pick-up or delivery</a:t>
            </a:r>
            <a:endParaRPr b="1"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75" y="563187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722150" y="1660713"/>
            <a:ext cx="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24940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:Delivery_method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>
            <a:off x="464888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8" name="Google Shape;168;p19"/>
          <p:cNvSpPr/>
          <p:nvPr/>
        </p:nvSpPr>
        <p:spPr>
          <a:xfrm>
            <a:off x="4532938" y="22175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 flipH="1">
            <a:off x="967913" y="2060918"/>
            <a:ext cx="18900" cy="469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/>
          <p:nvPr/>
        </p:nvSpPr>
        <p:spPr>
          <a:xfrm>
            <a:off x="765450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:Order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71" name="Google Shape;171;p19"/>
          <p:cNvCxnSpPr/>
          <p:nvPr/>
        </p:nvCxnSpPr>
        <p:spPr>
          <a:xfrm>
            <a:off x="905398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2" name="Google Shape;172;p19"/>
          <p:cNvSpPr/>
          <p:nvPr/>
        </p:nvSpPr>
        <p:spPr>
          <a:xfrm>
            <a:off x="8938038" y="22175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9"/>
          <p:cNvCxnSpPr/>
          <p:nvPr/>
        </p:nvCxnSpPr>
        <p:spPr>
          <a:xfrm>
            <a:off x="1043125" y="2728150"/>
            <a:ext cx="33567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9"/>
          <p:cNvSpPr txBox="1"/>
          <p:nvPr/>
        </p:nvSpPr>
        <p:spPr>
          <a:xfrm>
            <a:off x="1725150" y="2393825"/>
            <a:ext cx="23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chooseDeliveryMethod()</a:t>
            </a:r>
            <a:endParaRPr/>
          </a:p>
        </p:txBody>
      </p:sp>
      <p:cxnSp>
        <p:nvCxnSpPr>
          <p:cNvPr id="175" name="Google Shape;175;p19"/>
          <p:cNvCxnSpPr/>
          <p:nvPr/>
        </p:nvCxnSpPr>
        <p:spPr>
          <a:xfrm>
            <a:off x="4894625" y="3356700"/>
            <a:ext cx="39987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9"/>
          <p:cNvSpPr txBox="1"/>
          <p:nvPr/>
        </p:nvSpPr>
        <p:spPr>
          <a:xfrm>
            <a:off x="6031350" y="2928750"/>
            <a:ext cx="21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updateDeliveryMethod()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10190475" y="2418600"/>
            <a:ext cx="41325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Use Case Scenario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This use case starts with the </a:t>
            </a:r>
            <a:r>
              <a:rPr b="1" lang="en" sz="1100">
                <a:solidFill>
                  <a:schemeClr val="dk1"/>
                </a:solidFill>
              </a:rPr>
              <a:t>Actor </a:t>
            </a:r>
            <a:r>
              <a:rPr lang="en" sz="1100">
                <a:solidFill>
                  <a:schemeClr val="dk1"/>
                </a:solidFill>
              </a:rPr>
              <a:t>clicking on the menu button in the navigation bar and the </a:t>
            </a:r>
            <a:r>
              <a:rPr b="1" lang="en" sz="1100">
                <a:solidFill>
                  <a:schemeClr val="dk1"/>
                </a:solidFill>
              </a:rPr>
              <a:t>System</a:t>
            </a:r>
            <a:r>
              <a:rPr lang="en" sz="1100">
                <a:solidFill>
                  <a:schemeClr val="dk1"/>
                </a:solidFill>
              </a:rPr>
              <a:t> bringing them to the menu page.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If the </a:t>
            </a:r>
            <a:r>
              <a:rPr b="1" lang="en" sz="1100">
                <a:solidFill>
                  <a:schemeClr val="dk1"/>
                </a:solidFill>
              </a:rPr>
              <a:t>Actor </a:t>
            </a:r>
            <a:r>
              <a:rPr lang="en" sz="1100">
                <a:solidFill>
                  <a:schemeClr val="dk1"/>
                </a:solidFill>
              </a:rPr>
              <a:t>decides to pick up their food, they will click on the pickup button. The </a:t>
            </a:r>
            <a:r>
              <a:rPr b="1" lang="en" sz="1100">
                <a:solidFill>
                  <a:schemeClr val="dk1"/>
                </a:solidFill>
              </a:rPr>
              <a:t>system </a:t>
            </a:r>
            <a:r>
              <a:rPr lang="en" sz="1100">
                <a:solidFill>
                  <a:schemeClr val="dk1"/>
                </a:solidFill>
              </a:rPr>
              <a:t>will reflect their decision by changing the pickup button from a normal white color to a grey. 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If the </a:t>
            </a:r>
            <a:r>
              <a:rPr b="1" lang="en" sz="1100">
                <a:solidFill>
                  <a:schemeClr val="dk1"/>
                </a:solidFill>
              </a:rPr>
              <a:t>Actor </a:t>
            </a:r>
            <a:r>
              <a:rPr lang="en" sz="1100">
                <a:solidFill>
                  <a:schemeClr val="dk1"/>
                </a:solidFill>
              </a:rPr>
              <a:t>clicks on the delivery button, the </a:t>
            </a:r>
            <a:r>
              <a:rPr b="1" lang="en" sz="1100">
                <a:solidFill>
                  <a:schemeClr val="dk1"/>
                </a:solidFill>
              </a:rPr>
              <a:t>System </a:t>
            </a:r>
            <a:r>
              <a:rPr lang="en" sz="1100">
                <a:solidFill>
                  <a:schemeClr val="dk1"/>
                </a:solidFill>
              </a:rPr>
              <a:t>will redirect the </a:t>
            </a:r>
            <a:r>
              <a:rPr b="1" lang="en" sz="1100">
                <a:solidFill>
                  <a:schemeClr val="dk1"/>
                </a:solidFill>
              </a:rPr>
              <a:t>Actor</a:t>
            </a:r>
            <a:r>
              <a:rPr lang="en" sz="1100">
                <a:solidFill>
                  <a:schemeClr val="dk1"/>
                </a:solidFill>
              </a:rPr>
              <a:t> to Inwood bagels Grubhub page. This ends the use case.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4375050" y="5400"/>
            <a:ext cx="5880300" cy="4770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Sequence Diagram:05.02 Choose Pay online / in-person</a:t>
            </a:r>
            <a:endParaRPr b="1"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75" y="563187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722150" y="1660713"/>
            <a:ext cx="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2487500" y="1360099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:Pay_method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86" name="Google Shape;186;p20"/>
          <p:cNvCxnSpPr/>
          <p:nvPr/>
        </p:nvCxnSpPr>
        <p:spPr>
          <a:xfrm>
            <a:off x="3886988" y="1942396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7" name="Google Shape;187;p20"/>
          <p:cNvSpPr/>
          <p:nvPr/>
        </p:nvSpPr>
        <p:spPr>
          <a:xfrm>
            <a:off x="3771047" y="2490124"/>
            <a:ext cx="201600" cy="306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 flipH="1">
            <a:off x="967913" y="2060918"/>
            <a:ext cx="18900" cy="469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/>
          <p:nvPr/>
        </p:nvSpPr>
        <p:spPr>
          <a:xfrm>
            <a:off x="5830525" y="1087575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:Customer_Payment_info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90" name="Google Shape;190;p20"/>
          <p:cNvCxnSpPr/>
          <p:nvPr/>
        </p:nvCxnSpPr>
        <p:spPr>
          <a:xfrm>
            <a:off x="7230013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91" name="Google Shape;191;p20"/>
          <p:cNvSpPr/>
          <p:nvPr/>
        </p:nvSpPr>
        <p:spPr>
          <a:xfrm>
            <a:off x="7114075" y="2217599"/>
            <a:ext cx="231900" cy="37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188688" y="2575200"/>
            <a:ext cx="23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choosePayMethod</a:t>
            </a:r>
            <a:r>
              <a:rPr lang="en">
                <a:solidFill>
                  <a:schemeClr val="dk1"/>
                </a:solidFill>
              </a:rPr>
              <a:t>()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4113638" y="3169950"/>
            <a:ext cx="21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getPaymentMethod</a:t>
            </a:r>
            <a:r>
              <a:rPr lang="en"/>
              <a:t>()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8831375" y="1007349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:Cart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95" name="Google Shape;195;p20"/>
          <p:cNvCxnSpPr/>
          <p:nvPr/>
        </p:nvCxnSpPr>
        <p:spPr>
          <a:xfrm>
            <a:off x="10230863" y="16807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96" name="Google Shape;196;p20"/>
          <p:cNvSpPr/>
          <p:nvPr/>
        </p:nvSpPr>
        <p:spPr>
          <a:xfrm>
            <a:off x="10114913" y="22284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7848863" y="3891000"/>
            <a:ext cx="20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online checkout()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4354400" y="6165200"/>
            <a:ext cx="16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7653900" y="2674775"/>
            <a:ext cx="21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in person checkout()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10675400" y="2495550"/>
            <a:ext cx="3473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Use Case Scenario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This use case begins after </a:t>
            </a:r>
            <a:r>
              <a:rPr b="1" lang="en" sz="1100">
                <a:solidFill>
                  <a:schemeClr val="dk1"/>
                </a:solidFill>
              </a:rPr>
              <a:t>actor</a:t>
            </a:r>
            <a:r>
              <a:rPr lang="en" sz="1100">
                <a:solidFill>
                  <a:schemeClr val="dk1"/>
                </a:solidFill>
              </a:rPr>
              <a:t> already added items to their cart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System </a:t>
            </a:r>
            <a:r>
              <a:rPr lang="en" sz="1100">
                <a:solidFill>
                  <a:schemeClr val="dk1"/>
                </a:solidFill>
              </a:rPr>
              <a:t>displays items that </a:t>
            </a:r>
            <a:r>
              <a:rPr b="1" lang="en" sz="1100">
                <a:solidFill>
                  <a:schemeClr val="dk1"/>
                </a:solidFill>
              </a:rPr>
              <a:t>actor</a:t>
            </a:r>
            <a:r>
              <a:rPr lang="en" sz="1100">
                <a:solidFill>
                  <a:schemeClr val="dk1"/>
                </a:solidFill>
              </a:rPr>
              <a:t> has chosen to order in cart and pay online / in person buttons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Actor</a:t>
            </a:r>
            <a:r>
              <a:rPr lang="en" sz="1100">
                <a:solidFill>
                  <a:schemeClr val="dk1"/>
                </a:solidFill>
              </a:rPr>
              <a:t> clicks on pay online. </a:t>
            </a:r>
            <a:r>
              <a:rPr b="1" lang="en" sz="1100">
                <a:solidFill>
                  <a:schemeClr val="dk1"/>
                </a:solidFill>
              </a:rPr>
              <a:t>System </a:t>
            </a:r>
            <a:r>
              <a:rPr lang="en" sz="1100">
                <a:solidFill>
                  <a:schemeClr val="dk1"/>
                </a:solidFill>
              </a:rPr>
              <a:t>continues on with the checkout process where </a:t>
            </a:r>
            <a:r>
              <a:rPr b="1" lang="en" sz="1100">
                <a:solidFill>
                  <a:schemeClr val="dk1"/>
                </a:solidFill>
              </a:rPr>
              <a:t>actor </a:t>
            </a:r>
            <a:r>
              <a:rPr lang="en" sz="1100">
                <a:solidFill>
                  <a:schemeClr val="dk1"/>
                </a:solidFill>
              </a:rPr>
              <a:t>pays with credit card or debit card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Actor</a:t>
            </a:r>
            <a:r>
              <a:rPr lang="en" sz="1100">
                <a:solidFill>
                  <a:schemeClr val="dk1"/>
                </a:solidFill>
              </a:rPr>
              <a:t> clicks on pay in store. </a:t>
            </a:r>
            <a:r>
              <a:rPr b="1" lang="en" sz="1100">
                <a:solidFill>
                  <a:schemeClr val="dk1"/>
                </a:solidFill>
              </a:rPr>
              <a:t>System </a:t>
            </a:r>
            <a:r>
              <a:rPr lang="en" sz="1100">
                <a:solidFill>
                  <a:schemeClr val="dk1"/>
                </a:solidFill>
              </a:rPr>
              <a:t>will complete order and send the order details to the admin side of the website.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 flipH="1" rot="10800000">
            <a:off x="1029750" y="3142600"/>
            <a:ext cx="2754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0"/>
          <p:cNvCxnSpPr/>
          <p:nvPr/>
        </p:nvCxnSpPr>
        <p:spPr>
          <a:xfrm flipH="1" rot="10800000">
            <a:off x="4078850" y="3704450"/>
            <a:ext cx="30225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0"/>
          <p:cNvCxnSpPr/>
          <p:nvPr/>
        </p:nvCxnSpPr>
        <p:spPr>
          <a:xfrm flipH="1" rot="10800000">
            <a:off x="7395450" y="3182900"/>
            <a:ext cx="27147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0"/>
          <p:cNvCxnSpPr/>
          <p:nvPr/>
        </p:nvCxnSpPr>
        <p:spPr>
          <a:xfrm flipH="1" rot="10800000">
            <a:off x="7408825" y="4921300"/>
            <a:ext cx="26079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0"/>
          <p:cNvCxnSpPr>
            <a:endCxn id="196" idx="2"/>
          </p:cNvCxnSpPr>
          <p:nvPr/>
        </p:nvCxnSpPr>
        <p:spPr>
          <a:xfrm>
            <a:off x="1069763" y="6659796"/>
            <a:ext cx="9161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