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7315200" cx="14630400"/>
  <p:notesSz cx="6858000" cy="9144000"/>
  <p:embeddedFontLst>
    <p:embeddedFont>
      <p:font typeface="Comforta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04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E1587A-29CF-4E8A-8F8B-C47FED2EA74D}">
  <a:tblStyle styleId="{8EE1587A-29CF-4E8A-8F8B-C47FED2EA74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04" orient="horz"/>
        <p:guide pos="460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mfortaa-bold.fntdata"/><Relationship Id="rId25" Type="http://schemas.openxmlformats.org/officeDocument/2006/relationships/font" Target="fonts/Comforta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88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72ba3a347_0_140:notes"/>
          <p:cNvSpPr/>
          <p:nvPr>
            <p:ph idx="2" type="sldImg"/>
          </p:nvPr>
        </p:nvSpPr>
        <p:spPr>
          <a:xfrm>
            <a:off x="288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72ba3a34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72ba3a347_0_135:notes"/>
          <p:cNvSpPr/>
          <p:nvPr>
            <p:ph idx="2" type="sldImg"/>
          </p:nvPr>
        </p:nvSpPr>
        <p:spPr>
          <a:xfrm>
            <a:off x="288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72ba3a34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72ba3a347_0_0:notes"/>
          <p:cNvSpPr/>
          <p:nvPr>
            <p:ph idx="2" type="sldImg"/>
          </p:nvPr>
        </p:nvSpPr>
        <p:spPr>
          <a:xfrm>
            <a:off x="288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72ba3a3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72ba3a347_0_5:notes"/>
          <p:cNvSpPr/>
          <p:nvPr>
            <p:ph idx="2" type="sldImg"/>
          </p:nvPr>
        </p:nvSpPr>
        <p:spPr>
          <a:xfrm>
            <a:off x="288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72ba3a3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72ba3a347_0_10:notes"/>
          <p:cNvSpPr/>
          <p:nvPr>
            <p:ph idx="2" type="sldImg"/>
          </p:nvPr>
        </p:nvSpPr>
        <p:spPr>
          <a:xfrm>
            <a:off x="288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72ba3a3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72ba3a347_0_15:notes"/>
          <p:cNvSpPr/>
          <p:nvPr>
            <p:ph idx="2" type="sldImg"/>
          </p:nvPr>
        </p:nvSpPr>
        <p:spPr>
          <a:xfrm>
            <a:off x="288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72ba3a34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72ba3a347_0_20:notes"/>
          <p:cNvSpPr/>
          <p:nvPr>
            <p:ph idx="2" type="sldImg"/>
          </p:nvPr>
        </p:nvSpPr>
        <p:spPr>
          <a:xfrm>
            <a:off x="288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72ba3a34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72ba3a347_0_25:notes"/>
          <p:cNvSpPr/>
          <p:nvPr>
            <p:ph idx="2" type="sldImg"/>
          </p:nvPr>
        </p:nvSpPr>
        <p:spPr>
          <a:xfrm>
            <a:off x="288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272ba3a3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72ba3a347_0_30:notes"/>
          <p:cNvSpPr/>
          <p:nvPr>
            <p:ph idx="2" type="sldImg"/>
          </p:nvPr>
        </p:nvSpPr>
        <p:spPr>
          <a:xfrm>
            <a:off x="288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72ba3a34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72ba3a347_0_35:notes"/>
          <p:cNvSpPr/>
          <p:nvPr>
            <p:ph idx="2" type="sldImg"/>
          </p:nvPr>
        </p:nvSpPr>
        <p:spPr>
          <a:xfrm>
            <a:off x="288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72ba3a34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288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3caa4a6e6_0_139:notes"/>
          <p:cNvSpPr/>
          <p:nvPr>
            <p:ph idx="2" type="sldImg"/>
          </p:nvPr>
        </p:nvSpPr>
        <p:spPr>
          <a:xfrm>
            <a:off x="288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3caa4a6e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3caa4a6e6_0_144:notes"/>
          <p:cNvSpPr/>
          <p:nvPr>
            <p:ph idx="2" type="sldImg"/>
          </p:nvPr>
        </p:nvSpPr>
        <p:spPr>
          <a:xfrm>
            <a:off x="288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3caa4a6e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3caa4a6e6_0_149:notes"/>
          <p:cNvSpPr/>
          <p:nvPr>
            <p:ph idx="2" type="sldImg"/>
          </p:nvPr>
        </p:nvSpPr>
        <p:spPr>
          <a:xfrm>
            <a:off x="288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3caa4a6e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2d66ea04c_1_18:notes"/>
          <p:cNvSpPr/>
          <p:nvPr>
            <p:ph idx="2" type="sldImg"/>
          </p:nvPr>
        </p:nvSpPr>
        <p:spPr>
          <a:xfrm>
            <a:off x="288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2d66ea04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3caa4a6e6_0_79:notes"/>
          <p:cNvSpPr/>
          <p:nvPr>
            <p:ph idx="2" type="sldImg"/>
          </p:nvPr>
        </p:nvSpPr>
        <p:spPr>
          <a:xfrm>
            <a:off x="288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3caa4a6e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3caa4a6e6_0_16:notes"/>
          <p:cNvSpPr/>
          <p:nvPr>
            <p:ph idx="2" type="sldImg"/>
          </p:nvPr>
        </p:nvSpPr>
        <p:spPr>
          <a:xfrm>
            <a:off x="288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3caa4a6e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3caa4a6e6_0_102:notes"/>
          <p:cNvSpPr/>
          <p:nvPr>
            <p:ph idx="2" type="sldImg"/>
          </p:nvPr>
        </p:nvSpPr>
        <p:spPr>
          <a:xfrm>
            <a:off x="288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3caa4a6e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8733" y="1058951"/>
            <a:ext cx="13632600" cy="2919000"/>
          </a:xfrm>
          <a:prstGeom prst="rect">
            <a:avLst/>
          </a:prstGeom>
        </p:spPr>
        <p:txBody>
          <a:bodyPr anchorCtr="0" anchor="b" bIns="109575" lIns="109575" spcFirstLastPara="1" rIns="109575" wrap="square" tIns="1095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8720" y="4030756"/>
            <a:ext cx="13632600" cy="1127400"/>
          </a:xfrm>
          <a:prstGeom prst="rect">
            <a:avLst/>
          </a:prstGeom>
        </p:spPr>
        <p:txBody>
          <a:bodyPr anchorCtr="0" anchor="t" bIns="109575" lIns="109575" spcFirstLastPara="1" rIns="109575" wrap="square" tIns="1095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3555933" y="6632131"/>
            <a:ext cx="878100" cy="559800"/>
          </a:xfrm>
          <a:prstGeom prst="rect">
            <a:avLst/>
          </a:prstGeom>
        </p:spPr>
        <p:txBody>
          <a:bodyPr anchorCtr="0" anchor="ctr" bIns="109575" lIns="109575" spcFirstLastPara="1" rIns="109575" wrap="square" tIns="1095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98720" y="1573156"/>
            <a:ext cx="13632600" cy="2792400"/>
          </a:xfrm>
          <a:prstGeom prst="rect">
            <a:avLst/>
          </a:prstGeom>
        </p:spPr>
        <p:txBody>
          <a:bodyPr anchorCtr="0" anchor="b" bIns="109575" lIns="109575" spcFirstLastPara="1" rIns="109575" wrap="square" tIns="1095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98720" y="4483164"/>
            <a:ext cx="13632600" cy="1849800"/>
          </a:xfrm>
          <a:prstGeom prst="rect">
            <a:avLst/>
          </a:prstGeom>
        </p:spPr>
        <p:txBody>
          <a:bodyPr anchorCtr="0" anchor="t" bIns="109575" lIns="109575" spcFirstLastPara="1" rIns="109575" wrap="square" tIns="109575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3555933" y="6632131"/>
            <a:ext cx="878100" cy="559800"/>
          </a:xfrm>
          <a:prstGeom prst="rect">
            <a:avLst/>
          </a:prstGeom>
        </p:spPr>
        <p:txBody>
          <a:bodyPr anchorCtr="0" anchor="ctr" bIns="109575" lIns="109575" spcFirstLastPara="1" rIns="109575" wrap="square" tIns="1095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3555933" y="6632131"/>
            <a:ext cx="878100" cy="559800"/>
          </a:xfrm>
          <a:prstGeom prst="rect">
            <a:avLst/>
          </a:prstGeom>
        </p:spPr>
        <p:txBody>
          <a:bodyPr anchorCtr="0" anchor="ctr" bIns="109575" lIns="109575" spcFirstLastPara="1" rIns="109575" wrap="square" tIns="1095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98720" y="3058987"/>
            <a:ext cx="13632600" cy="1197000"/>
          </a:xfrm>
          <a:prstGeom prst="rect">
            <a:avLst/>
          </a:prstGeom>
        </p:spPr>
        <p:txBody>
          <a:bodyPr anchorCtr="0" anchor="ctr" bIns="109575" lIns="109575" spcFirstLastPara="1" rIns="109575" wrap="square" tIns="1095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3555933" y="6632131"/>
            <a:ext cx="878100" cy="559800"/>
          </a:xfrm>
          <a:prstGeom prst="rect">
            <a:avLst/>
          </a:prstGeom>
        </p:spPr>
        <p:txBody>
          <a:bodyPr anchorCtr="0" anchor="ctr" bIns="109575" lIns="109575" spcFirstLastPara="1" rIns="109575" wrap="square" tIns="1095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98720" y="632924"/>
            <a:ext cx="13632600" cy="814200"/>
          </a:xfrm>
          <a:prstGeom prst="rect">
            <a:avLst/>
          </a:prstGeom>
        </p:spPr>
        <p:txBody>
          <a:bodyPr anchorCtr="0" anchor="t" bIns="109575" lIns="109575" spcFirstLastPara="1" rIns="109575" wrap="square" tIns="1095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98720" y="1639076"/>
            <a:ext cx="13632600" cy="4858800"/>
          </a:xfrm>
          <a:prstGeom prst="rect">
            <a:avLst/>
          </a:prstGeom>
        </p:spPr>
        <p:txBody>
          <a:bodyPr anchorCtr="0" anchor="t" bIns="109575" lIns="109575" spcFirstLastPara="1" rIns="109575" wrap="square" tIns="10957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3555933" y="6632131"/>
            <a:ext cx="878100" cy="559800"/>
          </a:xfrm>
          <a:prstGeom prst="rect">
            <a:avLst/>
          </a:prstGeom>
        </p:spPr>
        <p:txBody>
          <a:bodyPr anchorCtr="0" anchor="ctr" bIns="109575" lIns="109575" spcFirstLastPara="1" rIns="109575" wrap="square" tIns="1095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98720" y="632924"/>
            <a:ext cx="13632600" cy="814200"/>
          </a:xfrm>
          <a:prstGeom prst="rect">
            <a:avLst/>
          </a:prstGeom>
        </p:spPr>
        <p:txBody>
          <a:bodyPr anchorCtr="0" anchor="t" bIns="109575" lIns="109575" spcFirstLastPara="1" rIns="109575" wrap="square" tIns="1095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98720" y="1639076"/>
            <a:ext cx="6400200" cy="4858800"/>
          </a:xfrm>
          <a:prstGeom prst="rect">
            <a:avLst/>
          </a:prstGeom>
        </p:spPr>
        <p:txBody>
          <a:bodyPr anchorCtr="0" anchor="t" bIns="109575" lIns="109575" spcFirstLastPara="1" rIns="109575" wrap="square" tIns="10957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7731840" y="1639076"/>
            <a:ext cx="6400200" cy="4858800"/>
          </a:xfrm>
          <a:prstGeom prst="rect">
            <a:avLst/>
          </a:prstGeom>
        </p:spPr>
        <p:txBody>
          <a:bodyPr anchorCtr="0" anchor="t" bIns="109575" lIns="109575" spcFirstLastPara="1" rIns="109575" wrap="square" tIns="10957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3555933" y="6632131"/>
            <a:ext cx="878100" cy="559800"/>
          </a:xfrm>
          <a:prstGeom prst="rect">
            <a:avLst/>
          </a:prstGeom>
        </p:spPr>
        <p:txBody>
          <a:bodyPr anchorCtr="0" anchor="ctr" bIns="109575" lIns="109575" spcFirstLastPara="1" rIns="109575" wrap="square" tIns="1095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98720" y="632924"/>
            <a:ext cx="13632600" cy="814200"/>
          </a:xfrm>
          <a:prstGeom prst="rect">
            <a:avLst/>
          </a:prstGeom>
        </p:spPr>
        <p:txBody>
          <a:bodyPr anchorCtr="0" anchor="t" bIns="109575" lIns="109575" spcFirstLastPara="1" rIns="109575" wrap="square" tIns="1095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3555933" y="6632131"/>
            <a:ext cx="878100" cy="559800"/>
          </a:xfrm>
          <a:prstGeom prst="rect">
            <a:avLst/>
          </a:prstGeom>
        </p:spPr>
        <p:txBody>
          <a:bodyPr anchorCtr="0" anchor="ctr" bIns="109575" lIns="109575" spcFirstLastPara="1" rIns="109575" wrap="square" tIns="1095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98720" y="790187"/>
            <a:ext cx="4492800" cy="1074600"/>
          </a:xfrm>
          <a:prstGeom prst="rect">
            <a:avLst/>
          </a:prstGeom>
        </p:spPr>
        <p:txBody>
          <a:bodyPr anchorCtr="0" anchor="b" bIns="109575" lIns="109575" spcFirstLastPara="1" rIns="109575" wrap="square" tIns="1095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98720" y="1976320"/>
            <a:ext cx="4492800" cy="4522200"/>
          </a:xfrm>
          <a:prstGeom prst="rect">
            <a:avLst/>
          </a:prstGeom>
        </p:spPr>
        <p:txBody>
          <a:bodyPr anchorCtr="0" anchor="t" bIns="109575" lIns="109575" spcFirstLastPara="1" rIns="109575" wrap="square" tIns="1095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3555933" y="6632131"/>
            <a:ext cx="878100" cy="559800"/>
          </a:xfrm>
          <a:prstGeom prst="rect">
            <a:avLst/>
          </a:prstGeom>
        </p:spPr>
        <p:txBody>
          <a:bodyPr anchorCtr="0" anchor="ctr" bIns="109575" lIns="109575" spcFirstLastPara="1" rIns="109575" wrap="square" tIns="1095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784400" y="640213"/>
            <a:ext cx="10188600" cy="5818200"/>
          </a:xfrm>
          <a:prstGeom prst="rect">
            <a:avLst/>
          </a:prstGeom>
        </p:spPr>
        <p:txBody>
          <a:bodyPr anchorCtr="0" anchor="ctr" bIns="109575" lIns="109575" spcFirstLastPara="1" rIns="109575" wrap="square" tIns="1095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1pPr>
            <a:lvl2pPr lvl="1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3555933" y="6632131"/>
            <a:ext cx="878100" cy="559800"/>
          </a:xfrm>
          <a:prstGeom prst="rect">
            <a:avLst/>
          </a:prstGeom>
        </p:spPr>
        <p:txBody>
          <a:bodyPr anchorCtr="0" anchor="ctr" bIns="109575" lIns="109575" spcFirstLastPara="1" rIns="109575" wrap="square" tIns="1095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315200" y="-178"/>
            <a:ext cx="7315200" cy="73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9575" lIns="109575" spcFirstLastPara="1" rIns="109575" wrap="square" tIns="109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24800" y="1753849"/>
            <a:ext cx="6472200" cy="2108400"/>
          </a:xfrm>
          <a:prstGeom prst="rect">
            <a:avLst/>
          </a:prstGeom>
        </p:spPr>
        <p:txBody>
          <a:bodyPr anchorCtr="0" anchor="b" bIns="109575" lIns="109575" spcFirstLastPara="1" rIns="109575" wrap="square" tIns="1095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24800" y="3986596"/>
            <a:ext cx="6472200" cy="1756200"/>
          </a:xfrm>
          <a:prstGeom prst="rect">
            <a:avLst/>
          </a:prstGeom>
        </p:spPr>
        <p:txBody>
          <a:bodyPr anchorCtr="0" anchor="t" bIns="109575" lIns="109575" spcFirstLastPara="1" rIns="109575" wrap="square" tIns="1095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7903200" y="1029796"/>
            <a:ext cx="6139200" cy="5255400"/>
          </a:xfrm>
          <a:prstGeom prst="rect">
            <a:avLst/>
          </a:prstGeom>
        </p:spPr>
        <p:txBody>
          <a:bodyPr anchorCtr="0" anchor="ctr" bIns="109575" lIns="109575" spcFirstLastPara="1" rIns="109575" wrap="square" tIns="10957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3555933" y="6632131"/>
            <a:ext cx="878100" cy="559800"/>
          </a:xfrm>
          <a:prstGeom prst="rect">
            <a:avLst/>
          </a:prstGeom>
        </p:spPr>
        <p:txBody>
          <a:bodyPr anchorCtr="0" anchor="ctr" bIns="109575" lIns="109575" spcFirstLastPara="1" rIns="109575" wrap="square" tIns="1095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98720" y="6016818"/>
            <a:ext cx="9598200" cy="860400"/>
          </a:xfrm>
          <a:prstGeom prst="rect">
            <a:avLst/>
          </a:prstGeom>
        </p:spPr>
        <p:txBody>
          <a:bodyPr anchorCtr="0" anchor="ctr" bIns="109575" lIns="109575" spcFirstLastPara="1" rIns="109575" wrap="square" tIns="1095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3555933" y="6632131"/>
            <a:ext cx="878100" cy="559800"/>
          </a:xfrm>
          <a:prstGeom prst="rect">
            <a:avLst/>
          </a:prstGeom>
        </p:spPr>
        <p:txBody>
          <a:bodyPr anchorCtr="0" anchor="ctr" bIns="109575" lIns="109575" spcFirstLastPara="1" rIns="109575" wrap="square" tIns="1095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98720" y="632924"/>
            <a:ext cx="136326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575" lIns="109575" spcFirstLastPara="1" rIns="109575" wrap="square" tIns="1095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98720" y="1639076"/>
            <a:ext cx="13632600" cy="48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575" lIns="109575" spcFirstLastPara="1" rIns="109575" wrap="square" tIns="109575">
            <a:norm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5933" y="6632131"/>
            <a:ext cx="8781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9575" lIns="109575" spcFirstLastPara="1" rIns="109575" wrap="square" tIns="109575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747647" y="3250500"/>
            <a:ext cx="5135100" cy="814200"/>
          </a:xfrm>
          <a:prstGeom prst="rect">
            <a:avLst/>
          </a:prstGeom>
        </p:spPr>
        <p:txBody>
          <a:bodyPr anchorCtr="0" anchor="t" bIns="109575" lIns="109575" spcFirstLastPara="1" rIns="109575" wrap="square" tIns="109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3 UML Diagrams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4747647" y="3250500"/>
            <a:ext cx="5135100" cy="814200"/>
          </a:xfrm>
          <a:prstGeom prst="rect">
            <a:avLst/>
          </a:prstGeom>
        </p:spPr>
        <p:txBody>
          <a:bodyPr anchorCtr="0" anchor="t" bIns="109575" lIns="109575" spcFirstLastPara="1" rIns="109575" wrap="square" tIns="109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4 UML Diagrams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/>
        </p:nvSpPr>
        <p:spPr>
          <a:xfrm>
            <a:off x="4647300" y="534925"/>
            <a:ext cx="533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Diagram: 01.06 Update admin account details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1" name="Google Shape;221;p23"/>
          <p:cNvGraphicFramePr/>
          <p:nvPr/>
        </p:nvGraphicFramePr>
        <p:xfrm>
          <a:off x="6238975" y="17943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{8EE1587A-29CF-4E8A-8F8B-C47FED2EA74D}</a:tableStyleId>
              </a:tblPr>
              <a:tblGrid>
                <a:gridCol w="2674000"/>
              </a:tblGrid>
              <a:tr h="395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4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Admin_user_name: String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admin_passward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admin_store_name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admin_email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Admin_phone_number: Int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store_zip: Int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store_state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store_street_address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login()</a:t>
                      </a:r>
                      <a:b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authenticate()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updateAdmin()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ItemsToMenu</a:t>
                      </a: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deleteMenu()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ItemsInMenu</a:t>
                      </a: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showAccountInfo()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deleteItemsInMenu()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addAdmin()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deleteAdmin()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/>
        </p:nvSpPr>
        <p:spPr>
          <a:xfrm>
            <a:off x="3809100" y="334325"/>
            <a:ext cx="584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Diagram: 02.02 Edit menu item cost/description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7" name="Google Shape;227;p24"/>
          <p:cNvGraphicFramePr/>
          <p:nvPr/>
        </p:nvGraphicFramePr>
        <p:xfrm>
          <a:off x="921688" y="17795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{8EE1587A-29CF-4E8A-8F8B-C47FED2EA74D}</a:tableStyleId>
              </a:tblPr>
              <a:tblGrid>
                <a:gridCol w="1824950"/>
              </a:tblGrid>
              <a:tr h="22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Menu</a:t>
                      </a:r>
                      <a:r>
                        <a:rPr lang="en" sz="17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</a:t>
                      </a:r>
                      <a:endParaRPr sz="17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menu_id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item_id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getItems()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getItemById()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updateMenu()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8" name="Google Shape;228;p24"/>
          <p:cNvGraphicFramePr/>
          <p:nvPr/>
        </p:nvGraphicFramePr>
        <p:xfrm>
          <a:off x="5196050" y="32451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{8EE1587A-29CF-4E8A-8F8B-C47FED2EA74D}</a:tableStyleId>
              </a:tblPr>
              <a:tblGrid>
                <a:gridCol w="1606375"/>
              </a:tblGrid>
              <a:tr h="3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item_id</a:t>
                      </a:r>
                      <a:r>
                        <a:rPr lang="en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item_name</a:t>
                      </a:r>
                      <a:r>
                        <a:rPr lang="en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item_description</a:t>
                      </a:r>
                      <a:r>
                        <a:rPr lang="en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Item_price: Int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000000"/>
                          </a:solidFill>
                        </a:rPr>
                        <a:t>addItem()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000000"/>
                          </a:solidFill>
                        </a:rPr>
                        <a:t>updateItem()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000000"/>
                          </a:solidFill>
                        </a:rPr>
                        <a:t>getItem()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000000"/>
                          </a:solidFill>
                        </a:rPr>
                        <a:t>deleteItem()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9" name="Google Shape;229;p24"/>
          <p:cNvGraphicFramePr/>
          <p:nvPr/>
        </p:nvGraphicFramePr>
        <p:xfrm>
          <a:off x="10508863" y="16606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{8EE1587A-29CF-4E8A-8F8B-C47FED2EA74D}</a:tableStyleId>
              </a:tblPr>
              <a:tblGrid>
                <a:gridCol w="2152425"/>
              </a:tblGrid>
              <a:tr h="338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2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Admin_user_name: String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admin_passward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admin_store_name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admin_email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Admin_phone_number: Int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store_zip: Int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store_state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store_street_address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authenticate()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updateAdmin()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ItemsToMenu</a:t>
                      </a: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deleteMenu()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ItemsInMenu</a:t>
                      </a: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deleteItemsInMenu()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addAdmin()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deleteAdmin()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0" name="Google Shape;230;p24"/>
          <p:cNvCxnSpPr/>
          <p:nvPr/>
        </p:nvCxnSpPr>
        <p:spPr>
          <a:xfrm>
            <a:off x="2781650" y="2233350"/>
            <a:ext cx="7729800" cy="13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p24"/>
          <p:cNvSpPr txBox="1"/>
          <p:nvPr/>
        </p:nvSpPr>
        <p:spPr>
          <a:xfrm>
            <a:off x="2835150" y="1846650"/>
            <a:ext cx="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10062025" y="1846650"/>
            <a:ext cx="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24"/>
          <p:cNvCxnSpPr/>
          <p:nvPr/>
        </p:nvCxnSpPr>
        <p:spPr>
          <a:xfrm>
            <a:off x="2714775" y="2861900"/>
            <a:ext cx="2487600" cy="1591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Google Shape;234;p24"/>
          <p:cNvSpPr txBox="1"/>
          <p:nvPr/>
        </p:nvSpPr>
        <p:spPr>
          <a:xfrm>
            <a:off x="2746650" y="2948550"/>
            <a:ext cx="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4834850" y="4057050"/>
            <a:ext cx="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/>
        </p:nvSpPr>
        <p:spPr>
          <a:xfrm>
            <a:off x="4587050" y="331325"/>
            <a:ext cx="494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Diagram: 05.01 Add Credit or debit card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1" name="Google Shape;241;p25"/>
          <p:cNvGraphicFramePr/>
          <p:nvPr/>
        </p:nvGraphicFramePr>
        <p:xfrm>
          <a:off x="3110019" y="12906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{8EE1587A-29CF-4E8A-8F8B-C47FED2EA74D}</a:tableStyleId>
              </a:tblPr>
              <a:tblGrid>
                <a:gridCol w="2139925"/>
              </a:tblGrid>
              <a:tr h="50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customer_user_id</a:t>
                      </a: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customer_first</a:t>
                      </a: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customer_last</a:t>
                      </a: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customer_email</a:t>
                      </a: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customer_payment_info: Int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customer_street_address</a:t>
                      </a: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customer_state</a:t>
                      </a: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Customer_zip: Int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Customer_phone_number: Int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customer_password</a:t>
                      </a: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Is_customer_guest: Bool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7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createUser()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authenticate()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sendCredentials()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editUser()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updateUser()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deleteUser()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register()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login()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showAccountInfo()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2" name="Google Shape;242;p25"/>
          <p:cNvGraphicFramePr/>
          <p:nvPr/>
        </p:nvGraphicFramePr>
        <p:xfrm>
          <a:off x="8356425" y="2430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{8EE1587A-29CF-4E8A-8F8B-C47FED2EA74D}</a:tableStyleId>
              </a:tblPr>
              <a:tblGrid>
                <a:gridCol w="2265125"/>
              </a:tblGrid>
              <a:tr h="31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Customer_Payment_Info</a:t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6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Customer_cc_number: Int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customer_cc_security_code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Int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customer_cc_type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Int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Customer_cc_exipiration: 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addPayment()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addPaypal()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editPayment()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getPaymentMethods()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deletePayment()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3" name="Google Shape;243;p25"/>
          <p:cNvCxnSpPr/>
          <p:nvPr/>
        </p:nvCxnSpPr>
        <p:spPr>
          <a:xfrm>
            <a:off x="5269075" y="3610800"/>
            <a:ext cx="3116100" cy="40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4" name="Google Shape;244;p25"/>
          <p:cNvSpPr txBox="1"/>
          <p:nvPr/>
        </p:nvSpPr>
        <p:spPr>
          <a:xfrm>
            <a:off x="5269075" y="3250800"/>
            <a:ext cx="2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7895550" y="3250800"/>
            <a:ext cx="2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/>
        </p:nvSpPr>
        <p:spPr>
          <a:xfrm>
            <a:off x="4707300" y="451550"/>
            <a:ext cx="5215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Diagram: 01.07 Update user account details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1" name="Google Shape;251;p26"/>
          <p:cNvGraphicFramePr/>
          <p:nvPr/>
        </p:nvGraphicFramePr>
        <p:xfrm>
          <a:off x="6245244" y="16383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{8EE1587A-29CF-4E8A-8F8B-C47FED2EA74D}</a:tableStyleId>
              </a:tblPr>
              <a:tblGrid>
                <a:gridCol w="2139925"/>
              </a:tblGrid>
              <a:tr h="509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customer_user_id</a:t>
                      </a: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customer_first</a:t>
                      </a: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customer_last</a:t>
                      </a: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customer_email</a:t>
                      </a: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customer_payment_info: Int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customer_street_address</a:t>
                      </a: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customer_state</a:t>
                      </a: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Customer_zip: Int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Customer_phone_number: Int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customer_password</a:t>
                      </a: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Is_customer_guest: Bool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7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createUser()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authenticate()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sendCredentials()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editUser()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updateUser()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deleteUser()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register()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login()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showAccountInfo()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/>
        </p:nvSpPr>
        <p:spPr>
          <a:xfrm>
            <a:off x="4566900" y="160575"/>
            <a:ext cx="5496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Diagram: </a:t>
            </a: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01.06 Update admin account details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1" i="0" sz="145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025" y="814575"/>
            <a:ext cx="418594" cy="96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7"/>
          <p:cNvCxnSpPr/>
          <p:nvPr/>
        </p:nvCxnSpPr>
        <p:spPr>
          <a:xfrm>
            <a:off x="1334363" y="2408430"/>
            <a:ext cx="21900" cy="451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59" name="Google Shape;259;p27"/>
          <p:cNvSpPr txBox="1"/>
          <p:nvPr/>
        </p:nvSpPr>
        <p:spPr>
          <a:xfrm>
            <a:off x="1032425" y="1804463"/>
            <a:ext cx="62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7"/>
          <p:cNvSpPr/>
          <p:nvPr/>
        </p:nvSpPr>
        <p:spPr>
          <a:xfrm>
            <a:off x="5915700" y="1047449"/>
            <a:ext cx="2799000" cy="58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:Admin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p27"/>
          <p:cNvCxnSpPr/>
          <p:nvPr/>
        </p:nvCxnSpPr>
        <p:spPr>
          <a:xfrm>
            <a:off x="7315188" y="1629746"/>
            <a:ext cx="0" cy="81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62" name="Google Shape;262;p27"/>
          <p:cNvSpPr/>
          <p:nvPr/>
        </p:nvSpPr>
        <p:spPr>
          <a:xfrm>
            <a:off x="7199238" y="2177471"/>
            <a:ext cx="231900" cy="4443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7"/>
          <p:cNvSpPr txBox="1"/>
          <p:nvPr/>
        </p:nvSpPr>
        <p:spPr>
          <a:xfrm>
            <a:off x="9896250" y="2139725"/>
            <a:ext cx="43329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Scenario</a:t>
            </a:r>
            <a:endParaRPr b="1" i="0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begins with Actor clicks on the login button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redirects them to the login page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 logs in to their account with their respective email address and password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[JP 1: ET]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actor clicks on account tab in navigation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redirects them to account page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 clicks on the update account button and updates the information that he/she wants to update.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saves updated information to not only their account page, but database as well. Use case ends here. [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JP 2: DFO]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27"/>
          <p:cNvCxnSpPr/>
          <p:nvPr/>
        </p:nvCxnSpPr>
        <p:spPr>
          <a:xfrm>
            <a:off x="1364075" y="3089225"/>
            <a:ext cx="5777400" cy="13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5" name="Google Shape;265;p27"/>
          <p:cNvSpPr txBox="1"/>
          <p:nvPr/>
        </p:nvSpPr>
        <p:spPr>
          <a:xfrm>
            <a:off x="3048975" y="2689025"/>
            <a:ext cx="11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27"/>
          <p:cNvCxnSpPr/>
          <p:nvPr/>
        </p:nvCxnSpPr>
        <p:spPr>
          <a:xfrm>
            <a:off x="1364075" y="3958500"/>
            <a:ext cx="5837400" cy="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7" name="Google Shape;267;p27"/>
          <p:cNvSpPr txBox="1"/>
          <p:nvPr/>
        </p:nvSpPr>
        <p:spPr>
          <a:xfrm>
            <a:off x="3208050" y="3449375"/>
            <a:ext cx="15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updateAdmin()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27"/>
          <p:cNvCxnSpPr/>
          <p:nvPr/>
        </p:nvCxnSpPr>
        <p:spPr>
          <a:xfrm flipH="1">
            <a:off x="1337225" y="6205225"/>
            <a:ext cx="5871000" cy="40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9" name="Google Shape;269;p27"/>
          <p:cNvSpPr txBox="1"/>
          <p:nvPr/>
        </p:nvSpPr>
        <p:spPr>
          <a:xfrm>
            <a:off x="3316575" y="5785800"/>
            <a:ext cx="20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showAccountInfo()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27"/>
          <p:cNvCxnSpPr/>
          <p:nvPr/>
        </p:nvCxnSpPr>
        <p:spPr>
          <a:xfrm flipH="1">
            <a:off x="1350725" y="4801575"/>
            <a:ext cx="5830800" cy="2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triangle"/>
            <a:tailEnd len="sm" w="sm" type="none"/>
          </a:ln>
        </p:spPr>
      </p:cxnSp>
      <p:sp>
        <p:nvSpPr>
          <p:cNvPr id="271" name="Google Shape;271;p27"/>
          <p:cNvSpPr txBox="1"/>
          <p:nvPr/>
        </p:nvSpPr>
        <p:spPr>
          <a:xfrm>
            <a:off x="3664325" y="4453875"/>
            <a:ext cx="22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updated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75" y="563187"/>
            <a:ext cx="418594" cy="9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8"/>
          <p:cNvSpPr txBox="1"/>
          <p:nvPr/>
        </p:nvSpPr>
        <p:spPr>
          <a:xfrm>
            <a:off x="575050" y="1660725"/>
            <a:ext cx="8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8"/>
          <p:cNvSpPr/>
          <p:nvPr/>
        </p:nvSpPr>
        <p:spPr>
          <a:xfrm>
            <a:off x="3249400" y="1087574"/>
            <a:ext cx="2799000" cy="58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:Menu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28"/>
          <p:cNvCxnSpPr/>
          <p:nvPr/>
        </p:nvCxnSpPr>
        <p:spPr>
          <a:xfrm>
            <a:off x="4648888" y="1669871"/>
            <a:ext cx="0" cy="81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80" name="Google Shape;280;p28"/>
          <p:cNvSpPr/>
          <p:nvPr/>
        </p:nvSpPr>
        <p:spPr>
          <a:xfrm>
            <a:off x="4532947" y="2217599"/>
            <a:ext cx="201600" cy="306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p28"/>
          <p:cNvCxnSpPr/>
          <p:nvPr/>
        </p:nvCxnSpPr>
        <p:spPr>
          <a:xfrm flipH="1">
            <a:off x="967913" y="2060918"/>
            <a:ext cx="18900" cy="4691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82" name="Google Shape;282;p28"/>
          <p:cNvSpPr/>
          <p:nvPr/>
        </p:nvSpPr>
        <p:spPr>
          <a:xfrm>
            <a:off x="7654500" y="1087574"/>
            <a:ext cx="2799000" cy="58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:Item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p28"/>
          <p:cNvCxnSpPr/>
          <p:nvPr/>
        </p:nvCxnSpPr>
        <p:spPr>
          <a:xfrm>
            <a:off x="9053988" y="1669871"/>
            <a:ext cx="0" cy="81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84" name="Google Shape;284;p28"/>
          <p:cNvSpPr/>
          <p:nvPr/>
        </p:nvSpPr>
        <p:spPr>
          <a:xfrm>
            <a:off x="8938038" y="2217596"/>
            <a:ext cx="231900" cy="4443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Google Shape;285;p28"/>
          <p:cNvCxnSpPr/>
          <p:nvPr/>
        </p:nvCxnSpPr>
        <p:spPr>
          <a:xfrm>
            <a:off x="1043125" y="2986300"/>
            <a:ext cx="3463800" cy="9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6" name="Google Shape;286;p28"/>
          <p:cNvSpPr txBox="1"/>
          <p:nvPr/>
        </p:nvSpPr>
        <p:spPr>
          <a:xfrm>
            <a:off x="10257350" y="2688025"/>
            <a:ext cx="38649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Scenario:</a:t>
            </a:r>
            <a:endParaRPr b="1" i="0" sz="11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begins with</a:t>
            </a: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Actor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logs into account </a:t>
            </a: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[JP1: ET]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selects an item to be changed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clicks on the edit menu item button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changes the price and/or description of the menu item </a:t>
            </a: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[JP2: DDV, FV]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clicks the save button </a:t>
            </a: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[JP3: SI-In, CN]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reflects the changes to the customer side of the menu and the database. The use case ends </a:t>
            </a: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[JP4: DF-Out]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8"/>
          <p:cNvSpPr txBox="1"/>
          <p:nvPr/>
        </p:nvSpPr>
        <p:spPr>
          <a:xfrm>
            <a:off x="1500401" y="2617000"/>
            <a:ext cx="174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updateItemsInMenu()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Google Shape;288;p28"/>
          <p:cNvCxnSpPr/>
          <p:nvPr/>
        </p:nvCxnSpPr>
        <p:spPr>
          <a:xfrm>
            <a:off x="4787650" y="3102600"/>
            <a:ext cx="4159200" cy="13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9" name="Google Shape;289;p28"/>
          <p:cNvSpPr txBox="1"/>
          <p:nvPr/>
        </p:nvSpPr>
        <p:spPr>
          <a:xfrm>
            <a:off x="5362700" y="2601550"/>
            <a:ext cx="17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getItemsById()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8"/>
          <p:cNvSpPr txBox="1"/>
          <p:nvPr/>
        </p:nvSpPr>
        <p:spPr>
          <a:xfrm>
            <a:off x="5566200" y="5585250"/>
            <a:ext cx="17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updateItem()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" name="Google Shape;291;p28"/>
          <p:cNvCxnSpPr/>
          <p:nvPr/>
        </p:nvCxnSpPr>
        <p:spPr>
          <a:xfrm>
            <a:off x="1016375" y="6044725"/>
            <a:ext cx="7876800" cy="13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2" name="Google Shape;292;p28"/>
          <p:cNvCxnSpPr>
            <a:stCxn id="284" idx="1"/>
          </p:cNvCxnSpPr>
          <p:nvPr/>
        </p:nvCxnSpPr>
        <p:spPr>
          <a:xfrm rot="10800000">
            <a:off x="4760838" y="4399946"/>
            <a:ext cx="4177200" cy="39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293" name="Google Shape;293;p28"/>
          <p:cNvSpPr txBox="1"/>
          <p:nvPr/>
        </p:nvSpPr>
        <p:spPr>
          <a:xfrm>
            <a:off x="5362700" y="4039050"/>
            <a:ext cx="18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Updates are saved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8"/>
          <p:cNvSpPr txBox="1"/>
          <p:nvPr/>
        </p:nvSpPr>
        <p:spPr>
          <a:xfrm>
            <a:off x="5057100" y="156450"/>
            <a:ext cx="5655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575" lIns="109575" spcFirstLastPara="1" rIns="109575" wrap="square" tIns="109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485">
                <a:solidFill>
                  <a:srgbClr val="000000"/>
                </a:solidFill>
              </a:rPr>
              <a:t>Sequence Diagram: </a:t>
            </a:r>
            <a:r>
              <a:rPr b="1" lang="en" sz="1420">
                <a:solidFill>
                  <a:srgbClr val="000000"/>
                </a:solidFill>
              </a:rPr>
              <a:t>02.02 Edit menu item cost/description</a:t>
            </a:r>
            <a:endParaRPr b="1" sz="142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b="1" sz="148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b="1" sz="148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/>
          <p:nvPr/>
        </p:nvSpPr>
        <p:spPr>
          <a:xfrm>
            <a:off x="4797750" y="166425"/>
            <a:ext cx="5034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575" lIns="109575" spcFirstLastPara="1" rIns="109575" wrap="square" tIns="10957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Sequence Diagram: </a:t>
            </a:r>
            <a:r>
              <a:rPr b="1" lang="en" sz="1600">
                <a:solidFill>
                  <a:srgbClr val="000000"/>
                </a:solidFill>
              </a:rPr>
              <a:t>05.01 Add Credit or debit card</a:t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300" name="Google Shape;30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75" y="563187"/>
            <a:ext cx="418594" cy="9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9"/>
          <p:cNvSpPr txBox="1"/>
          <p:nvPr/>
        </p:nvSpPr>
        <p:spPr>
          <a:xfrm>
            <a:off x="722150" y="1660713"/>
            <a:ext cx="6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9"/>
          <p:cNvSpPr/>
          <p:nvPr/>
        </p:nvSpPr>
        <p:spPr>
          <a:xfrm>
            <a:off x="2383350" y="1114324"/>
            <a:ext cx="2799000" cy="58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:Customer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Google Shape;303;p29"/>
          <p:cNvCxnSpPr/>
          <p:nvPr/>
        </p:nvCxnSpPr>
        <p:spPr>
          <a:xfrm>
            <a:off x="3782838" y="1696621"/>
            <a:ext cx="0" cy="81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04" name="Google Shape;304;p29"/>
          <p:cNvSpPr/>
          <p:nvPr/>
        </p:nvSpPr>
        <p:spPr>
          <a:xfrm>
            <a:off x="3666900" y="2244349"/>
            <a:ext cx="231900" cy="342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5" name="Google Shape;305;p29"/>
          <p:cNvCxnSpPr/>
          <p:nvPr/>
        </p:nvCxnSpPr>
        <p:spPr>
          <a:xfrm flipH="1">
            <a:off x="967913" y="2060918"/>
            <a:ext cx="18900" cy="4691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6" name="Google Shape;306;p29"/>
          <p:cNvSpPr/>
          <p:nvPr/>
        </p:nvSpPr>
        <p:spPr>
          <a:xfrm>
            <a:off x="6502650" y="1114325"/>
            <a:ext cx="3330000" cy="58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:Customer_Payment_Info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p29"/>
          <p:cNvCxnSpPr/>
          <p:nvPr/>
        </p:nvCxnSpPr>
        <p:spPr>
          <a:xfrm>
            <a:off x="8187938" y="1696621"/>
            <a:ext cx="0" cy="81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08" name="Google Shape;308;p29"/>
          <p:cNvSpPr/>
          <p:nvPr/>
        </p:nvSpPr>
        <p:spPr>
          <a:xfrm>
            <a:off x="8071988" y="2244346"/>
            <a:ext cx="231900" cy="4443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9"/>
          <p:cNvSpPr txBox="1"/>
          <p:nvPr/>
        </p:nvSpPr>
        <p:spPr>
          <a:xfrm>
            <a:off x="10498050" y="2728150"/>
            <a:ext cx="35973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Scenario 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begins </a:t>
            </a: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actor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logging in </a:t>
            </a: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[JP 1: SI-Out, ET,DDV]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validates the account </a:t>
            </a: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[JP 2: Authorization,ET]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adds their credit/debit card information in the add new payment section 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validates the credit card </a:t>
            </a: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[JP 3: Authorization,ET,Connectivity]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saves the </a:t>
            </a: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’s information into the database Use Case Ends</a:t>
            </a: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[JP: 4 DFO,ET]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p29"/>
          <p:cNvCxnSpPr/>
          <p:nvPr/>
        </p:nvCxnSpPr>
        <p:spPr>
          <a:xfrm>
            <a:off x="1016375" y="3316575"/>
            <a:ext cx="2674800" cy="13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1" name="Google Shape;311;p29"/>
          <p:cNvCxnSpPr/>
          <p:nvPr/>
        </p:nvCxnSpPr>
        <p:spPr>
          <a:xfrm flipH="1" rot="10800000">
            <a:off x="3905000" y="2848600"/>
            <a:ext cx="4172400" cy="53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2" name="Google Shape;312;p29"/>
          <p:cNvSpPr txBox="1"/>
          <p:nvPr/>
        </p:nvSpPr>
        <p:spPr>
          <a:xfrm>
            <a:off x="1578050" y="2902000"/>
            <a:ext cx="11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9"/>
          <p:cNvSpPr txBox="1"/>
          <p:nvPr/>
        </p:nvSpPr>
        <p:spPr>
          <a:xfrm>
            <a:off x="4332950" y="2581050"/>
            <a:ext cx="26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addPayment()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29"/>
          <p:cNvCxnSpPr>
            <a:stCxn id="304" idx="3"/>
          </p:cNvCxnSpPr>
          <p:nvPr/>
        </p:nvCxnSpPr>
        <p:spPr>
          <a:xfrm flipH="1" rot="10800000">
            <a:off x="3898800" y="3931849"/>
            <a:ext cx="4138500" cy="25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315" name="Google Shape;315;p29"/>
          <p:cNvSpPr txBox="1"/>
          <p:nvPr/>
        </p:nvSpPr>
        <p:spPr>
          <a:xfrm>
            <a:off x="4680650" y="3531650"/>
            <a:ext cx="23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payment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/>
          <p:nvPr/>
        </p:nvSpPr>
        <p:spPr>
          <a:xfrm>
            <a:off x="4728450" y="272875"/>
            <a:ext cx="5173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575" lIns="109575" spcFirstLastPara="1" rIns="109575" wrap="square" tIns="10957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Sequence Diagram: </a:t>
            </a:r>
            <a:r>
              <a:rPr b="1" lang="en" sz="1600">
                <a:solidFill>
                  <a:srgbClr val="000000"/>
                </a:solidFill>
              </a:rPr>
              <a:t>01.07 Update user account details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321" name="Google Shape;32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0000" y="643412"/>
            <a:ext cx="418594" cy="9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0"/>
          <p:cNvSpPr txBox="1"/>
          <p:nvPr/>
        </p:nvSpPr>
        <p:spPr>
          <a:xfrm>
            <a:off x="1364075" y="1740938"/>
            <a:ext cx="6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p30"/>
          <p:cNvCxnSpPr/>
          <p:nvPr/>
        </p:nvCxnSpPr>
        <p:spPr>
          <a:xfrm flipH="1">
            <a:off x="1609838" y="2141143"/>
            <a:ext cx="18900" cy="4691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24" name="Google Shape;324;p30"/>
          <p:cNvSpPr/>
          <p:nvPr/>
        </p:nvSpPr>
        <p:spPr>
          <a:xfrm>
            <a:off x="5915700" y="1261424"/>
            <a:ext cx="2799000" cy="58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:Cart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Google Shape;325;p30"/>
          <p:cNvCxnSpPr/>
          <p:nvPr/>
        </p:nvCxnSpPr>
        <p:spPr>
          <a:xfrm>
            <a:off x="7315188" y="1934846"/>
            <a:ext cx="0" cy="81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26" name="Google Shape;326;p30"/>
          <p:cNvSpPr/>
          <p:nvPr/>
        </p:nvSpPr>
        <p:spPr>
          <a:xfrm>
            <a:off x="7199238" y="2482571"/>
            <a:ext cx="231900" cy="4443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0"/>
          <p:cNvSpPr txBox="1"/>
          <p:nvPr/>
        </p:nvSpPr>
        <p:spPr>
          <a:xfrm>
            <a:off x="10457925" y="2407200"/>
            <a:ext cx="35307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Scenario: </a:t>
            </a:r>
            <a:b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begins with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Actor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clicks on the login button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redirects them to the login page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[JP 1: ET]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logs in to their account with their respective email address and password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clicks on account tab in navigation and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redirects them to account page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clicks on the update account button and updates their account information.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 clicks on save button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[JP 3: CN]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saves updated information on their account page and updates the database as well. Use case ends here [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JP 2: DFO] </a:t>
            </a:r>
            <a:endParaRPr b="1" i="0" sz="15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30"/>
          <p:cNvCxnSpPr/>
          <p:nvPr/>
        </p:nvCxnSpPr>
        <p:spPr>
          <a:xfrm>
            <a:off x="1698425" y="3089225"/>
            <a:ext cx="5442900" cy="13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9" name="Google Shape;329;p30"/>
          <p:cNvSpPr txBox="1"/>
          <p:nvPr/>
        </p:nvSpPr>
        <p:spPr>
          <a:xfrm>
            <a:off x="3048975" y="2689025"/>
            <a:ext cx="11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p30"/>
          <p:cNvCxnSpPr/>
          <p:nvPr/>
        </p:nvCxnSpPr>
        <p:spPr>
          <a:xfrm>
            <a:off x="1658300" y="4413200"/>
            <a:ext cx="5536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1" name="Google Shape;331;p30"/>
          <p:cNvSpPr txBox="1"/>
          <p:nvPr/>
        </p:nvSpPr>
        <p:spPr>
          <a:xfrm>
            <a:off x="3201375" y="3896400"/>
            <a:ext cx="12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updateUser()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" name="Google Shape;332;p30"/>
          <p:cNvCxnSpPr/>
          <p:nvPr/>
        </p:nvCxnSpPr>
        <p:spPr>
          <a:xfrm rot="10800000">
            <a:off x="1604825" y="6205225"/>
            <a:ext cx="5603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3" name="Google Shape;333;p30"/>
          <p:cNvSpPr txBox="1"/>
          <p:nvPr/>
        </p:nvSpPr>
        <p:spPr>
          <a:xfrm>
            <a:off x="3316575" y="5785800"/>
            <a:ext cx="20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showAccountInfo()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Google Shape;334;p30"/>
          <p:cNvCxnSpPr/>
          <p:nvPr/>
        </p:nvCxnSpPr>
        <p:spPr>
          <a:xfrm flipH="1">
            <a:off x="1658225" y="5162100"/>
            <a:ext cx="5550000" cy="13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triangle"/>
            <a:tailEnd len="sm" w="sm" type="none"/>
          </a:ln>
        </p:spPr>
      </p:cxnSp>
      <p:sp>
        <p:nvSpPr>
          <p:cNvPr id="335" name="Google Shape;335;p30"/>
          <p:cNvSpPr txBox="1"/>
          <p:nvPr/>
        </p:nvSpPr>
        <p:spPr>
          <a:xfrm>
            <a:off x="3691025" y="4814400"/>
            <a:ext cx="22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updated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560300" y="534925"/>
            <a:ext cx="456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Class Diagram: </a:t>
            </a:r>
            <a:r>
              <a:rPr b="1" lang="en" sz="1600"/>
              <a:t>02.01 Add/Delete menu items</a:t>
            </a:r>
            <a:endParaRPr b="1" sz="1600"/>
          </a:p>
        </p:txBody>
      </p:sp>
      <p:graphicFrame>
        <p:nvGraphicFramePr>
          <p:cNvPr id="60" name="Google Shape;60;p14"/>
          <p:cNvGraphicFramePr/>
          <p:nvPr/>
        </p:nvGraphicFramePr>
        <p:xfrm>
          <a:off x="921688" y="17795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{8EE1587A-29CF-4E8A-8F8B-C47FED2EA74D}</a:tableStyleId>
              </a:tblPr>
              <a:tblGrid>
                <a:gridCol w="1824950"/>
              </a:tblGrid>
              <a:tr h="22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Menu</a:t>
                      </a:r>
                      <a:r>
                        <a:rPr lang="en" sz="17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</a:t>
                      </a:r>
                      <a:endParaRPr sz="17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menu_id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item_id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getItems(</a:t>
                      </a: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getItemById()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updateMenu</a:t>
                      </a: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1" name="Google Shape;61;p14"/>
          <p:cNvGraphicFramePr/>
          <p:nvPr/>
        </p:nvGraphicFramePr>
        <p:xfrm>
          <a:off x="5196050" y="32451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{8EE1587A-29CF-4E8A-8F8B-C47FED2EA74D}</a:tableStyleId>
              </a:tblPr>
              <a:tblGrid>
                <a:gridCol w="1606375"/>
              </a:tblGrid>
              <a:tr h="3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item_id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item_name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item_description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Item_price: Int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</a:rPr>
                        <a:t>addItem()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</a:rPr>
                        <a:t>updateItem()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</a:rPr>
                        <a:t>getItem()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</a:rPr>
                        <a:t>deleteItem()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" name="Google Shape;62;p14"/>
          <p:cNvGraphicFramePr/>
          <p:nvPr/>
        </p:nvGraphicFramePr>
        <p:xfrm>
          <a:off x="10508863" y="16606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{8EE1587A-29CF-4E8A-8F8B-C47FED2EA74D}</a:tableStyleId>
              </a:tblPr>
              <a:tblGrid>
                <a:gridCol w="2152425"/>
              </a:tblGrid>
              <a:tr h="338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2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Admin_user_name: String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admin_passward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admin_store_name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admin_email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Admin_phone_number: 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store_zip: 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store_state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store_street_address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authenticate()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ItemsToMenu</a:t>
                      </a: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deleteMenu()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ItemsInMenu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deleteItemsInMenu()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addAdmin()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deleteAdmin()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3" name="Google Shape;63;p14"/>
          <p:cNvCxnSpPr/>
          <p:nvPr/>
        </p:nvCxnSpPr>
        <p:spPr>
          <a:xfrm>
            <a:off x="2781650" y="2233350"/>
            <a:ext cx="77298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4"/>
          <p:cNvSpPr txBox="1"/>
          <p:nvPr/>
        </p:nvSpPr>
        <p:spPr>
          <a:xfrm>
            <a:off x="2835150" y="1846650"/>
            <a:ext cx="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0062025" y="1846650"/>
            <a:ext cx="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66" name="Google Shape;66;p14"/>
          <p:cNvCxnSpPr/>
          <p:nvPr/>
        </p:nvCxnSpPr>
        <p:spPr>
          <a:xfrm>
            <a:off x="2714775" y="2861900"/>
            <a:ext cx="2487600" cy="1591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4"/>
          <p:cNvSpPr txBox="1"/>
          <p:nvPr/>
        </p:nvSpPr>
        <p:spPr>
          <a:xfrm>
            <a:off x="2746650" y="2948550"/>
            <a:ext cx="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4834850" y="4057050"/>
            <a:ext cx="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5095225" y="334325"/>
            <a:ext cx="407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Class Diagram: 0</a:t>
            </a:r>
            <a:r>
              <a:rPr b="1" lang="en" sz="1600">
                <a:solidFill>
                  <a:schemeClr val="dk1"/>
                </a:solidFill>
              </a:rPr>
              <a:t>3.11 Search menu item</a:t>
            </a:r>
            <a:endParaRPr b="1" sz="1600"/>
          </a:p>
        </p:txBody>
      </p:sp>
      <p:graphicFrame>
        <p:nvGraphicFramePr>
          <p:cNvPr id="74" name="Google Shape;74;p15"/>
          <p:cNvGraphicFramePr/>
          <p:nvPr/>
        </p:nvGraphicFramePr>
        <p:xfrm>
          <a:off x="2165794" y="16809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{8EE1587A-29CF-4E8A-8F8B-C47FED2EA74D}</a:tableStyleId>
              </a:tblPr>
              <a:tblGrid>
                <a:gridCol w="19527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</a:t>
                      </a:r>
                      <a:endParaRPr b="1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customer_user_id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customer_first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customer_last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customer_email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customer_payment_info: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customer_street_address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customer_state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Customer_zip: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Customer_phone_number: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customer_password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Is_customer_guest: Bool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7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createUser()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authenticate()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sendCredentials()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editUser()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updateUser()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deleteUser()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showAccountInfo()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5" name="Google Shape;75;p15"/>
          <p:cNvGraphicFramePr/>
          <p:nvPr/>
        </p:nvGraphicFramePr>
        <p:xfrm>
          <a:off x="6182663" y="30099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{8EE1587A-29CF-4E8A-8F8B-C47FED2EA74D}</a:tableStyleId>
              </a:tblPr>
              <a:tblGrid>
                <a:gridCol w="1824950"/>
              </a:tblGrid>
              <a:tr h="22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Menu</a:t>
                      </a:r>
                      <a:r>
                        <a:rPr lang="en" sz="17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</a:t>
                      </a:r>
                      <a:endParaRPr sz="17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menu_id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item_id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getItems(</a:t>
                      </a: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getItemById()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updateMenu</a:t>
                      </a: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6" name="Google Shape;76;p15"/>
          <p:cNvGraphicFramePr/>
          <p:nvPr/>
        </p:nvGraphicFramePr>
        <p:xfrm>
          <a:off x="10858225" y="3205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{8EE1587A-29CF-4E8A-8F8B-C47FED2EA74D}</a:tableStyleId>
              </a:tblPr>
              <a:tblGrid>
                <a:gridCol w="1606375"/>
              </a:tblGrid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item_id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item_name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item_description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Item_price: Int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2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</a:rPr>
                        <a:t>addItem()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</a:rPr>
                        <a:t>updateItem()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</a:rPr>
                        <a:t>getItem()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</a:rPr>
                        <a:t>deleteItem()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7" name="Google Shape;77;p15"/>
          <p:cNvCxnSpPr/>
          <p:nvPr/>
        </p:nvCxnSpPr>
        <p:spPr>
          <a:xfrm flipH="1" rot="10800000">
            <a:off x="4137625" y="4172400"/>
            <a:ext cx="20460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>
            <a:off x="8015875" y="4118975"/>
            <a:ext cx="288870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 txBox="1"/>
          <p:nvPr/>
        </p:nvSpPr>
        <p:spPr>
          <a:xfrm>
            <a:off x="8243225" y="3757900"/>
            <a:ext cx="5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5417275" y="3718775"/>
            <a:ext cx="5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10269925" y="3959875"/>
            <a:ext cx="5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4137625" y="3718775"/>
            <a:ext cx="5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4587050" y="331325"/>
            <a:ext cx="494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Class Diagram: </a:t>
            </a:r>
            <a:r>
              <a:rPr b="1" lang="en" sz="1600">
                <a:solidFill>
                  <a:schemeClr val="dk1"/>
                </a:solidFill>
              </a:rPr>
              <a:t>03.14 Choose Pick Up / Delivery</a:t>
            </a:r>
            <a:endParaRPr b="1" sz="1600"/>
          </a:p>
        </p:txBody>
      </p:sp>
      <p:graphicFrame>
        <p:nvGraphicFramePr>
          <p:cNvPr id="88" name="Google Shape;88;p16"/>
          <p:cNvGraphicFramePr/>
          <p:nvPr/>
        </p:nvGraphicFramePr>
        <p:xfrm>
          <a:off x="1652156" y="14185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{8EE1587A-29CF-4E8A-8F8B-C47FED2EA74D}</a:tableStyleId>
              </a:tblPr>
              <a:tblGrid>
                <a:gridCol w="1952700"/>
              </a:tblGrid>
              <a:tr h="50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</a:t>
                      </a:r>
                      <a:endParaRPr b="1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customer_user_id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customer_first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customer_last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customer_email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customer_payment_info: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customer_street_address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customer_state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Customer_zip: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Customer_phone_number: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customer_password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Is_customer_guest: Bool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7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createUser()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authenticate()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sendCredentials()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editUser()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updateUser()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deleteUser()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showAccountInfo()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Google Shape;89;p16"/>
          <p:cNvGraphicFramePr/>
          <p:nvPr/>
        </p:nvGraphicFramePr>
        <p:xfrm>
          <a:off x="11075175" y="30965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{8EE1587A-29CF-4E8A-8F8B-C47FED2EA74D}</a:tableStyleId>
              </a:tblPr>
              <a:tblGrid>
                <a:gridCol w="1903050"/>
              </a:tblGrid>
              <a:tr h="368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Delivery_method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Pickup: Bool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Delivery: Bool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customer_id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order_id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Date: DATE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chooseDeliveryMethod</a:t>
                      </a: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updateDeliveryMethod()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deleteDeliveryMethod()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Google Shape;90;p16"/>
          <p:cNvGraphicFramePr/>
          <p:nvPr/>
        </p:nvGraphicFramePr>
        <p:xfrm>
          <a:off x="6658650" y="43863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{8EE1587A-29CF-4E8A-8F8B-C47FED2EA74D}</a:tableStyleId>
              </a:tblPr>
              <a:tblGrid>
                <a:gridCol w="1822475"/>
              </a:tblGrid>
              <a:tr h="38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</a:t>
                      </a:r>
                      <a:endParaRPr b="1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order_id</a:t>
                      </a:r>
                      <a:r>
                        <a:rPr lang="en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item_id</a:t>
                      </a:r>
                      <a:r>
                        <a:rPr lang="en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Order_zip: Int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order_state</a:t>
                      </a:r>
                      <a:r>
                        <a:rPr lang="en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order_street_address</a:t>
                      </a:r>
                      <a:r>
                        <a:rPr lang="en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order_phone_number:Int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getOrdersByUserId</a:t>
                      </a: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getOrder</a:t>
                      </a: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s(</a:t>
                      </a: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updtaeOrder()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cancelOrder()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createOrder()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1" name="Google Shape;91;p16"/>
          <p:cNvCxnSpPr/>
          <p:nvPr/>
        </p:nvCxnSpPr>
        <p:spPr>
          <a:xfrm>
            <a:off x="3623988" y="4426550"/>
            <a:ext cx="3062400" cy="588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6"/>
          <p:cNvSpPr txBox="1"/>
          <p:nvPr/>
        </p:nvSpPr>
        <p:spPr>
          <a:xfrm>
            <a:off x="3690863" y="3981775"/>
            <a:ext cx="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6170213" y="4620475"/>
            <a:ext cx="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cxnSp>
        <p:nvCxnSpPr>
          <p:cNvPr id="94" name="Google Shape;94;p16"/>
          <p:cNvCxnSpPr/>
          <p:nvPr/>
        </p:nvCxnSpPr>
        <p:spPr>
          <a:xfrm>
            <a:off x="3637363" y="2206600"/>
            <a:ext cx="7449000" cy="1377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/>
          <p:nvPr/>
        </p:nvCxnSpPr>
        <p:spPr>
          <a:xfrm flipH="1">
            <a:off x="8518713" y="4573675"/>
            <a:ext cx="2554200" cy="1270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6"/>
          <p:cNvSpPr txBox="1"/>
          <p:nvPr/>
        </p:nvSpPr>
        <p:spPr>
          <a:xfrm>
            <a:off x="3690863" y="1670000"/>
            <a:ext cx="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10711713" y="3184000"/>
            <a:ext cx="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10711713" y="4165925"/>
            <a:ext cx="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8518713" y="5467825"/>
            <a:ext cx="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4132050" y="424800"/>
            <a:ext cx="571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Class Diagram: 05.02 Choose Pay online / in-person</a:t>
            </a:r>
            <a:endParaRPr b="1" sz="1600"/>
          </a:p>
        </p:txBody>
      </p:sp>
      <p:graphicFrame>
        <p:nvGraphicFramePr>
          <p:cNvPr id="105" name="Google Shape;105;p17"/>
          <p:cNvGraphicFramePr/>
          <p:nvPr/>
        </p:nvGraphicFramePr>
        <p:xfrm>
          <a:off x="1652156" y="9880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{8EE1587A-29CF-4E8A-8F8B-C47FED2EA74D}</a:tableStyleId>
              </a:tblPr>
              <a:tblGrid>
                <a:gridCol w="1952700"/>
              </a:tblGrid>
              <a:tr h="50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</a:t>
                      </a:r>
                      <a:endParaRPr b="1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customer_user_id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customer_first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customer_last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customer_email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customer_payment_info: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customer_street_address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customer_state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Customer_zip: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Customer_phone_number: Int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customer_password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Is_customer_guest: Bool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7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createUser()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authenticate()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sendCredentials()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editUser()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updateUser()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deleteUser()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showAccountInfo()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6" name="Google Shape;106;p17"/>
          <p:cNvGraphicFramePr/>
          <p:nvPr/>
        </p:nvGraphicFramePr>
        <p:xfrm>
          <a:off x="11075175" y="2666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{8EE1587A-29CF-4E8A-8F8B-C47FED2EA74D}</a:tableStyleId>
              </a:tblPr>
              <a:tblGrid>
                <a:gridCol w="1903050"/>
              </a:tblGrid>
              <a:tr h="3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Payment_method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Pickup: Bool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Delivery: Bool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customer_id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order_id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Date: DATE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choosePaymentMethod()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updatePaymentMethod()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deletePaymentMethod()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Google Shape;107;p17"/>
          <p:cNvGraphicFramePr/>
          <p:nvPr/>
        </p:nvGraphicFramePr>
        <p:xfrm>
          <a:off x="6658650" y="39558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{8EE1587A-29CF-4E8A-8F8B-C47FED2EA74D}</a:tableStyleId>
              </a:tblPr>
              <a:tblGrid>
                <a:gridCol w="1822475"/>
              </a:tblGrid>
              <a:tr h="38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cart</a:t>
                      </a:r>
                      <a:endParaRPr b="1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Cart_id: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Item_id: string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Quantity: 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Date_added: int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addItem()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deleteItem()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updateQuantity()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viewCart()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checkout()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5025" marB="65025" marR="137175" marL="1371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8" name="Google Shape;108;p17"/>
          <p:cNvCxnSpPr/>
          <p:nvPr/>
        </p:nvCxnSpPr>
        <p:spPr>
          <a:xfrm>
            <a:off x="3583863" y="3969325"/>
            <a:ext cx="3129300" cy="141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7"/>
          <p:cNvSpPr txBox="1"/>
          <p:nvPr/>
        </p:nvSpPr>
        <p:spPr>
          <a:xfrm>
            <a:off x="3797838" y="3407625"/>
            <a:ext cx="3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5803838" y="4941363"/>
            <a:ext cx="5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 flipH="1">
            <a:off x="8518713" y="4076300"/>
            <a:ext cx="2554200" cy="135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7"/>
          <p:cNvCxnSpPr/>
          <p:nvPr/>
        </p:nvCxnSpPr>
        <p:spPr>
          <a:xfrm>
            <a:off x="3623988" y="1896450"/>
            <a:ext cx="7449000" cy="1203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7"/>
          <p:cNvSpPr txBox="1"/>
          <p:nvPr/>
        </p:nvSpPr>
        <p:spPr>
          <a:xfrm>
            <a:off x="3757713" y="1428375"/>
            <a:ext cx="2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10390888" y="2685475"/>
            <a:ext cx="3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8638988" y="5039175"/>
            <a:ext cx="3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4854450" y="173950"/>
            <a:ext cx="4921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Sequence Diagram: </a:t>
            </a:r>
            <a:r>
              <a:rPr b="1" lang="en" sz="1450">
                <a:solidFill>
                  <a:schemeClr val="dk1"/>
                </a:solidFill>
                <a:highlight>
                  <a:schemeClr val="lt1"/>
                </a:highlight>
              </a:rPr>
              <a:t>02.01 Add /Delete menu item</a:t>
            </a:r>
            <a:endParaRPr b="1">
              <a:highlight>
                <a:schemeClr val="lt1"/>
              </a:highlight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200" y="667725"/>
            <a:ext cx="418594" cy="96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8"/>
          <p:cNvCxnSpPr/>
          <p:nvPr/>
        </p:nvCxnSpPr>
        <p:spPr>
          <a:xfrm>
            <a:off x="1006538" y="2261580"/>
            <a:ext cx="21900" cy="451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3" name="Google Shape;123;p18"/>
          <p:cNvSpPr txBox="1"/>
          <p:nvPr/>
        </p:nvSpPr>
        <p:spPr>
          <a:xfrm>
            <a:off x="704600" y="1657613"/>
            <a:ext cx="62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Admin</a:t>
            </a:r>
            <a:endParaRPr sz="1200"/>
          </a:p>
        </p:txBody>
      </p:sp>
      <p:sp>
        <p:nvSpPr>
          <p:cNvPr id="124" name="Google Shape;124;p18"/>
          <p:cNvSpPr/>
          <p:nvPr/>
        </p:nvSpPr>
        <p:spPr>
          <a:xfrm>
            <a:off x="6757350" y="1087574"/>
            <a:ext cx="2799000" cy="58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:Item</a:t>
            </a:r>
            <a:endParaRPr sz="2100">
              <a:solidFill>
                <a:schemeClr val="dk1"/>
              </a:solidFill>
            </a:endParaRPr>
          </a:p>
        </p:txBody>
      </p:sp>
      <p:cxnSp>
        <p:nvCxnSpPr>
          <p:cNvPr id="125" name="Google Shape;125;p18"/>
          <p:cNvCxnSpPr/>
          <p:nvPr/>
        </p:nvCxnSpPr>
        <p:spPr>
          <a:xfrm>
            <a:off x="8156838" y="1669871"/>
            <a:ext cx="0" cy="81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6" name="Google Shape;126;p18"/>
          <p:cNvSpPr/>
          <p:nvPr/>
        </p:nvSpPr>
        <p:spPr>
          <a:xfrm>
            <a:off x="8040888" y="2217596"/>
            <a:ext cx="231900" cy="4443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2573288" y="1087574"/>
            <a:ext cx="2799000" cy="58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:Menu</a:t>
            </a:r>
            <a:endParaRPr sz="2100">
              <a:solidFill>
                <a:schemeClr val="dk1"/>
              </a:solidFill>
            </a:endParaRPr>
          </a:p>
        </p:txBody>
      </p:sp>
      <p:cxnSp>
        <p:nvCxnSpPr>
          <p:cNvPr id="128" name="Google Shape;128;p18"/>
          <p:cNvCxnSpPr/>
          <p:nvPr/>
        </p:nvCxnSpPr>
        <p:spPr>
          <a:xfrm>
            <a:off x="3972775" y="1669871"/>
            <a:ext cx="0" cy="81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9" name="Google Shape;129;p18"/>
          <p:cNvSpPr/>
          <p:nvPr/>
        </p:nvSpPr>
        <p:spPr>
          <a:xfrm>
            <a:off x="3856825" y="2217596"/>
            <a:ext cx="231900" cy="4443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1226800" y="2540925"/>
            <a:ext cx="16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addItemsToMenu()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5242350" y="3457500"/>
            <a:ext cx="151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addItem()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1159900" y="4239150"/>
            <a:ext cx="18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deleteItemsInMenu</a:t>
            </a:r>
            <a:r>
              <a:rPr lang="en"/>
              <a:t>()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5242338" y="4747525"/>
            <a:ext cx="151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deleteItem</a:t>
            </a:r>
            <a:r>
              <a:rPr lang="en"/>
              <a:t>()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5317700" y="2332675"/>
            <a:ext cx="15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getItemById()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9495050" y="2026925"/>
            <a:ext cx="48276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1"/>
                </a:solidFill>
              </a:rPr>
              <a:t>Use Case Scenario</a:t>
            </a:r>
            <a:endParaRPr b="1"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To add a new item: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Actor clicks on login button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System redirects them to login page 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Actor logs into their account with email and password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System displays menu page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Actor adds new item with necessary information such as item name, description, and price and click submit</a:t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System updates the database with new item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To delete item from the Menu: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Actor clicks on login button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System redirects them to login page 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Actor logs into their account with email and password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System displays menu page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Actor selects the item to delete and clicks on delete item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rgbClr val="3C4043"/>
                </a:solidFill>
                <a:highlight>
                  <a:srgbClr val="FFFFFF"/>
                </a:highlight>
              </a:rPr>
              <a:t>System displays a pop-up asking if it is okay to delete the item.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Actor clicks yes, then the item will be deleted. System updates menu and database 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Use Case Ends here</a:t>
            </a:r>
            <a:endParaRPr sz="1500"/>
          </a:p>
        </p:txBody>
      </p:sp>
      <p:cxnSp>
        <p:nvCxnSpPr>
          <p:cNvPr id="136" name="Google Shape;136;p18"/>
          <p:cNvCxnSpPr/>
          <p:nvPr/>
        </p:nvCxnSpPr>
        <p:spPr>
          <a:xfrm flipH="1" rot="10800000">
            <a:off x="1163475" y="3089100"/>
            <a:ext cx="26478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8"/>
          <p:cNvCxnSpPr/>
          <p:nvPr/>
        </p:nvCxnSpPr>
        <p:spPr>
          <a:xfrm flipH="1" rot="10800000">
            <a:off x="1163475" y="4707325"/>
            <a:ext cx="25542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8"/>
          <p:cNvCxnSpPr/>
          <p:nvPr/>
        </p:nvCxnSpPr>
        <p:spPr>
          <a:xfrm flipH="1" rot="10800000">
            <a:off x="4212600" y="2861800"/>
            <a:ext cx="37848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8"/>
          <p:cNvCxnSpPr>
            <a:stCxn id="126" idx="1"/>
            <a:endCxn id="129" idx="3"/>
          </p:cNvCxnSpPr>
          <p:nvPr/>
        </p:nvCxnSpPr>
        <p:spPr>
          <a:xfrm rot="10800000">
            <a:off x="4088688" y="4439246"/>
            <a:ext cx="395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8"/>
          <p:cNvCxnSpPr/>
          <p:nvPr/>
        </p:nvCxnSpPr>
        <p:spPr>
          <a:xfrm flipH="1">
            <a:off x="4105475" y="5469675"/>
            <a:ext cx="3878400" cy="1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5057100" y="156450"/>
            <a:ext cx="4839300" cy="477000"/>
          </a:xfrm>
          <a:prstGeom prst="rect">
            <a:avLst/>
          </a:prstGeom>
        </p:spPr>
        <p:txBody>
          <a:bodyPr anchorCtr="0" anchor="t" bIns="109575" lIns="109575" spcFirstLastPara="1" rIns="109575" wrap="square" tIns="109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Sequence Diagram: 03.11 Search menu item</a:t>
            </a:r>
            <a:endParaRPr b="1"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75" y="563187"/>
            <a:ext cx="418594" cy="9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722150" y="1660713"/>
            <a:ext cx="6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3249400" y="1087574"/>
            <a:ext cx="2799000" cy="58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:Menu</a:t>
            </a:r>
            <a:endParaRPr sz="2100">
              <a:solidFill>
                <a:schemeClr val="dk1"/>
              </a:solidFill>
            </a:endParaRPr>
          </a:p>
        </p:txBody>
      </p:sp>
      <p:cxnSp>
        <p:nvCxnSpPr>
          <p:cNvPr id="149" name="Google Shape;149;p19"/>
          <p:cNvCxnSpPr/>
          <p:nvPr/>
        </p:nvCxnSpPr>
        <p:spPr>
          <a:xfrm>
            <a:off x="4648888" y="1669871"/>
            <a:ext cx="0" cy="81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50" name="Google Shape;150;p19"/>
          <p:cNvSpPr/>
          <p:nvPr/>
        </p:nvSpPr>
        <p:spPr>
          <a:xfrm>
            <a:off x="4532947" y="2217599"/>
            <a:ext cx="201600" cy="306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19"/>
          <p:cNvCxnSpPr/>
          <p:nvPr/>
        </p:nvCxnSpPr>
        <p:spPr>
          <a:xfrm flipH="1">
            <a:off x="967913" y="2060918"/>
            <a:ext cx="18900" cy="4691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2" name="Google Shape;152;p19"/>
          <p:cNvSpPr/>
          <p:nvPr/>
        </p:nvSpPr>
        <p:spPr>
          <a:xfrm>
            <a:off x="7654500" y="1087574"/>
            <a:ext cx="2799000" cy="58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:Item</a:t>
            </a:r>
            <a:endParaRPr sz="2100">
              <a:solidFill>
                <a:schemeClr val="dk1"/>
              </a:solidFill>
            </a:endParaRPr>
          </a:p>
        </p:txBody>
      </p:sp>
      <p:cxnSp>
        <p:nvCxnSpPr>
          <p:cNvPr id="153" name="Google Shape;153;p19"/>
          <p:cNvCxnSpPr/>
          <p:nvPr/>
        </p:nvCxnSpPr>
        <p:spPr>
          <a:xfrm>
            <a:off x="9053988" y="1669871"/>
            <a:ext cx="0" cy="81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54" name="Google Shape;154;p19"/>
          <p:cNvSpPr/>
          <p:nvPr/>
        </p:nvSpPr>
        <p:spPr>
          <a:xfrm>
            <a:off x="8938038" y="2217596"/>
            <a:ext cx="231900" cy="4443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19"/>
          <p:cNvCxnSpPr/>
          <p:nvPr/>
        </p:nvCxnSpPr>
        <p:spPr>
          <a:xfrm>
            <a:off x="1043125" y="2728150"/>
            <a:ext cx="33567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9"/>
          <p:cNvSpPr txBox="1"/>
          <p:nvPr/>
        </p:nvSpPr>
        <p:spPr>
          <a:xfrm>
            <a:off x="1725150" y="2393825"/>
            <a:ext cx="23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Search food getItems()</a:t>
            </a:r>
            <a:endParaRPr/>
          </a:p>
        </p:txBody>
      </p:sp>
      <p:cxnSp>
        <p:nvCxnSpPr>
          <p:cNvPr id="157" name="Google Shape;157;p19"/>
          <p:cNvCxnSpPr/>
          <p:nvPr/>
        </p:nvCxnSpPr>
        <p:spPr>
          <a:xfrm>
            <a:off x="4894625" y="3356700"/>
            <a:ext cx="39987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9"/>
          <p:cNvSpPr txBox="1"/>
          <p:nvPr/>
        </p:nvSpPr>
        <p:spPr>
          <a:xfrm>
            <a:off x="6031350" y="2928750"/>
            <a:ext cx="21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getItemById</a:t>
            </a:r>
            <a:r>
              <a:rPr lang="en"/>
              <a:t>()</a:t>
            </a:r>
            <a:endParaRPr/>
          </a:p>
        </p:txBody>
      </p:sp>
      <p:cxnSp>
        <p:nvCxnSpPr>
          <p:cNvPr id="159" name="Google Shape;159;p19"/>
          <p:cNvCxnSpPr/>
          <p:nvPr/>
        </p:nvCxnSpPr>
        <p:spPr>
          <a:xfrm rot="10800000">
            <a:off x="1016300" y="3784525"/>
            <a:ext cx="34905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60" name="Google Shape;160;p19"/>
          <p:cNvSpPr txBox="1"/>
          <p:nvPr/>
        </p:nvSpPr>
        <p:spPr>
          <a:xfrm>
            <a:off x="1711775" y="3463675"/>
            <a:ext cx="21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menu </a:t>
            </a:r>
            <a:endParaRPr/>
          </a:p>
        </p:txBody>
      </p:sp>
      <p:cxnSp>
        <p:nvCxnSpPr>
          <p:cNvPr id="161" name="Google Shape;161;p19"/>
          <p:cNvCxnSpPr/>
          <p:nvPr/>
        </p:nvCxnSpPr>
        <p:spPr>
          <a:xfrm flipH="1">
            <a:off x="1216975" y="5937750"/>
            <a:ext cx="76629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9"/>
          <p:cNvSpPr txBox="1"/>
          <p:nvPr/>
        </p:nvSpPr>
        <p:spPr>
          <a:xfrm>
            <a:off x="2554300" y="5563300"/>
            <a:ext cx="17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item(s)</a:t>
            </a:r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10190475" y="2418600"/>
            <a:ext cx="41325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1"/>
                </a:solidFill>
              </a:rPr>
              <a:t>Use Case Scenario</a:t>
            </a:r>
            <a:endParaRPr b="1"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This use case begins with the </a:t>
            </a:r>
            <a:r>
              <a:rPr b="1" lang="en" sz="1200">
                <a:solidFill>
                  <a:schemeClr val="dk1"/>
                </a:solidFill>
              </a:rPr>
              <a:t>Actor </a:t>
            </a:r>
            <a:r>
              <a:rPr lang="en" sz="1200">
                <a:solidFill>
                  <a:schemeClr val="dk1"/>
                </a:solidFill>
              </a:rPr>
              <a:t>placing their cursor inside of the search box in the navigation bar.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The </a:t>
            </a:r>
            <a:r>
              <a:rPr b="1" lang="en" sz="1200">
                <a:solidFill>
                  <a:schemeClr val="dk1"/>
                </a:solidFill>
              </a:rPr>
              <a:t>System </a:t>
            </a:r>
            <a:r>
              <a:rPr lang="en" sz="1200">
                <a:solidFill>
                  <a:schemeClr val="dk1"/>
                </a:solidFill>
              </a:rPr>
              <a:t>will suggest one or more menu items to </a:t>
            </a:r>
            <a:r>
              <a:rPr b="1" lang="en" sz="1200">
                <a:solidFill>
                  <a:schemeClr val="dk1"/>
                </a:solidFill>
              </a:rPr>
              <a:t>Actor </a:t>
            </a:r>
            <a:r>
              <a:rPr lang="en" sz="1200">
                <a:solidFill>
                  <a:schemeClr val="dk1"/>
                </a:solidFill>
              </a:rPr>
              <a:t>as the </a:t>
            </a:r>
            <a:r>
              <a:rPr b="1" lang="en" sz="1200">
                <a:solidFill>
                  <a:schemeClr val="dk1"/>
                </a:solidFill>
              </a:rPr>
              <a:t>Actor </a:t>
            </a:r>
            <a:r>
              <a:rPr lang="en" sz="1200">
                <a:solidFill>
                  <a:schemeClr val="dk1"/>
                </a:solidFill>
              </a:rPr>
              <a:t>types in one or more words inside of the search box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The </a:t>
            </a:r>
            <a:r>
              <a:rPr b="1" lang="en" sz="1200">
                <a:solidFill>
                  <a:schemeClr val="dk1"/>
                </a:solidFill>
              </a:rPr>
              <a:t>Actor </a:t>
            </a:r>
            <a:r>
              <a:rPr lang="en" sz="1200">
                <a:solidFill>
                  <a:schemeClr val="dk1"/>
                </a:solidFill>
              </a:rPr>
              <a:t>will press enter or search button and the </a:t>
            </a:r>
            <a:r>
              <a:rPr b="1" lang="en" sz="1200">
                <a:solidFill>
                  <a:schemeClr val="dk1"/>
                </a:solidFill>
              </a:rPr>
              <a:t>System </a:t>
            </a:r>
            <a:r>
              <a:rPr lang="en" sz="1200">
                <a:solidFill>
                  <a:schemeClr val="dk1"/>
                </a:solidFill>
              </a:rPr>
              <a:t>will navigate them to the item the </a:t>
            </a:r>
            <a:r>
              <a:rPr b="1" lang="en" sz="1200">
                <a:solidFill>
                  <a:schemeClr val="dk1"/>
                </a:solidFill>
              </a:rPr>
              <a:t>Actor </a:t>
            </a:r>
            <a:r>
              <a:rPr lang="en" sz="1200">
                <a:solidFill>
                  <a:schemeClr val="dk1"/>
                </a:solidFill>
              </a:rPr>
              <a:t>is looking for. And the use case ends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4527000" y="86175"/>
            <a:ext cx="5576400" cy="477000"/>
          </a:xfrm>
          <a:prstGeom prst="rect">
            <a:avLst/>
          </a:prstGeom>
        </p:spPr>
        <p:txBody>
          <a:bodyPr anchorCtr="0" anchor="t" bIns="109575" lIns="109575" spcFirstLastPara="1" rIns="109575" wrap="square" tIns="109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Sequence Diagram: 3.14 Choose pick-up or delivery</a:t>
            </a:r>
            <a:endParaRPr b="1"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169" name="Google Shape;1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75" y="563187"/>
            <a:ext cx="418594" cy="9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 txBox="1"/>
          <p:nvPr/>
        </p:nvSpPr>
        <p:spPr>
          <a:xfrm>
            <a:off x="722150" y="1660713"/>
            <a:ext cx="6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3249400" y="1087574"/>
            <a:ext cx="2799000" cy="58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:Delivery_method</a:t>
            </a:r>
            <a:endParaRPr sz="2100">
              <a:solidFill>
                <a:schemeClr val="dk1"/>
              </a:solidFill>
            </a:endParaRPr>
          </a:p>
        </p:txBody>
      </p:sp>
      <p:cxnSp>
        <p:nvCxnSpPr>
          <p:cNvPr id="172" name="Google Shape;172;p20"/>
          <p:cNvCxnSpPr/>
          <p:nvPr/>
        </p:nvCxnSpPr>
        <p:spPr>
          <a:xfrm>
            <a:off x="4648888" y="1669871"/>
            <a:ext cx="0" cy="81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73" name="Google Shape;173;p20"/>
          <p:cNvSpPr/>
          <p:nvPr/>
        </p:nvSpPr>
        <p:spPr>
          <a:xfrm>
            <a:off x="4532938" y="2217596"/>
            <a:ext cx="231900" cy="4443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20"/>
          <p:cNvCxnSpPr/>
          <p:nvPr/>
        </p:nvCxnSpPr>
        <p:spPr>
          <a:xfrm flipH="1">
            <a:off x="967913" y="2060918"/>
            <a:ext cx="18900" cy="4691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5" name="Google Shape;175;p20"/>
          <p:cNvSpPr/>
          <p:nvPr/>
        </p:nvSpPr>
        <p:spPr>
          <a:xfrm>
            <a:off x="7654500" y="1087574"/>
            <a:ext cx="2799000" cy="58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:Order</a:t>
            </a:r>
            <a:endParaRPr sz="2100">
              <a:solidFill>
                <a:schemeClr val="dk1"/>
              </a:solidFill>
            </a:endParaRPr>
          </a:p>
        </p:txBody>
      </p:sp>
      <p:cxnSp>
        <p:nvCxnSpPr>
          <p:cNvPr id="176" name="Google Shape;176;p20"/>
          <p:cNvCxnSpPr/>
          <p:nvPr/>
        </p:nvCxnSpPr>
        <p:spPr>
          <a:xfrm>
            <a:off x="9053988" y="1669871"/>
            <a:ext cx="0" cy="81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77" name="Google Shape;177;p20"/>
          <p:cNvSpPr/>
          <p:nvPr/>
        </p:nvSpPr>
        <p:spPr>
          <a:xfrm>
            <a:off x="8938038" y="2217596"/>
            <a:ext cx="231900" cy="4443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20"/>
          <p:cNvCxnSpPr/>
          <p:nvPr/>
        </p:nvCxnSpPr>
        <p:spPr>
          <a:xfrm>
            <a:off x="1043125" y="2728150"/>
            <a:ext cx="33567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0"/>
          <p:cNvSpPr txBox="1"/>
          <p:nvPr/>
        </p:nvSpPr>
        <p:spPr>
          <a:xfrm>
            <a:off x="1725150" y="2393825"/>
            <a:ext cx="23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chooseDeliveryMethod()</a:t>
            </a:r>
            <a:endParaRPr/>
          </a:p>
        </p:txBody>
      </p:sp>
      <p:cxnSp>
        <p:nvCxnSpPr>
          <p:cNvPr id="180" name="Google Shape;180;p20"/>
          <p:cNvCxnSpPr/>
          <p:nvPr/>
        </p:nvCxnSpPr>
        <p:spPr>
          <a:xfrm>
            <a:off x="4894625" y="3356700"/>
            <a:ext cx="39987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0"/>
          <p:cNvSpPr txBox="1"/>
          <p:nvPr/>
        </p:nvSpPr>
        <p:spPr>
          <a:xfrm>
            <a:off x="6031350" y="2928750"/>
            <a:ext cx="21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updateDeliveryMethod()</a:t>
            </a: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10190475" y="2418600"/>
            <a:ext cx="41325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1"/>
                </a:solidFill>
              </a:rPr>
              <a:t>Use Case Scenario</a:t>
            </a:r>
            <a:endParaRPr b="1"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This use case starts with the </a:t>
            </a:r>
            <a:r>
              <a:rPr b="1" lang="en" sz="1100">
                <a:solidFill>
                  <a:schemeClr val="dk1"/>
                </a:solidFill>
              </a:rPr>
              <a:t>Actor </a:t>
            </a:r>
            <a:r>
              <a:rPr lang="en" sz="1100">
                <a:solidFill>
                  <a:schemeClr val="dk1"/>
                </a:solidFill>
              </a:rPr>
              <a:t>clicking on the menu button in the navigation bar and the </a:t>
            </a:r>
            <a:r>
              <a:rPr b="1" lang="en" sz="1100">
                <a:solidFill>
                  <a:schemeClr val="dk1"/>
                </a:solidFill>
              </a:rPr>
              <a:t>System</a:t>
            </a:r>
            <a:r>
              <a:rPr lang="en" sz="1100">
                <a:solidFill>
                  <a:schemeClr val="dk1"/>
                </a:solidFill>
              </a:rPr>
              <a:t> bringing them to the menu page.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If the </a:t>
            </a:r>
            <a:r>
              <a:rPr b="1" lang="en" sz="1100">
                <a:solidFill>
                  <a:schemeClr val="dk1"/>
                </a:solidFill>
              </a:rPr>
              <a:t>Actor </a:t>
            </a:r>
            <a:r>
              <a:rPr lang="en" sz="1100">
                <a:solidFill>
                  <a:schemeClr val="dk1"/>
                </a:solidFill>
              </a:rPr>
              <a:t>decides to pick up their food, they will click on the pickup button. The </a:t>
            </a:r>
            <a:r>
              <a:rPr b="1" lang="en" sz="1100">
                <a:solidFill>
                  <a:schemeClr val="dk1"/>
                </a:solidFill>
              </a:rPr>
              <a:t>system </a:t>
            </a:r>
            <a:r>
              <a:rPr lang="en" sz="1100">
                <a:solidFill>
                  <a:schemeClr val="dk1"/>
                </a:solidFill>
              </a:rPr>
              <a:t>will reflect their decision by changing the pickup button from a normal white color to a grey. 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If the </a:t>
            </a:r>
            <a:r>
              <a:rPr b="1" lang="en" sz="1100">
                <a:solidFill>
                  <a:schemeClr val="dk1"/>
                </a:solidFill>
              </a:rPr>
              <a:t>Actor </a:t>
            </a:r>
            <a:r>
              <a:rPr lang="en" sz="1100">
                <a:solidFill>
                  <a:schemeClr val="dk1"/>
                </a:solidFill>
              </a:rPr>
              <a:t>clicks on the delivery button, the </a:t>
            </a:r>
            <a:r>
              <a:rPr b="1" lang="en" sz="1100">
                <a:solidFill>
                  <a:schemeClr val="dk1"/>
                </a:solidFill>
              </a:rPr>
              <a:t>System </a:t>
            </a:r>
            <a:r>
              <a:rPr lang="en" sz="1100">
                <a:solidFill>
                  <a:schemeClr val="dk1"/>
                </a:solidFill>
              </a:rPr>
              <a:t>will redirect the </a:t>
            </a:r>
            <a:r>
              <a:rPr b="1" lang="en" sz="1100">
                <a:solidFill>
                  <a:schemeClr val="dk1"/>
                </a:solidFill>
              </a:rPr>
              <a:t>Actor</a:t>
            </a:r>
            <a:r>
              <a:rPr lang="en" sz="1100">
                <a:solidFill>
                  <a:schemeClr val="dk1"/>
                </a:solidFill>
              </a:rPr>
              <a:t> to Inwood bagels Grubhub page. This ends the use case.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4375050" y="5400"/>
            <a:ext cx="5880300" cy="477000"/>
          </a:xfrm>
          <a:prstGeom prst="rect">
            <a:avLst/>
          </a:prstGeom>
        </p:spPr>
        <p:txBody>
          <a:bodyPr anchorCtr="0" anchor="t" bIns="109575" lIns="109575" spcFirstLastPara="1" rIns="109575" wrap="square" tIns="109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Sequence Diagram:05.02 Choose Pay online / in-person</a:t>
            </a:r>
            <a:endParaRPr b="1"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188" name="Google Shape;18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75" y="563187"/>
            <a:ext cx="418594" cy="9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/>
        </p:nvSpPr>
        <p:spPr>
          <a:xfrm>
            <a:off x="722150" y="1660713"/>
            <a:ext cx="6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2487500" y="1360099"/>
            <a:ext cx="2799000" cy="58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:Pay_method</a:t>
            </a:r>
            <a:endParaRPr sz="2100">
              <a:solidFill>
                <a:schemeClr val="dk1"/>
              </a:solidFill>
            </a:endParaRPr>
          </a:p>
        </p:txBody>
      </p:sp>
      <p:cxnSp>
        <p:nvCxnSpPr>
          <p:cNvPr id="191" name="Google Shape;191;p21"/>
          <p:cNvCxnSpPr/>
          <p:nvPr/>
        </p:nvCxnSpPr>
        <p:spPr>
          <a:xfrm>
            <a:off x="3886988" y="1942396"/>
            <a:ext cx="0" cy="81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92" name="Google Shape;192;p21"/>
          <p:cNvSpPr/>
          <p:nvPr/>
        </p:nvSpPr>
        <p:spPr>
          <a:xfrm>
            <a:off x="3771047" y="2490124"/>
            <a:ext cx="201600" cy="306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21"/>
          <p:cNvCxnSpPr/>
          <p:nvPr/>
        </p:nvCxnSpPr>
        <p:spPr>
          <a:xfrm flipH="1">
            <a:off x="967913" y="2060918"/>
            <a:ext cx="18900" cy="4691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4" name="Google Shape;194;p21"/>
          <p:cNvSpPr/>
          <p:nvPr/>
        </p:nvSpPr>
        <p:spPr>
          <a:xfrm>
            <a:off x="5830525" y="1087575"/>
            <a:ext cx="2799000" cy="58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:Customer_Payment_info</a:t>
            </a:r>
            <a:endParaRPr sz="2100">
              <a:solidFill>
                <a:schemeClr val="dk1"/>
              </a:solidFill>
            </a:endParaRPr>
          </a:p>
        </p:txBody>
      </p:sp>
      <p:cxnSp>
        <p:nvCxnSpPr>
          <p:cNvPr id="195" name="Google Shape;195;p21"/>
          <p:cNvCxnSpPr/>
          <p:nvPr/>
        </p:nvCxnSpPr>
        <p:spPr>
          <a:xfrm>
            <a:off x="7230013" y="1669871"/>
            <a:ext cx="0" cy="81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96" name="Google Shape;196;p21"/>
          <p:cNvSpPr/>
          <p:nvPr/>
        </p:nvSpPr>
        <p:spPr>
          <a:xfrm>
            <a:off x="7114075" y="2217599"/>
            <a:ext cx="231900" cy="374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1188688" y="2575200"/>
            <a:ext cx="23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choosePayMethod</a:t>
            </a:r>
            <a:r>
              <a:rPr lang="en">
                <a:solidFill>
                  <a:schemeClr val="dk1"/>
                </a:solidFill>
              </a:rPr>
              <a:t>()</a:t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4113638" y="3169950"/>
            <a:ext cx="21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getPaymentMethod</a:t>
            </a:r>
            <a:r>
              <a:rPr lang="en"/>
              <a:t>()</a:t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8831375" y="1007349"/>
            <a:ext cx="2799000" cy="58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:Cart</a:t>
            </a:r>
            <a:endParaRPr sz="2100">
              <a:solidFill>
                <a:schemeClr val="dk1"/>
              </a:solidFill>
            </a:endParaRPr>
          </a:p>
        </p:txBody>
      </p:sp>
      <p:cxnSp>
        <p:nvCxnSpPr>
          <p:cNvPr id="200" name="Google Shape;200;p21"/>
          <p:cNvCxnSpPr/>
          <p:nvPr/>
        </p:nvCxnSpPr>
        <p:spPr>
          <a:xfrm>
            <a:off x="10230863" y="1680771"/>
            <a:ext cx="0" cy="81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01" name="Google Shape;201;p21"/>
          <p:cNvSpPr/>
          <p:nvPr/>
        </p:nvSpPr>
        <p:spPr>
          <a:xfrm>
            <a:off x="10114913" y="2228496"/>
            <a:ext cx="231900" cy="4443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7848863" y="3891000"/>
            <a:ext cx="20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online checkout()</a:t>
            </a:r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4354400" y="6165200"/>
            <a:ext cx="16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</a:t>
            </a:r>
            <a:endParaRPr/>
          </a:p>
        </p:txBody>
      </p:sp>
      <p:sp>
        <p:nvSpPr>
          <p:cNvPr id="204" name="Google Shape;204;p21"/>
          <p:cNvSpPr txBox="1"/>
          <p:nvPr/>
        </p:nvSpPr>
        <p:spPr>
          <a:xfrm>
            <a:off x="7653900" y="2674775"/>
            <a:ext cx="21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in person checkout()</a:t>
            </a:r>
            <a:endParaRPr/>
          </a:p>
        </p:txBody>
      </p:sp>
      <p:sp>
        <p:nvSpPr>
          <p:cNvPr id="205" name="Google Shape;205;p21"/>
          <p:cNvSpPr txBox="1"/>
          <p:nvPr/>
        </p:nvSpPr>
        <p:spPr>
          <a:xfrm>
            <a:off x="10675400" y="2495550"/>
            <a:ext cx="34734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1"/>
                </a:solidFill>
              </a:rPr>
              <a:t>Use Case Scenario</a:t>
            </a:r>
            <a:endParaRPr b="1"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This use case begins after </a:t>
            </a:r>
            <a:r>
              <a:rPr b="1" lang="en" sz="1100">
                <a:solidFill>
                  <a:schemeClr val="dk1"/>
                </a:solidFill>
              </a:rPr>
              <a:t>actor</a:t>
            </a:r>
            <a:r>
              <a:rPr lang="en" sz="1100">
                <a:solidFill>
                  <a:schemeClr val="dk1"/>
                </a:solidFill>
              </a:rPr>
              <a:t> already added items to their cart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System </a:t>
            </a:r>
            <a:r>
              <a:rPr lang="en" sz="1100">
                <a:solidFill>
                  <a:schemeClr val="dk1"/>
                </a:solidFill>
              </a:rPr>
              <a:t>displays items that </a:t>
            </a:r>
            <a:r>
              <a:rPr b="1" lang="en" sz="1100">
                <a:solidFill>
                  <a:schemeClr val="dk1"/>
                </a:solidFill>
              </a:rPr>
              <a:t>actor</a:t>
            </a:r>
            <a:r>
              <a:rPr lang="en" sz="1100">
                <a:solidFill>
                  <a:schemeClr val="dk1"/>
                </a:solidFill>
              </a:rPr>
              <a:t> has chosen to order in cart and pay online / in person buttons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Actor</a:t>
            </a:r>
            <a:r>
              <a:rPr lang="en" sz="1100">
                <a:solidFill>
                  <a:schemeClr val="dk1"/>
                </a:solidFill>
              </a:rPr>
              <a:t> clicks on pay online. </a:t>
            </a:r>
            <a:r>
              <a:rPr b="1" lang="en" sz="1100">
                <a:solidFill>
                  <a:schemeClr val="dk1"/>
                </a:solidFill>
              </a:rPr>
              <a:t>System </a:t>
            </a:r>
            <a:r>
              <a:rPr lang="en" sz="1100">
                <a:solidFill>
                  <a:schemeClr val="dk1"/>
                </a:solidFill>
              </a:rPr>
              <a:t>continues on with the checkout process where </a:t>
            </a:r>
            <a:r>
              <a:rPr b="1" lang="en" sz="1100">
                <a:solidFill>
                  <a:schemeClr val="dk1"/>
                </a:solidFill>
              </a:rPr>
              <a:t>actor </a:t>
            </a:r>
            <a:r>
              <a:rPr lang="en" sz="1100">
                <a:solidFill>
                  <a:schemeClr val="dk1"/>
                </a:solidFill>
              </a:rPr>
              <a:t>pays with credit card or debit card 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Actor</a:t>
            </a:r>
            <a:r>
              <a:rPr lang="en" sz="1100">
                <a:solidFill>
                  <a:schemeClr val="dk1"/>
                </a:solidFill>
              </a:rPr>
              <a:t> clicks on pay in store. </a:t>
            </a:r>
            <a:r>
              <a:rPr b="1" lang="en" sz="1100">
                <a:solidFill>
                  <a:schemeClr val="dk1"/>
                </a:solidFill>
              </a:rPr>
              <a:t>System </a:t>
            </a:r>
            <a:r>
              <a:rPr lang="en" sz="1100">
                <a:solidFill>
                  <a:schemeClr val="dk1"/>
                </a:solidFill>
              </a:rPr>
              <a:t>will complete order and send the order details to the admin side of the website.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06" name="Google Shape;206;p21"/>
          <p:cNvCxnSpPr/>
          <p:nvPr/>
        </p:nvCxnSpPr>
        <p:spPr>
          <a:xfrm flipH="1" rot="10800000">
            <a:off x="1029750" y="3142600"/>
            <a:ext cx="27549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1"/>
          <p:cNvCxnSpPr/>
          <p:nvPr/>
        </p:nvCxnSpPr>
        <p:spPr>
          <a:xfrm flipH="1" rot="10800000">
            <a:off x="4078850" y="3704450"/>
            <a:ext cx="30225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1"/>
          <p:cNvCxnSpPr/>
          <p:nvPr/>
        </p:nvCxnSpPr>
        <p:spPr>
          <a:xfrm flipH="1" rot="10800000">
            <a:off x="7395450" y="3182900"/>
            <a:ext cx="27147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1"/>
          <p:cNvCxnSpPr/>
          <p:nvPr/>
        </p:nvCxnSpPr>
        <p:spPr>
          <a:xfrm flipH="1" rot="10800000">
            <a:off x="7408825" y="4921300"/>
            <a:ext cx="26079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1"/>
          <p:cNvCxnSpPr>
            <a:endCxn id="201" idx="2"/>
          </p:cNvCxnSpPr>
          <p:nvPr/>
        </p:nvCxnSpPr>
        <p:spPr>
          <a:xfrm>
            <a:off x="1069763" y="6659796"/>
            <a:ext cx="91611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