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70" r:id="rId5"/>
    <p:sldId id="275" r:id="rId6"/>
    <p:sldId id="259" r:id="rId7"/>
    <p:sldId id="261" r:id="rId8"/>
    <p:sldId id="272" r:id="rId9"/>
    <p:sldId id="264" r:id="rId10"/>
    <p:sldId id="265" r:id="rId11"/>
    <p:sldId id="266" r:id="rId12"/>
    <p:sldId id="267" r:id="rId13"/>
    <p:sldId id="273" r:id="rId14"/>
    <p:sldId id="271" r:id="rId15"/>
    <p:sldId id="260" r:id="rId16"/>
    <p:sldId id="279" r:id="rId17"/>
    <p:sldId id="268" r:id="rId18"/>
    <p:sldId id="288" r:id="rId19"/>
    <p:sldId id="298" r:id="rId20"/>
    <p:sldId id="284" r:id="rId21"/>
    <p:sldId id="283" r:id="rId22"/>
    <p:sldId id="296" r:id="rId23"/>
    <p:sldId id="274" r:id="rId24"/>
    <p:sldId id="269" r:id="rId25"/>
    <p:sldId id="286" r:id="rId26"/>
    <p:sldId id="287" r:id="rId27"/>
    <p:sldId id="297" r:id="rId28"/>
    <p:sldId id="285" r:id="rId29"/>
    <p:sldId id="289" r:id="rId30"/>
    <p:sldId id="292" r:id="rId31"/>
    <p:sldId id="295" r:id="rId32"/>
    <p:sldId id="294" r:id="rId33"/>
    <p:sldId id="27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94660"/>
  </p:normalViewPr>
  <p:slideViewPr>
    <p:cSldViewPr>
      <p:cViewPr>
        <p:scale>
          <a:sx n="90" d="100"/>
          <a:sy n="90" d="100"/>
        </p:scale>
        <p:origin x="-2136" y="-5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91B239-1156-4FA5-B57F-BC0FD4D9284C}" type="datetimeFigureOut">
              <a:rPr lang="en-GB" smtClean="0"/>
              <a:t>05/10/2018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DFE9A5-D13E-4E79-898F-CC3601170039}" type="slidenum">
              <a:rPr lang="en-GB" smtClean="0"/>
              <a:t>‹#›</a:t>
            </a:fld>
            <a:endParaRPr lang="en-GB"/>
          </a:p>
        </p:txBody>
      </p:sp>
    </p:spTree>
    <p:extLst>
      <p:ext uri="{BB962C8B-B14F-4D97-AF65-F5344CB8AC3E}">
        <p14:creationId xmlns:p14="http://schemas.microsoft.com/office/powerpoint/2010/main" val="2777435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A6DFAE7-7905-47CD-8AA8-6716621D6BBB}" type="datetimeFigureOut">
              <a:rPr lang="en-GB" smtClean="0"/>
              <a:t>05/10/2018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C44156-EB22-4528-8521-700842EF83B4}" type="slidenum">
              <a:rPr lang="en-GB" smtClean="0"/>
              <a:t>‹#›</a:t>
            </a:fld>
            <a:endParaRPr lang="en-GB"/>
          </a:p>
        </p:txBody>
      </p:sp>
    </p:spTree>
    <p:extLst>
      <p:ext uri="{BB962C8B-B14F-4D97-AF65-F5344CB8AC3E}">
        <p14:creationId xmlns:p14="http://schemas.microsoft.com/office/powerpoint/2010/main" val="1158552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A6DFAE7-7905-47CD-8AA8-6716621D6BBB}" type="datetimeFigureOut">
              <a:rPr lang="en-GB" smtClean="0"/>
              <a:t>05/10/2018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C44156-EB22-4528-8521-700842EF83B4}" type="slidenum">
              <a:rPr lang="en-GB" smtClean="0"/>
              <a:t>‹#›</a:t>
            </a:fld>
            <a:endParaRPr lang="en-GB"/>
          </a:p>
        </p:txBody>
      </p:sp>
    </p:spTree>
    <p:extLst>
      <p:ext uri="{BB962C8B-B14F-4D97-AF65-F5344CB8AC3E}">
        <p14:creationId xmlns:p14="http://schemas.microsoft.com/office/powerpoint/2010/main" val="2777244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A6DFAE7-7905-47CD-8AA8-6716621D6BBB}" type="datetimeFigureOut">
              <a:rPr lang="en-GB" smtClean="0"/>
              <a:t>05/10/2018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C44156-EB22-4528-8521-700842EF83B4}" type="slidenum">
              <a:rPr lang="en-GB" smtClean="0"/>
              <a:t>‹#›</a:t>
            </a:fld>
            <a:endParaRPr lang="en-GB"/>
          </a:p>
        </p:txBody>
      </p:sp>
    </p:spTree>
    <p:extLst>
      <p:ext uri="{BB962C8B-B14F-4D97-AF65-F5344CB8AC3E}">
        <p14:creationId xmlns:p14="http://schemas.microsoft.com/office/powerpoint/2010/main" val="59943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A6DFAE7-7905-47CD-8AA8-6716621D6BBB}" type="datetimeFigureOut">
              <a:rPr lang="en-GB" smtClean="0"/>
              <a:t>05/10/2018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C44156-EB22-4528-8521-700842EF83B4}" type="slidenum">
              <a:rPr lang="en-GB" smtClean="0"/>
              <a:t>‹#›</a:t>
            </a:fld>
            <a:endParaRPr lang="en-GB"/>
          </a:p>
        </p:txBody>
      </p:sp>
    </p:spTree>
    <p:extLst>
      <p:ext uri="{BB962C8B-B14F-4D97-AF65-F5344CB8AC3E}">
        <p14:creationId xmlns:p14="http://schemas.microsoft.com/office/powerpoint/2010/main" val="1981014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6DFAE7-7905-47CD-8AA8-6716621D6BBB}" type="datetimeFigureOut">
              <a:rPr lang="en-GB" smtClean="0"/>
              <a:t>05/10/2018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C44156-EB22-4528-8521-700842EF83B4}" type="slidenum">
              <a:rPr lang="en-GB" smtClean="0"/>
              <a:t>‹#›</a:t>
            </a:fld>
            <a:endParaRPr lang="en-GB"/>
          </a:p>
        </p:txBody>
      </p:sp>
    </p:spTree>
    <p:extLst>
      <p:ext uri="{BB962C8B-B14F-4D97-AF65-F5344CB8AC3E}">
        <p14:creationId xmlns:p14="http://schemas.microsoft.com/office/powerpoint/2010/main" val="527781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A6DFAE7-7905-47CD-8AA8-6716621D6BBB}" type="datetimeFigureOut">
              <a:rPr lang="en-GB" smtClean="0"/>
              <a:t>05/10/2018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C44156-EB22-4528-8521-700842EF83B4}" type="slidenum">
              <a:rPr lang="en-GB" smtClean="0"/>
              <a:t>‹#›</a:t>
            </a:fld>
            <a:endParaRPr lang="en-GB"/>
          </a:p>
        </p:txBody>
      </p:sp>
    </p:spTree>
    <p:extLst>
      <p:ext uri="{BB962C8B-B14F-4D97-AF65-F5344CB8AC3E}">
        <p14:creationId xmlns:p14="http://schemas.microsoft.com/office/powerpoint/2010/main" val="2171115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A6DFAE7-7905-47CD-8AA8-6716621D6BBB}" type="datetimeFigureOut">
              <a:rPr lang="en-GB" smtClean="0"/>
              <a:t>05/10/2018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C44156-EB22-4528-8521-700842EF83B4}" type="slidenum">
              <a:rPr lang="en-GB" smtClean="0"/>
              <a:t>‹#›</a:t>
            </a:fld>
            <a:endParaRPr lang="en-GB"/>
          </a:p>
        </p:txBody>
      </p:sp>
    </p:spTree>
    <p:extLst>
      <p:ext uri="{BB962C8B-B14F-4D97-AF65-F5344CB8AC3E}">
        <p14:creationId xmlns:p14="http://schemas.microsoft.com/office/powerpoint/2010/main" val="404949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A6DFAE7-7905-47CD-8AA8-6716621D6BBB}" type="datetimeFigureOut">
              <a:rPr lang="en-GB" smtClean="0"/>
              <a:t>05/10/2018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C44156-EB22-4528-8521-700842EF83B4}" type="slidenum">
              <a:rPr lang="en-GB" smtClean="0"/>
              <a:t>‹#›</a:t>
            </a:fld>
            <a:endParaRPr lang="en-GB"/>
          </a:p>
        </p:txBody>
      </p:sp>
    </p:spTree>
    <p:extLst>
      <p:ext uri="{BB962C8B-B14F-4D97-AF65-F5344CB8AC3E}">
        <p14:creationId xmlns:p14="http://schemas.microsoft.com/office/powerpoint/2010/main" val="2625270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6DFAE7-7905-47CD-8AA8-6716621D6BBB}" type="datetimeFigureOut">
              <a:rPr lang="en-GB" smtClean="0"/>
              <a:t>05/10/2018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CC44156-EB22-4528-8521-700842EF83B4}" type="slidenum">
              <a:rPr lang="en-GB" smtClean="0"/>
              <a:t>‹#›</a:t>
            </a:fld>
            <a:endParaRPr lang="en-GB"/>
          </a:p>
        </p:txBody>
      </p:sp>
    </p:spTree>
    <p:extLst>
      <p:ext uri="{BB962C8B-B14F-4D97-AF65-F5344CB8AC3E}">
        <p14:creationId xmlns:p14="http://schemas.microsoft.com/office/powerpoint/2010/main" val="2486563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6DFAE7-7905-47CD-8AA8-6716621D6BBB}" type="datetimeFigureOut">
              <a:rPr lang="en-GB" smtClean="0"/>
              <a:t>05/10/2018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C44156-EB22-4528-8521-700842EF83B4}" type="slidenum">
              <a:rPr lang="en-GB" smtClean="0"/>
              <a:t>‹#›</a:t>
            </a:fld>
            <a:endParaRPr lang="en-GB"/>
          </a:p>
        </p:txBody>
      </p:sp>
    </p:spTree>
    <p:extLst>
      <p:ext uri="{BB962C8B-B14F-4D97-AF65-F5344CB8AC3E}">
        <p14:creationId xmlns:p14="http://schemas.microsoft.com/office/powerpoint/2010/main" val="4064994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6DFAE7-7905-47CD-8AA8-6716621D6BBB}" type="datetimeFigureOut">
              <a:rPr lang="en-GB" smtClean="0"/>
              <a:t>05/10/2018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C44156-EB22-4528-8521-700842EF83B4}" type="slidenum">
              <a:rPr lang="en-GB" smtClean="0"/>
              <a:t>‹#›</a:t>
            </a:fld>
            <a:endParaRPr lang="en-GB"/>
          </a:p>
        </p:txBody>
      </p:sp>
    </p:spTree>
    <p:extLst>
      <p:ext uri="{BB962C8B-B14F-4D97-AF65-F5344CB8AC3E}">
        <p14:creationId xmlns:p14="http://schemas.microsoft.com/office/powerpoint/2010/main" val="4660196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6DFAE7-7905-47CD-8AA8-6716621D6BBB}" type="datetimeFigureOut">
              <a:rPr lang="en-GB" smtClean="0"/>
              <a:t>05/10/2018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44156-EB22-4528-8521-700842EF83B4}" type="slidenum">
              <a:rPr lang="en-GB" smtClean="0"/>
              <a:t>‹#›</a:t>
            </a:fld>
            <a:endParaRPr lang="en-GB"/>
          </a:p>
        </p:txBody>
      </p:sp>
    </p:spTree>
    <p:extLst>
      <p:ext uri="{BB962C8B-B14F-4D97-AF65-F5344CB8AC3E}">
        <p14:creationId xmlns:p14="http://schemas.microsoft.com/office/powerpoint/2010/main" val="3027043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48478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179512" y="180020"/>
            <a:ext cx="5760639" cy="400110"/>
          </a:xfrm>
          <a:prstGeom prst="rect">
            <a:avLst/>
          </a:prstGeom>
          <a:noFill/>
        </p:spPr>
        <p:txBody>
          <a:bodyPr wrap="square" rtlCol="0">
            <a:spAutoFit/>
          </a:bodyPr>
          <a:lstStyle/>
          <a:p>
            <a:pPr algn="dist"/>
            <a:r>
              <a:rPr lang="en-GB" sz="2000" dirty="0" smtClean="0">
                <a:solidFill>
                  <a:schemeClr val="bg1"/>
                </a:solidFill>
                <a:latin typeface="Tw Cen MT" panose="020B0602020104020603" pitchFamily="34" charset="0"/>
              </a:rPr>
              <a:t>FACULTY OF SCIENCE AND ENGINEERING</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4724" y="180020"/>
            <a:ext cx="2679702" cy="1124744"/>
          </a:xfrm>
          <a:prstGeom prst="rect">
            <a:avLst/>
          </a:prstGeom>
        </p:spPr>
      </p:pic>
      <p:sp>
        <p:nvSpPr>
          <p:cNvPr id="8" name="TextBox 7"/>
          <p:cNvSpPr txBox="1"/>
          <p:nvPr/>
        </p:nvSpPr>
        <p:spPr>
          <a:xfrm>
            <a:off x="31368" y="1772816"/>
            <a:ext cx="9010474" cy="3046988"/>
          </a:xfrm>
          <a:prstGeom prst="rect">
            <a:avLst/>
          </a:prstGeom>
          <a:noFill/>
        </p:spPr>
        <p:txBody>
          <a:bodyPr wrap="square" rtlCol="0">
            <a:spAutoFit/>
          </a:bodyPr>
          <a:lstStyle/>
          <a:p>
            <a:pPr algn="ctr"/>
            <a:r>
              <a:rPr lang="en-GB" sz="9600" dirty="0" smtClean="0">
                <a:solidFill>
                  <a:schemeClr val="bg1"/>
                </a:solidFill>
              </a:rPr>
              <a:t>ETHICS APPROVAL</a:t>
            </a:r>
            <a:endParaRPr lang="en-GB" sz="9600" dirty="0">
              <a:solidFill>
                <a:schemeClr val="bg1"/>
              </a:solidFill>
            </a:endParaRPr>
          </a:p>
        </p:txBody>
      </p:sp>
    </p:spTree>
    <p:extLst>
      <p:ext uri="{BB962C8B-B14F-4D97-AF65-F5344CB8AC3E}">
        <p14:creationId xmlns:p14="http://schemas.microsoft.com/office/powerpoint/2010/main" val="31106293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922" y="1052736"/>
            <a:ext cx="4430558" cy="5693866"/>
          </a:xfrm>
          <a:prstGeom prst="rect">
            <a:avLst/>
          </a:prstGeom>
        </p:spPr>
        <p:txBody>
          <a:bodyPr wrap="square">
            <a:spAutoFit/>
          </a:bodyPr>
          <a:lstStyle/>
          <a:p>
            <a:r>
              <a:rPr lang="en-GB" sz="2800" dirty="0" smtClean="0">
                <a:solidFill>
                  <a:schemeClr val="bg1"/>
                </a:solidFill>
              </a:rPr>
              <a:t>If there are no ethical issues with the application and no shaded boxes ticked in the application form (see right), the </a:t>
            </a:r>
            <a:r>
              <a:rPr lang="en-GB" sz="2800" dirty="0" err="1" smtClean="0">
                <a:solidFill>
                  <a:schemeClr val="bg1"/>
                </a:solidFill>
              </a:rPr>
              <a:t>FoSE</a:t>
            </a:r>
            <a:r>
              <a:rPr lang="en-GB" sz="2800" dirty="0" smtClean="0">
                <a:solidFill>
                  <a:schemeClr val="bg1"/>
                </a:solidFill>
              </a:rPr>
              <a:t> Ethics Panel may either: </a:t>
            </a:r>
          </a:p>
          <a:p>
            <a:r>
              <a:rPr lang="en-GB" sz="2800" dirty="0" smtClean="0">
                <a:solidFill>
                  <a:schemeClr val="bg1"/>
                </a:solidFill>
              </a:rPr>
              <a:t>(a) </a:t>
            </a:r>
            <a:r>
              <a:rPr lang="en-GB" sz="2800" dirty="0" smtClean="0">
                <a:solidFill>
                  <a:srgbClr val="FFFF00"/>
                </a:solidFill>
              </a:rPr>
              <a:t>approve your application </a:t>
            </a:r>
            <a:r>
              <a:rPr lang="en-GB" sz="2800" dirty="0" smtClean="0">
                <a:solidFill>
                  <a:schemeClr val="bg1"/>
                </a:solidFill>
              </a:rPr>
              <a:t>as a minimal risk study and send it to the Research Ethics Office for official registration </a:t>
            </a:r>
            <a:br>
              <a:rPr lang="en-GB" sz="2800" dirty="0" smtClean="0">
                <a:solidFill>
                  <a:schemeClr val="bg1"/>
                </a:solidFill>
              </a:rPr>
            </a:br>
            <a:r>
              <a:rPr lang="en-GB" sz="2800" dirty="0" smtClean="0">
                <a:solidFill>
                  <a:schemeClr val="bg1"/>
                </a:solidFill>
              </a:rPr>
              <a:t>(b) </a:t>
            </a:r>
            <a:r>
              <a:rPr lang="en-GB" sz="2800" dirty="0" smtClean="0">
                <a:solidFill>
                  <a:srgbClr val="FFFF00"/>
                </a:solidFill>
              </a:rPr>
              <a:t>ask for minor revisions or clarifications </a:t>
            </a:r>
            <a:r>
              <a:rPr lang="en-GB" sz="2800" dirty="0" smtClean="0">
                <a:solidFill>
                  <a:schemeClr val="bg1"/>
                </a:solidFill>
              </a:rPr>
              <a:t>before approval. </a:t>
            </a:r>
          </a:p>
        </p:txBody>
      </p:sp>
      <p:sp>
        <p:nvSpPr>
          <p:cNvPr id="3" name="Rectangle 2"/>
          <p:cNvSpPr/>
          <p:nvPr/>
        </p:nvSpPr>
        <p:spPr>
          <a:xfrm>
            <a:off x="26554" y="116632"/>
            <a:ext cx="7236296" cy="769441"/>
          </a:xfrm>
          <a:prstGeom prst="rect">
            <a:avLst/>
          </a:prstGeom>
        </p:spPr>
        <p:txBody>
          <a:bodyPr wrap="square">
            <a:spAutoFit/>
          </a:bodyPr>
          <a:lstStyle/>
          <a:p>
            <a:r>
              <a:rPr lang="en-GB" sz="4400" b="1" dirty="0" smtClean="0">
                <a:solidFill>
                  <a:schemeClr val="bg1"/>
                </a:solidFill>
              </a:rPr>
              <a:t>(1) Minimal risk applications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8062" y="986035"/>
            <a:ext cx="4498433" cy="4270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675541" y="5243716"/>
            <a:ext cx="4176464" cy="1015663"/>
          </a:xfrm>
          <a:prstGeom prst="rect">
            <a:avLst/>
          </a:prstGeom>
        </p:spPr>
        <p:txBody>
          <a:bodyPr wrap="square">
            <a:spAutoFit/>
          </a:bodyPr>
          <a:lstStyle/>
          <a:p>
            <a:r>
              <a:rPr lang="en-GB" sz="2000" dirty="0" smtClean="0">
                <a:solidFill>
                  <a:schemeClr val="bg1"/>
                </a:solidFill>
              </a:rPr>
              <a:t>Examples of questions asked in the ‘</a:t>
            </a:r>
            <a:r>
              <a:rPr lang="en-GB" sz="2000" i="1" dirty="0" smtClean="0">
                <a:solidFill>
                  <a:schemeClr val="bg1"/>
                </a:solidFill>
              </a:rPr>
              <a:t>Research Ethics Approval Form</a:t>
            </a:r>
            <a:r>
              <a:rPr lang="en-GB" sz="2000" dirty="0" smtClean="0">
                <a:solidFill>
                  <a:schemeClr val="bg1"/>
                </a:solidFill>
              </a:rPr>
              <a:t>’ with shaded boxes indicating potential risk. </a:t>
            </a:r>
          </a:p>
        </p:txBody>
      </p:sp>
    </p:spTree>
    <p:extLst>
      <p:ext uri="{BB962C8B-B14F-4D97-AF65-F5344CB8AC3E}">
        <p14:creationId xmlns:p14="http://schemas.microsoft.com/office/powerpoint/2010/main" val="146030713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96752"/>
            <a:ext cx="8856984" cy="5262979"/>
          </a:xfrm>
          <a:prstGeom prst="rect">
            <a:avLst/>
          </a:prstGeom>
        </p:spPr>
        <p:txBody>
          <a:bodyPr wrap="square">
            <a:spAutoFit/>
          </a:bodyPr>
          <a:lstStyle/>
          <a:p>
            <a:r>
              <a:rPr lang="en-GB" sz="2400" dirty="0" smtClean="0">
                <a:solidFill>
                  <a:schemeClr val="bg1"/>
                </a:solidFill>
              </a:rPr>
              <a:t>If you have ticked any shaded boxes in the ethics application form and/or there are any ethical issues with your application, the </a:t>
            </a:r>
            <a:r>
              <a:rPr lang="en-GB" sz="2400" dirty="0" err="1" smtClean="0">
                <a:solidFill>
                  <a:schemeClr val="bg1"/>
                </a:solidFill>
              </a:rPr>
              <a:t>FoSE</a:t>
            </a:r>
            <a:r>
              <a:rPr lang="en-GB" sz="2400" dirty="0" smtClean="0">
                <a:solidFill>
                  <a:schemeClr val="bg1"/>
                </a:solidFill>
              </a:rPr>
              <a:t> Ethics Panel has three choices:</a:t>
            </a:r>
          </a:p>
          <a:p>
            <a:endParaRPr lang="en-GB" sz="2400" dirty="0" smtClean="0">
              <a:solidFill>
                <a:schemeClr val="bg1"/>
              </a:solidFill>
            </a:endParaRPr>
          </a:p>
          <a:p>
            <a:r>
              <a:rPr lang="en-GB" sz="2400" b="1" dirty="0" smtClean="0">
                <a:solidFill>
                  <a:srgbClr val="FFFF00"/>
                </a:solidFill>
              </a:rPr>
              <a:t>a) Approve</a:t>
            </a:r>
          </a:p>
          <a:p>
            <a:r>
              <a:rPr lang="en-GB" sz="2400" dirty="0" smtClean="0">
                <a:solidFill>
                  <a:schemeClr val="bg1"/>
                </a:solidFill>
              </a:rPr>
              <a:t>The </a:t>
            </a:r>
            <a:r>
              <a:rPr lang="en-GB" sz="2400" dirty="0" err="1" smtClean="0">
                <a:solidFill>
                  <a:schemeClr val="bg1"/>
                </a:solidFill>
              </a:rPr>
              <a:t>FoSE</a:t>
            </a:r>
            <a:r>
              <a:rPr lang="en-GB" sz="2400" dirty="0" smtClean="0">
                <a:solidFill>
                  <a:schemeClr val="bg1"/>
                </a:solidFill>
              </a:rPr>
              <a:t> Ethics Panel may decide your application can be approved as it stands without further revision. </a:t>
            </a:r>
          </a:p>
          <a:p>
            <a:endParaRPr lang="en-GB" sz="2400" dirty="0" smtClean="0">
              <a:solidFill>
                <a:schemeClr val="bg1"/>
              </a:solidFill>
            </a:endParaRPr>
          </a:p>
          <a:p>
            <a:r>
              <a:rPr lang="en-GB" sz="2400" b="1" dirty="0" smtClean="0">
                <a:solidFill>
                  <a:srgbClr val="FFFF00"/>
                </a:solidFill>
              </a:rPr>
              <a:t>b) Request application/study revision </a:t>
            </a:r>
          </a:p>
          <a:p>
            <a:r>
              <a:rPr lang="en-GB" sz="2400" dirty="0" smtClean="0">
                <a:solidFill>
                  <a:schemeClr val="bg1"/>
                </a:solidFill>
              </a:rPr>
              <a:t>The </a:t>
            </a:r>
            <a:r>
              <a:rPr lang="en-GB" sz="2400" dirty="0" err="1" smtClean="0">
                <a:solidFill>
                  <a:schemeClr val="bg1"/>
                </a:solidFill>
              </a:rPr>
              <a:t>FoSE</a:t>
            </a:r>
            <a:r>
              <a:rPr lang="en-GB" sz="2400" dirty="0" smtClean="0">
                <a:solidFill>
                  <a:schemeClr val="bg1"/>
                </a:solidFill>
              </a:rPr>
              <a:t> Ethics Panel may decide your application or study requires further clarification or revisions. In this situation, your application will be returned to you with advice on what needs to be revised. </a:t>
            </a:r>
          </a:p>
          <a:p>
            <a:endParaRPr lang="en-GB" sz="2400" dirty="0" smtClean="0">
              <a:solidFill>
                <a:schemeClr val="bg1"/>
              </a:solidFill>
            </a:endParaRPr>
          </a:p>
          <a:p>
            <a:r>
              <a:rPr lang="en-GB" sz="2400" b="1" dirty="0">
                <a:solidFill>
                  <a:srgbClr val="FFFF00"/>
                </a:solidFill>
              </a:rPr>
              <a:t>c</a:t>
            </a:r>
            <a:r>
              <a:rPr lang="en-GB" sz="2400" b="1" dirty="0" smtClean="0">
                <a:solidFill>
                  <a:srgbClr val="FFFF00"/>
                </a:solidFill>
              </a:rPr>
              <a:t>) Submit to full UNNC Research Ethics Sub-Committee</a:t>
            </a:r>
            <a:endParaRPr lang="en-GB" sz="2400" dirty="0">
              <a:solidFill>
                <a:schemeClr val="bg1"/>
              </a:solidFill>
            </a:endParaRPr>
          </a:p>
        </p:txBody>
      </p:sp>
      <p:sp>
        <p:nvSpPr>
          <p:cNvPr id="3" name="Rectangle 2"/>
          <p:cNvSpPr/>
          <p:nvPr/>
        </p:nvSpPr>
        <p:spPr>
          <a:xfrm>
            <a:off x="179512" y="188638"/>
            <a:ext cx="7142276" cy="769441"/>
          </a:xfrm>
          <a:prstGeom prst="rect">
            <a:avLst/>
          </a:prstGeom>
        </p:spPr>
        <p:txBody>
          <a:bodyPr wrap="none">
            <a:spAutoFit/>
          </a:bodyPr>
          <a:lstStyle/>
          <a:p>
            <a:r>
              <a:rPr lang="en-GB" sz="4400" b="1" dirty="0" smtClean="0">
                <a:solidFill>
                  <a:schemeClr val="bg1"/>
                </a:solidFill>
              </a:rPr>
              <a:t>(2) Identified risk applications</a:t>
            </a:r>
            <a:endParaRPr lang="en-GB" sz="4400" dirty="0"/>
          </a:p>
        </p:txBody>
      </p:sp>
    </p:spTree>
    <p:extLst>
      <p:ext uri="{BB962C8B-B14F-4D97-AF65-F5344CB8AC3E}">
        <p14:creationId xmlns:p14="http://schemas.microsoft.com/office/powerpoint/2010/main" val="415927580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916832"/>
            <a:ext cx="8640960" cy="2246769"/>
          </a:xfrm>
          <a:prstGeom prst="rect">
            <a:avLst/>
          </a:prstGeom>
        </p:spPr>
        <p:txBody>
          <a:bodyPr wrap="square">
            <a:spAutoFit/>
          </a:bodyPr>
          <a:lstStyle/>
          <a:p>
            <a:r>
              <a:rPr lang="en-GB" sz="2800" dirty="0" smtClean="0">
                <a:solidFill>
                  <a:schemeClr val="bg1"/>
                </a:solidFill>
              </a:rPr>
              <a:t>In some difficult cases, the </a:t>
            </a:r>
            <a:r>
              <a:rPr lang="en-GB" sz="2800" dirty="0" err="1" smtClean="0">
                <a:solidFill>
                  <a:schemeClr val="bg1"/>
                </a:solidFill>
              </a:rPr>
              <a:t>FoSE</a:t>
            </a:r>
            <a:r>
              <a:rPr lang="en-GB" sz="2800" dirty="0" smtClean="0">
                <a:solidFill>
                  <a:schemeClr val="bg1"/>
                </a:solidFill>
              </a:rPr>
              <a:t> Ethics Panel may decide that the application needs to be considered by the full UNNC Research Ethics Sub-Committee who will decide whether your application can be approved or requires further clarification or revisions. </a:t>
            </a:r>
            <a:endParaRPr lang="en-GB" sz="2800" dirty="0">
              <a:solidFill>
                <a:schemeClr val="bg1"/>
              </a:solidFill>
            </a:endParaRPr>
          </a:p>
        </p:txBody>
      </p:sp>
      <p:sp>
        <p:nvSpPr>
          <p:cNvPr id="3" name="Rectangle 2"/>
          <p:cNvSpPr/>
          <p:nvPr/>
        </p:nvSpPr>
        <p:spPr>
          <a:xfrm>
            <a:off x="0" y="188640"/>
            <a:ext cx="9144000" cy="1231106"/>
          </a:xfrm>
          <a:prstGeom prst="rect">
            <a:avLst/>
          </a:prstGeom>
        </p:spPr>
        <p:txBody>
          <a:bodyPr wrap="square">
            <a:spAutoFit/>
          </a:bodyPr>
          <a:lstStyle/>
          <a:p>
            <a:r>
              <a:rPr lang="en-GB" sz="4400" b="1" dirty="0" smtClean="0">
                <a:solidFill>
                  <a:schemeClr val="bg1"/>
                </a:solidFill>
              </a:rPr>
              <a:t>(2) Identified risk applications: </a:t>
            </a:r>
            <a:br>
              <a:rPr lang="en-GB" sz="4400" b="1" dirty="0" smtClean="0">
                <a:solidFill>
                  <a:schemeClr val="bg1"/>
                </a:solidFill>
              </a:rPr>
            </a:br>
            <a:r>
              <a:rPr lang="en-GB" sz="3000" b="1" dirty="0" smtClean="0">
                <a:solidFill>
                  <a:srgbClr val="FFFF00"/>
                </a:solidFill>
              </a:rPr>
              <a:t>Review by the full UNNC Research Ethics Sub-Committee</a:t>
            </a:r>
            <a:endParaRPr lang="en-GB" sz="3000" dirty="0">
              <a:solidFill>
                <a:srgbClr val="FFFF00"/>
              </a:solidFill>
            </a:endParaRPr>
          </a:p>
        </p:txBody>
      </p:sp>
      <p:sp>
        <p:nvSpPr>
          <p:cNvPr id="4" name="Right Arrow 3"/>
          <p:cNvSpPr/>
          <p:nvPr/>
        </p:nvSpPr>
        <p:spPr>
          <a:xfrm>
            <a:off x="755576" y="4769569"/>
            <a:ext cx="864096" cy="648072"/>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1835696" y="4725144"/>
            <a:ext cx="7110536" cy="954107"/>
          </a:xfrm>
          <a:prstGeom prst="rect">
            <a:avLst/>
          </a:prstGeom>
        </p:spPr>
        <p:txBody>
          <a:bodyPr wrap="square">
            <a:spAutoFit/>
          </a:bodyPr>
          <a:lstStyle/>
          <a:p>
            <a:r>
              <a:rPr lang="en-GB" sz="2800" dirty="0" smtClean="0">
                <a:solidFill>
                  <a:schemeClr val="bg1"/>
                </a:solidFill>
              </a:rPr>
              <a:t>The full UNNC Research Ethics Sub-Committee is made up of 22 people from all three faculties. </a:t>
            </a:r>
          </a:p>
        </p:txBody>
      </p:sp>
    </p:spTree>
    <p:extLst>
      <p:ext uri="{BB962C8B-B14F-4D97-AF65-F5344CB8AC3E}">
        <p14:creationId xmlns:p14="http://schemas.microsoft.com/office/powerpoint/2010/main" val="28053884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68" y="620688"/>
            <a:ext cx="9144000" cy="3785652"/>
          </a:xfrm>
          <a:prstGeom prst="rect">
            <a:avLst/>
          </a:prstGeom>
        </p:spPr>
        <p:txBody>
          <a:bodyPr wrap="square">
            <a:spAutoFit/>
          </a:bodyPr>
          <a:lstStyle/>
          <a:p>
            <a:pPr algn="ctr"/>
            <a:r>
              <a:rPr lang="en-GB" sz="4800" b="1" dirty="0" smtClean="0">
                <a:solidFill>
                  <a:schemeClr val="bg1"/>
                </a:solidFill>
              </a:rPr>
              <a:t>It can take several weeks for us to process your applications! </a:t>
            </a:r>
          </a:p>
          <a:p>
            <a:pPr algn="ctr"/>
            <a:endParaRPr lang="en-GB" sz="4800" b="1" dirty="0" smtClean="0">
              <a:solidFill>
                <a:schemeClr val="bg1"/>
              </a:solidFill>
            </a:endParaRPr>
          </a:p>
          <a:p>
            <a:pPr algn="ctr"/>
            <a:r>
              <a:rPr lang="en-GB" sz="4800" b="1" dirty="0" smtClean="0">
                <a:solidFill>
                  <a:schemeClr val="bg1"/>
                </a:solidFill>
              </a:rPr>
              <a:t>Please submit your applications as early as possible! </a:t>
            </a:r>
            <a:endParaRPr lang="en-GB" sz="4800" dirty="0"/>
          </a:p>
        </p:txBody>
      </p:sp>
      <p:sp>
        <p:nvSpPr>
          <p:cNvPr id="3" name="Rectangle 2"/>
          <p:cNvSpPr/>
          <p:nvPr/>
        </p:nvSpPr>
        <p:spPr>
          <a:xfrm>
            <a:off x="395536" y="5013176"/>
            <a:ext cx="8352928" cy="1384995"/>
          </a:xfrm>
          <a:prstGeom prst="rect">
            <a:avLst/>
          </a:prstGeom>
          <a:noFill/>
        </p:spPr>
        <p:txBody>
          <a:bodyPr wrap="square">
            <a:spAutoFit/>
          </a:bodyPr>
          <a:lstStyle/>
          <a:p>
            <a:pPr algn="ctr"/>
            <a:r>
              <a:rPr lang="en-GB" sz="2800" b="1" dirty="0" smtClean="0">
                <a:solidFill>
                  <a:srgbClr val="FFFF00"/>
                </a:solidFill>
              </a:rPr>
              <a:t>We cannot cope with last minute or incomplete ethics submissions and </a:t>
            </a:r>
            <a:r>
              <a:rPr lang="en-GB" sz="2800" b="1" u="sng" dirty="0" smtClean="0">
                <a:solidFill>
                  <a:srgbClr val="FFFF00"/>
                </a:solidFill>
              </a:rPr>
              <a:t>you cannot start your study </a:t>
            </a:r>
            <a:r>
              <a:rPr lang="en-GB" sz="2800" b="1" dirty="0" smtClean="0">
                <a:solidFill>
                  <a:srgbClr val="FFFF00"/>
                </a:solidFill>
              </a:rPr>
              <a:t>until you have permission! </a:t>
            </a:r>
            <a:endParaRPr lang="en-GB" sz="2800" dirty="0">
              <a:solidFill>
                <a:srgbClr val="FFFF00"/>
              </a:solidFill>
            </a:endParaRPr>
          </a:p>
        </p:txBody>
      </p:sp>
    </p:spTree>
    <p:extLst>
      <p:ext uri="{BB962C8B-B14F-4D97-AF65-F5344CB8AC3E}">
        <p14:creationId xmlns:p14="http://schemas.microsoft.com/office/powerpoint/2010/main" val="31542886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47476" y="1124743"/>
            <a:ext cx="7272808" cy="4524315"/>
          </a:xfrm>
          <a:prstGeom prst="rect">
            <a:avLst/>
          </a:prstGeom>
          <a:noFill/>
        </p:spPr>
        <p:txBody>
          <a:bodyPr wrap="square" rtlCol="0">
            <a:spAutoFit/>
          </a:bodyPr>
          <a:lstStyle/>
          <a:p>
            <a:pPr algn="ctr"/>
            <a:r>
              <a:rPr lang="en-GB" sz="7200" b="1" dirty="0" smtClean="0">
                <a:solidFill>
                  <a:schemeClr val="bg1"/>
                </a:solidFill>
              </a:rPr>
              <a:t>Ethics approval cannot be obtained retrospectively! </a:t>
            </a:r>
            <a:endParaRPr lang="en-GB" sz="7200" b="1" dirty="0">
              <a:solidFill>
                <a:schemeClr val="bg1"/>
              </a:solidFill>
            </a:endParaRPr>
          </a:p>
        </p:txBody>
      </p:sp>
    </p:spTree>
    <p:extLst>
      <p:ext uri="{BB962C8B-B14F-4D97-AF65-F5344CB8AC3E}">
        <p14:creationId xmlns:p14="http://schemas.microsoft.com/office/powerpoint/2010/main" val="387732060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0877" y="1916832"/>
            <a:ext cx="8622478" cy="1323439"/>
          </a:xfrm>
          <a:prstGeom prst="rect">
            <a:avLst/>
          </a:prstGeom>
        </p:spPr>
        <p:txBody>
          <a:bodyPr wrap="square">
            <a:spAutoFit/>
          </a:bodyPr>
          <a:lstStyle/>
          <a:p>
            <a:pPr algn="ctr"/>
            <a:r>
              <a:rPr lang="en-GB" sz="4000" i="1" dirty="0" smtClean="0">
                <a:solidFill>
                  <a:srgbClr val="FFFF00"/>
                </a:solidFill>
              </a:rPr>
              <a:t>www.nottingham.edu.cn/en/research/</a:t>
            </a:r>
          </a:p>
          <a:p>
            <a:pPr algn="ctr"/>
            <a:r>
              <a:rPr lang="en-GB" sz="4000" i="1" dirty="0" err="1" smtClean="0">
                <a:solidFill>
                  <a:srgbClr val="FFFF00"/>
                </a:solidFill>
              </a:rPr>
              <a:t>researchethics</a:t>
            </a:r>
            <a:r>
              <a:rPr lang="en-GB" sz="4000" i="1" dirty="0" smtClean="0">
                <a:solidFill>
                  <a:srgbClr val="FFFF00"/>
                </a:solidFill>
              </a:rPr>
              <a:t>/researchethics.aspx</a:t>
            </a:r>
            <a:endParaRPr lang="en-GB" sz="4000" i="1" dirty="0">
              <a:solidFill>
                <a:srgbClr val="FFFF00"/>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3650661"/>
            <a:ext cx="2716212" cy="2561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78979" y="116632"/>
            <a:ext cx="9144000" cy="1446550"/>
          </a:xfrm>
          <a:prstGeom prst="rect">
            <a:avLst/>
          </a:prstGeom>
        </p:spPr>
        <p:txBody>
          <a:bodyPr wrap="square">
            <a:spAutoFit/>
          </a:bodyPr>
          <a:lstStyle/>
          <a:p>
            <a:pPr algn="ctr"/>
            <a:r>
              <a:rPr lang="en-GB" sz="4400" b="1" dirty="0" smtClean="0">
                <a:solidFill>
                  <a:schemeClr val="bg1"/>
                </a:solidFill>
              </a:rPr>
              <a:t>Where can you find the application forms and further information? </a:t>
            </a:r>
            <a:endParaRPr lang="en-GB" sz="4400" dirty="0"/>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3894" y="3650661"/>
            <a:ext cx="2716211" cy="2561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0191" y="3670860"/>
            <a:ext cx="2700381" cy="2541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289305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560477" y="112304"/>
            <a:ext cx="4104456" cy="100811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UG students &amp; PGT students:</a:t>
            </a:r>
          </a:p>
          <a:p>
            <a:pPr algn="ctr"/>
            <a:r>
              <a:rPr lang="en-US" dirty="0" smtClean="0"/>
              <a:t>Submit to module </a:t>
            </a:r>
            <a:r>
              <a:rPr lang="en-US" dirty="0" err="1" smtClean="0"/>
              <a:t>convenor</a:t>
            </a:r>
            <a:r>
              <a:rPr lang="en-US" dirty="0" smtClean="0"/>
              <a:t> or supervisor</a:t>
            </a:r>
            <a:endParaRPr lang="en-GB" dirty="0"/>
          </a:p>
        </p:txBody>
      </p:sp>
      <p:sp>
        <p:nvSpPr>
          <p:cNvPr id="3" name="Rounded Rectangle 2"/>
          <p:cNvSpPr/>
          <p:nvPr/>
        </p:nvSpPr>
        <p:spPr>
          <a:xfrm>
            <a:off x="3532585" y="1588691"/>
            <a:ext cx="2160240" cy="64807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Minimal risk application?</a:t>
            </a:r>
            <a:endParaRPr lang="en-GB" dirty="0"/>
          </a:p>
        </p:txBody>
      </p:sp>
      <p:sp>
        <p:nvSpPr>
          <p:cNvPr id="4" name="Rounded Rectangle 3"/>
          <p:cNvSpPr/>
          <p:nvPr/>
        </p:nvSpPr>
        <p:spPr>
          <a:xfrm>
            <a:off x="1336341" y="4108971"/>
            <a:ext cx="2160240" cy="165618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Module </a:t>
            </a:r>
            <a:r>
              <a:rPr lang="en-US" dirty="0" err="1" smtClean="0"/>
              <a:t>convenor</a:t>
            </a:r>
            <a:r>
              <a:rPr lang="en-US" dirty="0" smtClean="0"/>
              <a:t> or supervisor</a:t>
            </a:r>
          </a:p>
          <a:p>
            <a:pPr algn="ctr"/>
            <a:r>
              <a:rPr lang="en-GB" dirty="0" smtClean="0"/>
              <a:t>sends the forms  to </a:t>
            </a:r>
            <a:r>
              <a:rPr lang="en-GB" dirty="0"/>
              <a:t>the Research Ethics Office</a:t>
            </a:r>
          </a:p>
        </p:txBody>
      </p:sp>
      <p:sp>
        <p:nvSpPr>
          <p:cNvPr id="5" name="Rounded Rectangle 4"/>
          <p:cNvSpPr/>
          <p:nvPr/>
        </p:nvSpPr>
        <p:spPr>
          <a:xfrm>
            <a:off x="1372345" y="2524795"/>
            <a:ext cx="2160240" cy="110750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Module </a:t>
            </a:r>
            <a:r>
              <a:rPr lang="en-US" dirty="0" err="1" smtClean="0"/>
              <a:t>convenor</a:t>
            </a:r>
            <a:r>
              <a:rPr lang="en-US" dirty="0" smtClean="0"/>
              <a:t> or supervisor approves</a:t>
            </a:r>
            <a:endParaRPr lang="en-GB" dirty="0"/>
          </a:p>
        </p:txBody>
      </p:sp>
      <p:cxnSp>
        <p:nvCxnSpPr>
          <p:cNvPr id="6" name="Straight Arrow Connector 5"/>
          <p:cNvCxnSpPr>
            <a:stCxn id="2" idx="2"/>
          </p:cNvCxnSpPr>
          <p:nvPr/>
        </p:nvCxnSpPr>
        <p:spPr>
          <a:xfrm>
            <a:off x="4612705" y="1120416"/>
            <a:ext cx="0" cy="46827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 name="Straight Arrow Connector 6"/>
          <p:cNvCxnSpPr/>
          <p:nvPr/>
        </p:nvCxnSpPr>
        <p:spPr>
          <a:xfrm flipH="1">
            <a:off x="2745213" y="2052420"/>
            <a:ext cx="787372" cy="47237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8" name="Straight Arrow Connector 7"/>
          <p:cNvCxnSpPr/>
          <p:nvPr/>
        </p:nvCxnSpPr>
        <p:spPr>
          <a:xfrm>
            <a:off x="5692825" y="2052420"/>
            <a:ext cx="689569" cy="47237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9" name="TextBox 8"/>
          <p:cNvSpPr txBox="1"/>
          <p:nvPr/>
        </p:nvSpPr>
        <p:spPr>
          <a:xfrm>
            <a:off x="2662755" y="1878163"/>
            <a:ext cx="866454" cy="375880"/>
          </a:xfrm>
          <a:prstGeom prst="rect">
            <a:avLst/>
          </a:prstGeom>
          <a:noFill/>
        </p:spPr>
        <p:txBody>
          <a:bodyPr wrap="square" rtlCol="0">
            <a:spAutoFit/>
          </a:bodyPr>
          <a:lstStyle/>
          <a:p>
            <a:r>
              <a:rPr lang="en-US" b="1" dirty="0" smtClean="0">
                <a:solidFill>
                  <a:srgbClr val="FFFF00"/>
                </a:solidFill>
              </a:rPr>
              <a:t>Yes</a:t>
            </a:r>
            <a:endParaRPr lang="en-GB" b="1" dirty="0">
              <a:solidFill>
                <a:srgbClr val="FFFF00"/>
              </a:solidFill>
            </a:endParaRPr>
          </a:p>
        </p:txBody>
      </p:sp>
      <p:sp>
        <p:nvSpPr>
          <p:cNvPr id="10" name="TextBox 9"/>
          <p:cNvSpPr txBox="1"/>
          <p:nvPr/>
        </p:nvSpPr>
        <p:spPr>
          <a:xfrm>
            <a:off x="8125048" y="4906350"/>
            <a:ext cx="866454" cy="375880"/>
          </a:xfrm>
          <a:prstGeom prst="rect">
            <a:avLst/>
          </a:prstGeom>
          <a:noFill/>
        </p:spPr>
        <p:txBody>
          <a:bodyPr wrap="square" rtlCol="0">
            <a:spAutoFit/>
          </a:bodyPr>
          <a:lstStyle/>
          <a:p>
            <a:r>
              <a:rPr lang="en-US" b="1" dirty="0" smtClean="0">
                <a:solidFill>
                  <a:srgbClr val="FFFF00"/>
                </a:solidFill>
              </a:rPr>
              <a:t>No</a:t>
            </a:r>
            <a:endParaRPr lang="en-GB" b="1" dirty="0">
              <a:solidFill>
                <a:srgbClr val="FFFF00"/>
              </a:solidFill>
            </a:endParaRPr>
          </a:p>
        </p:txBody>
      </p:sp>
      <p:sp>
        <p:nvSpPr>
          <p:cNvPr id="11" name="Rounded Rectangle 10"/>
          <p:cNvSpPr/>
          <p:nvPr/>
        </p:nvSpPr>
        <p:spPr>
          <a:xfrm>
            <a:off x="5440797" y="2530614"/>
            <a:ext cx="2160240" cy="147012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Module </a:t>
            </a:r>
            <a:r>
              <a:rPr lang="en-US" dirty="0" err="1" smtClean="0"/>
              <a:t>convenor</a:t>
            </a:r>
            <a:r>
              <a:rPr lang="en-US" dirty="0" smtClean="0"/>
              <a:t> or supervisor discusses with students for revision</a:t>
            </a:r>
            <a:endParaRPr lang="en-GB" dirty="0"/>
          </a:p>
        </p:txBody>
      </p:sp>
      <p:cxnSp>
        <p:nvCxnSpPr>
          <p:cNvPr id="12" name="Straight Arrow Connector 11"/>
          <p:cNvCxnSpPr/>
          <p:nvPr/>
        </p:nvCxnSpPr>
        <p:spPr>
          <a:xfrm>
            <a:off x="2452465" y="3638119"/>
            <a:ext cx="0" cy="46827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3" name="Rounded Rectangle 12"/>
          <p:cNvSpPr/>
          <p:nvPr/>
        </p:nvSpPr>
        <p:spPr>
          <a:xfrm>
            <a:off x="5444075" y="4469011"/>
            <a:ext cx="2160240" cy="82809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Minimal risk revised application?</a:t>
            </a:r>
            <a:endParaRPr lang="en-GB" dirty="0"/>
          </a:p>
        </p:txBody>
      </p:sp>
      <p:cxnSp>
        <p:nvCxnSpPr>
          <p:cNvPr id="14" name="Straight Arrow Connector 13"/>
          <p:cNvCxnSpPr/>
          <p:nvPr/>
        </p:nvCxnSpPr>
        <p:spPr>
          <a:xfrm>
            <a:off x="6520917" y="4000735"/>
            <a:ext cx="0" cy="46827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5" name="Elbow Connector 14"/>
          <p:cNvCxnSpPr>
            <a:stCxn id="13" idx="1"/>
            <a:endCxn id="5" idx="3"/>
          </p:cNvCxnSpPr>
          <p:nvPr/>
        </p:nvCxnSpPr>
        <p:spPr>
          <a:xfrm rot="10800000">
            <a:off x="3532585" y="3078547"/>
            <a:ext cx="1911490" cy="1804510"/>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16" name="TextBox 15"/>
          <p:cNvSpPr txBox="1"/>
          <p:nvPr/>
        </p:nvSpPr>
        <p:spPr>
          <a:xfrm>
            <a:off x="4501593" y="4491607"/>
            <a:ext cx="866454" cy="375880"/>
          </a:xfrm>
          <a:prstGeom prst="rect">
            <a:avLst/>
          </a:prstGeom>
          <a:noFill/>
        </p:spPr>
        <p:txBody>
          <a:bodyPr wrap="square" rtlCol="0">
            <a:spAutoFit/>
          </a:bodyPr>
          <a:lstStyle/>
          <a:p>
            <a:r>
              <a:rPr lang="en-US" b="1" dirty="0" smtClean="0">
                <a:solidFill>
                  <a:srgbClr val="FFFF00"/>
                </a:solidFill>
              </a:rPr>
              <a:t>Yes</a:t>
            </a:r>
            <a:endParaRPr lang="en-GB" b="1" dirty="0">
              <a:solidFill>
                <a:srgbClr val="FFFF00"/>
              </a:solidFill>
            </a:endParaRPr>
          </a:p>
        </p:txBody>
      </p:sp>
      <p:cxnSp>
        <p:nvCxnSpPr>
          <p:cNvPr id="17" name="Elbow Connector 16"/>
          <p:cNvCxnSpPr/>
          <p:nvPr/>
        </p:nvCxnSpPr>
        <p:spPr>
          <a:xfrm rot="16200000" flipH="1">
            <a:off x="7468639" y="4748703"/>
            <a:ext cx="792088" cy="520736"/>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18" name="TextBox 17"/>
          <p:cNvSpPr txBox="1"/>
          <p:nvPr/>
        </p:nvSpPr>
        <p:spPr>
          <a:xfrm>
            <a:off x="6101567" y="1995023"/>
            <a:ext cx="866454" cy="375880"/>
          </a:xfrm>
          <a:prstGeom prst="rect">
            <a:avLst/>
          </a:prstGeom>
          <a:noFill/>
        </p:spPr>
        <p:txBody>
          <a:bodyPr wrap="square" rtlCol="0">
            <a:spAutoFit/>
          </a:bodyPr>
          <a:lstStyle/>
          <a:p>
            <a:r>
              <a:rPr lang="en-US" b="1" dirty="0" smtClean="0">
                <a:solidFill>
                  <a:srgbClr val="FFFF00"/>
                </a:solidFill>
              </a:rPr>
              <a:t>No</a:t>
            </a:r>
            <a:endParaRPr lang="en-GB" b="1" dirty="0">
              <a:solidFill>
                <a:srgbClr val="FFFF00"/>
              </a:solidFill>
            </a:endParaRPr>
          </a:p>
        </p:txBody>
      </p:sp>
      <p:sp>
        <p:nvSpPr>
          <p:cNvPr id="19" name="Rounded Rectangle 18"/>
          <p:cNvSpPr/>
          <p:nvPr/>
        </p:nvSpPr>
        <p:spPr>
          <a:xfrm>
            <a:off x="6912198" y="5405115"/>
            <a:ext cx="2206939" cy="141277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Module </a:t>
            </a:r>
            <a:r>
              <a:rPr lang="en-US" dirty="0" err="1"/>
              <a:t>convenor</a:t>
            </a:r>
            <a:r>
              <a:rPr lang="en-US" dirty="0"/>
              <a:t> or supervisor</a:t>
            </a:r>
          </a:p>
          <a:p>
            <a:pPr algn="ctr"/>
            <a:r>
              <a:rPr lang="en-GB" dirty="0"/>
              <a:t>sends it </a:t>
            </a:r>
            <a:r>
              <a:rPr lang="en-GB" dirty="0" smtClean="0"/>
              <a:t>to </a:t>
            </a:r>
            <a:r>
              <a:rPr lang="en-GB" dirty="0"/>
              <a:t>the </a:t>
            </a:r>
            <a:r>
              <a:rPr lang="en-GB" dirty="0" smtClean="0"/>
              <a:t>Faculty Ethics Reps</a:t>
            </a:r>
            <a:endParaRPr lang="en-GB" dirty="0"/>
          </a:p>
        </p:txBody>
      </p:sp>
      <p:sp>
        <p:nvSpPr>
          <p:cNvPr id="20" name="TextBox 19"/>
          <p:cNvSpPr txBox="1"/>
          <p:nvPr/>
        </p:nvSpPr>
        <p:spPr>
          <a:xfrm>
            <a:off x="-11860" y="425363"/>
            <a:ext cx="2515172" cy="1569660"/>
          </a:xfrm>
          <a:prstGeom prst="rect">
            <a:avLst/>
          </a:prstGeom>
          <a:noFill/>
        </p:spPr>
        <p:txBody>
          <a:bodyPr wrap="square" rtlCol="0">
            <a:spAutoFit/>
          </a:bodyPr>
          <a:lstStyle/>
          <a:p>
            <a:pPr algn="ctr"/>
            <a:r>
              <a:rPr lang="en-GB" sz="3200" b="1" dirty="0" smtClean="0">
                <a:solidFill>
                  <a:srgbClr val="FFFF00"/>
                </a:solidFill>
              </a:rPr>
              <a:t>Summary for </a:t>
            </a:r>
            <a:br>
              <a:rPr lang="en-GB" sz="3200" b="1" dirty="0" smtClean="0">
                <a:solidFill>
                  <a:srgbClr val="FFFF00"/>
                </a:solidFill>
              </a:rPr>
            </a:br>
            <a:r>
              <a:rPr lang="en-GB" sz="3200" b="1" dirty="0" smtClean="0">
                <a:solidFill>
                  <a:srgbClr val="FFFF00"/>
                </a:solidFill>
              </a:rPr>
              <a:t>UG &amp; PGT Students  </a:t>
            </a:r>
            <a:endParaRPr lang="en-GB" sz="3200" b="1" dirty="0">
              <a:solidFill>
                <a:srgbClr val="FFFF00"/>
              </a:solidFill>
            </a:endParaRPr>
          </a:p>
        </p:txBody>
      </p:sp>
    </p:spTree>
    <p:extLst>
      <p:ext uri="{BB962C8B-B14F-4D97-AF65-F5344CB8AC3E}">
        <p14:creationId xmlns:p14="http://schemas.microsoft.com/office/powerpoint/2010/main" val="150818006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0182" y="542290"/>
            <a:ext cx="7549269" cy="1446550"/>
          </a:xfrm>
          <a:prstGeom prst="rect">
            <a:avLst/>
          </a:prstGeom>
        </p:spPr>
        <p:txBody>
          <a:bodyPr wrap="square">
            <a:spAutoFit/>
          </a:bodyPr>
          <a:lstStyle/>
          <a:p>
            <a:pPr algn="ctr"/>
            <a:r>
              <a:rPr lang="en-GB" sz="4400" b="1" dirty="0" smtClean="0">
                <a:solidFill>
                  <a:schemeClr val="bg1"/>
                </a:solidFill>
              </a:rPr>
              <a:t>Common errors to avoid in your application...</a:t>
            </a:r>
            <a:endParaRPr lang="en-GB" sz="4400" dirty="0"/>
          </a:p>
        </p:txBody>
      </p:sp>
      <p:sp>
        <p:nvSpPr>
          <p:cNvPr id="3" name="TextBox 2"/>
          <p:cNvSpPr txBox="1"/>
          <p:nvPr/>
        </p:nvSpPr>
        <p:spPr>
          <a:xfrm>
            <a:off x="1691680" y="2636912"/>
            <a:ext cx="7663527" cy="1323439"/>
          </a:xfrm>
          <a:prstGeom prst="rect">
            <a:avLst/>
          </a:prstGeom>
          <a:noFill/>
        </p:spPr>
        <p:txBody>
          <a:bodyPr wrap="square" rtlCol="0">
            <a:spAutoFit/>
          </a:bodyPr>
          <a:lstStyle/>
          <a:p>
            <a:r>
              <a:rPr lang="en-GB" sz="4000" dirty="0" smtClean="0">
                <a:solidFill>
                  <a:schemeClr val="bg1"/>
                </a:solidFill>
              </a:rPr>
              <a:t>Not providing enough information in the application form.  </a:t>
            </a:r>
          </a:p>
        </p:txBody>
      </p:sp>
      <p:sp>
        <p:nvSpPr>
          <p:cNvPr id="5" name="TextBox 4"/>
          <p:cNvSpPr txBox="1"/>
          <p:nvPr/>
        </p:nvSpPr>
        <p:spPr>
          <a:xfrm>
            <a:off x="2267744" y="5016078"/>
            <a:ext cx="6549853" cy="1077218"/>
          </a:xfrm>
          <a:prstGeom prst="rect">
            <a:avLst/>
          </a:prstGeom>
          <a:noFill/>
        </p:spPr>
        <p:txBody>
          <a:bodyPr wrap="square" rtlCol="0">
            <a:spAutoFit/>
          </a:bodyPr>
          <a:lstStyle/>
          <a:p>
            <a:r>
              <a:rPr lang="en-GB" sz="3200" dirty="0" smtClean="0">
                <a:solidFill>
                  <a:schemeClr val="bg1"/>
                </a:solidFill>
              </a:rPr>
              <a:t>Reviewers need to know </a:t>
            </a:r>
            <a:r>
              <a:rPr lang="en-GB" sz="3200" u="sng" dirty="0" smtClean="0">
                <a:solidFill>
                  <a:schemeClr val="bg1"/>
                </a:solidFill>
              </a:rPr>
              <a:t>exactly</a:t>
            </a:r>
            <a:r>
              <a:rPr lang="en-GB" sz="3200" dirty="0" smtClean="0">
                <a:solidFill>
                  <a:schemeClr val="bg1"/>
                </a:solidFill>
              </a:rPr>
              <a:t> what you intend to do. Do not be vague. </a:t>
            </a:r>
            <a:endParaRPr lang="en-GB" sz="3200" dirty="0">
              <a:solidFill>
                <a:schemeClr val="bg1"/>
              </a:solidFill>
            </a:endParaRPr>
          </a:p>
        </p:txBody>
      </p:sp>
      <p:sp>
        <p:nvSpPr>
          <p:cNvPr id="7" name="Right Arrow 6"/>
          <p:cNvSpPr/>
          <p:nvPr/>
        </p:nvSpPr>
        <p:spPr>
          <a:xfrm>
            <a:off x="322736" y="2755377"/>
            <a:ext cx="1307146" cy="1080120"/>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p:cNvSpPr/>
          <p:nvPr/>
        </p:nvSpPr>
        <p:spPr>
          <a:xfrm>
            <a:off x="1197834" y="5157192"/>
            <a:ext cx="864096" cy="648072"/>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0738098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3688" y="1988840"/>
            <a:ext cx="7272808" cy="1938992"/>
          </a:xfrm>
          <a:prstGeom prst="rect">
            <a:avLst/>
          </a:prstGeom>
          <a:noFill/>
        </p:spPr>
        <p:txBody>
          <a:bodyPr wrap="square" rtlCol="0">
            <a:spAutoFit/>
          </a:bodyPr>
          <a:lstStyle/>
          <a:p>
            <a:r>
              <a:rPr lang="en-GB" sz="4000" dirty="0" smtClean="0">
                <a:solidFill>
                  <a:schemeClr val="bg1"/>
                </a:solidFill>
              </a:rPr>
              <a:t>Do not make an application without having fully planned your study.</a:t>
            </a:r>
          </a:p>
        </p:txBody>
      </p:sp>
      <p:sp>
        <p:nvSpPr>
          <p:cNvPr id="3" name="Right Arrow 2"/>
          <p:cNvSpPr/>
          <p:nvPr/>
        </p:nvSpPr>
        <p:spPr>
          <a:xfrm>
            <a:off x="179512" y="1991707"/>
            <a:ext cx="1466908" cy="1080120"/>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859862" y="116632"/>
            <a:ext cx="7549269" cy="1446550"/>
          </a:xfrm>
          <a:prstGeom prst="rect">
            <a:avLst/>
          </a:prstGeom>
        </p:spPr>
        <p:txBody>
          <a:bodyPr wrap="square">
            <a:spAutoFit/>
          </a:bodyPr>
          <a:lstStyle/>
          <a:p>
            <a:pPr algn="ctr"/>
            <a:r>
              <a:rPr lang="en-GB" sz="4400" b="1" dirty="0" smtClean="0">
                <a:solidFill>
                  <a:schemeClr val="bg1"/>
                </a:solidFill>
              </a:rPr>
              <a:t>Common errors to avoid in your application...</a:t>
            </a:r>
            <a:endParaRPr lang="en-GB" sz="4400" dirty="0"/>
          </a:p>
        </p:txBody>
      </p:sp>
      <p:sp>
        <p:nvSpPr>
          <p:cNvPr id="2" name="Rectangle 1"/>
          <p:cNvSpPr/>
          <p:nvPr/>
        </p:nvSpPr>
        <p:spPr>
          <a:xfrm>
            <a:off x="440284" y="4117722"/>
            <a:ext cx="8388424" cy="1015663"/>
          </a:xfrm>
          <a:prstGeom prst="rect">
            <a:avLst/>
          </a:prstGeom>
        </p:spPr>
        <p:txBody>
          <a:bodyPr wrap="square">
            <a:spAutoFit/>
          </a:bodyPr>
          <a:lstStyle/>
          <a:p>
            <a:r>
              <a:rPr lang="en-GB" sz="2000" dirty="0">
                <a:solidFill>
                  <a:schemeClr val="bg1"/>
                </a:solidFill>
              </a:rPr>
              <a:t>e.g. </a:t>
            </a:r>
            <a:r>
              <a:rPr lang="en-GB" sz="2000" dirty="0" smtClean="0">
                <a:solidFill>
                  <a:schemeClr val="bg1"/>
                </a:solidFill>
              </a:rPr>
              <a:t>approximate number </a:t>
            </a:r>
            <a:r>
              <a:rPr lang="en-GB" sz="2000" dirty="0">
                <a:solidFill>
                  <a:schemeClr val="bg1"/>
                </a:solidFill>
              </a:rPr>
              <a:t>of subjects to be interviewed, questionnaire design, obtaining permission to access field sites, duration of the interviews, justifying why and what you will video </a:t>
            </a:r>
            <a:r>
              <a:rPr lang="en-GB" sz="2000" dirty="0" smtClean="0">
                <a:solidFill>
                  <a:schemeClr val="bg1"/>
                </a:solidFill>
              </a:rPr>
              <a:t>record and how you are going to process the data. </a:t>
            </a:r>
            <a:endParaRPr lang="en-GB" sz="2400" dirty="0">
              <a:solidFill>
                <a:schemeClr val="bg1"/>
              </a:solidFill>
            </a:endParaRPr>
          </a:p>
        </p:txBody>
      </p:sp>
      <p:sp>
        <p:nvSpPr>
          <p:cNvPr id="6" name="Rectangle 5"/>
          <p:cNvSpPr/>
          <p:nvPr/>
        </p:nvSpPr>
        <p:spPr>
          <a:xfrm>
            <a:off x="1979713" y="5373216"/>
            <a:ext cx="7164288" cy="1384995"/>
          </a:xfrm>
          <a:prstGeom prst="rect">
            <a:avLst/>
          </a:prstGeom>
        </p:spPr>
        <p:txBody>
          <a:bodyPr wrap="square">
            <a:spAutoFit/>
          </a:bodyPr>
          <a:lstStyle/>
          <a:p>
            <a:pPr lvl="0" algn="ctr"/>
            <a:r>
              <a:rPr lang="en-GB" sz="2800" b="1" dirty="0">
                <a:solidFill>
                  <a:srgbClr val="FFFF00"/>
                </a:solidFill>
              </a:rPr>
              <a:t>It is not our job to peer-review your experimental design or the experimental design of your students</a:t>
            </a:r>
            <a:r>
              <a:rPr lang="en-GB" sz="2800" b="1" dirty="0" smtClean="0">
                <a:solidFill>
                  <a:srgbClr val="FFFF00"/>
                </a:solidFill>
              </a:rPr>
              <a:t>.</a:t>
            </a:r>
            <a:endParaRPr lang="en-GB" sz="2000" dirty="0">
              <a:solidFill>
                <a:srgbClr val="FFFF00"/>
              </a:solidFill>
            </a:endParaRPr>
          </a:p>
        </p:txBody>
      </p:sp>
      <p:sp>
        <p:nvSpPr>
          <p:cNvPr id="7" name="Right Arrow 6"/>
          <p:cNvSpPr/>
          <p:nvPr/>
        </p:nvSpPr>
        <p:spPr>
          <a:xfrm>
            <a:off x="1397493" y="5741677"/>
            <a:ext cx="864096" cy="648072"/>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2421626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9306" y="332656"/>
            <a:ext cx="6912768" cy="923330"/>
          </a:xfrm>
          <a:prstGeom prst="rect">
            <a:avLst/>
          </a:prstGeom>
          <a:noFill/>
        </p:spPr>
        <p:txBody>
          <a:bodyPr wrap="square" rtlCol="0">
            <a:spAutoFit/>
          </a:bodyPr>
          <a:lstStyle/>
          <a:p>
            <a:pPr algn="ctr"/>
            <a:r>
              <a:rPr lang="en-GB" sz="5400" b="1" dirty="0" smtClean="0">
                <a:solidFill>
                  <a:schemeClr val="bg1"/>
                </a:solidFill>
              </a:rPr>
              <a:t>Application Advice </a:t>
            </a:r>
            <a:endParaRPr lang="en-GB" sz="5400" b="1" dirty="0">
              <a:solidFill>
                <a:schemeClr val="bg1"/>
              </a:solidFill>
            </a:endParaRPr>
          </a:p>
        </p:txBody>
      </p:sp>
      <p:sp>
        <p:nvSpPr>
          <p:cNvPr id="3" name="TextBox 2"/>
          <p:cNvSpPr txBox="1"/>
          <p:nvPr/>
        </p:nvSpPr>
        <p:spPr>
          <a:xfrm>
            <a:off x="1174" y="1609630"/>
            <a:ext cx="9289032" cy="4339650"/>
          </a:xfrm>
          <a:prstGeom prst="rect">
            <a:avLst/>
          </a:prstGeom>
          <a:noFill/>
        </p:spPr>
        <p:txBody>
          <a:bodyPr wrap="square" rtlCol="0">
            <a:spAutoFit/>
          </a:bodyPr>
          <a:lstStyle/>
          <a:p>
            <a:r>
              <a:rPr lang="en-GB" sz="3200" dirty="0" smtClean="0">
                <a:solidFill>
                  <a:schemeClr val="bg1"/>
                </a:solidFill>
              </a:rPr>
              <a:t>Your application will involve two or three documents: </a:t>
            </a:r>
          </a:p>
          <a:p>
            <a:endParaRPr lang="en-GB" sz="3200" dirty="0" smtClean="0">
              <a:solidFill>
                <a:schemeClr val="bg1"/>
              </a:solidFill>
            </a:endParaRPr>
          </a:p>
          <a:p>
            <a:r>
              <a:rPr lang="en-GB" sz="3200" dirty="0">
                <a:solidFill>
                  <a:srgbClr val="FFFF00"/>
                </a:solidFill>
              </a:rPr>
              <a:t>A</a:t>
            </a:r>
            <a:r>
              <a:rPr lang="en-GB" sz="3200" dirty="0" smtClean="0">
                <a:solidFill>
                  <a:srgbClr val="FFFF00"/>
                </a:solidFill>
              </a:rPr>
              <a:t>.</a:t>
            </a:r>
            <a:r>
              <a:rPr lang="en-GB" sz="3200" dirty="0" smtClean="0">
                <a:solidFill>
                  <a:schemeClr val="bg1"/>
                </a:solidFill>
              </a:rPr>
              <a:t> Application Form</a:t>
            </a:r>
          </a:p>
          <a:p>
            <a:pPr marL="342900" indent="-342900">
              <a:buAutoNum type="arabicPeriod"/>
            </a:pPr>
            <a:endParaRPr lang="en-GB" sz="3200" dirty="0">
              <a:solidFill>
                <a:schemeClr val="bg1"/>
              </a:solidFill>
            </a:endParaRPr>
          </a:p>
          <a:p>
            <a:r>
              <a:rPr lang="en-GB" sz="3200" dirty="0">
                <a:solidFill>
                  <a:srgbClr val="FFFF00"/>
                </a:solidFill>
              </a:rPr>
              <a:t>B</a:t>
            </a:r>
            <a:r>
              <a:rPr lang="en-GB" sz="3200" dirty="0" smtClean="0">
                <a:solidFill>
                  <a:srgbClr val="FFFF00"/>
                </a:solidFill>
              </a:rPr>
              <a:t>.</a:t>
            </a:r>
            <a:r>
              <a:rPr lang="en-GB" sz="3200" dirty="0" smtClean="0">
                <a:solidFill>
                  <a:schemeClr val="bg1"/>
                </a:solidFill>
              </a:rPr>
              <a:t> Participants’ Information Sheet</a:t>
            </a:r>
          </a:p>
          <a:p>
            <a:endParaRPr lang="en-GB" sz="3200" dirty="0">
              <a:solidFill>
                <a:schemeClr val="bg1"/>
              </a:solidFill>
            </a:endParaRPr>
          </a:p>
          <a:p>
            <a:r>
              <a:rPr lang="en-GB" sz="3200" dirty="0">
                <a:solidFill>
                  <a:srgbClr val="FFFF00"/>
                </a:solidFill>
              </a:rPr>
              <a:t>C</a:t>
            </a:r>
            <a:r>
              <a:rPr lang="en-GB" sz="3200" dirty="0" smtClean="0">
                <a:solidFill>
                  <a:srgbClr val="FFFF00"/>
                </a:solidFill>
              </a:rPr>
              <a:t>.</a:t>
            </a:r>
            <a:r>
              <a:rPr lang="en-GB" sz="3200" dirty="0" smtClean="0">
                <a:solidFill>
                  <a:schemeClr val="bg1"/>
                </a:solidFill>
              </a:rPr>
              <a:t> Participant’s Consent Form </a:t>
            </a:r>
            <a:endParaRPr lang="en-GB" sz="3200" dirty="0">
              <a:solidFill>
                <a:schemeClr val="bg1"/>
              </a:solidFill>
            </a:endParaRPr>
          </a:p>
          <a:p>
            <a:r>
              <a:rPr lang="en-GB" sz="3200" dirty="0" smtClean="0">
                <a:solidFill>
                  <a:schemeClr val="bg1"/>
                </a:solidFill>
              </a:rPr>
              <a:t>	</a:t>
            </a:r>
            <a:r>
              <a:rPr lang="en-GB" sz="2000" dirty="0" smtClean="0">
                <a:solidFill>
                  <a:schemeClr val="bg1"/>
                </a:solidFill>
              </a:rPr>
              <a:t>- This is optional but you will need to justify why you are not using it and 	how you will obtain participants’ consent  in the Application Form (Section 2)</a:t>
            </a:r>
          </a:p>
        </p:txBody>
      </p:sp>
    </p:spTree>
    <p:extLst>
      <p:ext uri="{BB962C8B-B14F-4D97-AF65-F5344CB8AC3E}">
        <p14:creationId xmlns:p14="http://schemas.microsoft.com/office/powerpoint/2010/main" val="357954731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3776" y="188640"/>
            <a:ext cx="7920880" cy="1754326"/>
          </a:xfrm>
          <a:prstGeom prst="rect">
            <a:avLst/>
          </a:prstGeom>
          <a:noFill/>
        </p:spPr>
        <p:txBody>
          <a:bodyPr wrap="square" rtlCol="0">
            <a:spAutoFit/>
          </a:bodyPr>
          <a:lstStyle/>
          <a:p>
            <a:pPr algn="ctr"/>
            <a:r>
              <a:rPr lang="en-GB" sz="5400" b="1" dirty="0" smtClean="0">
                <a:solidFill>
                  <a:schemeClr val="bg1"/>
                </a:solidFill>
              </a:rPr>
              <a:t>When do you need to obtain ethics permission? </a:t>
            </a:r>
            <a:endParaRPr lang="en-GB" sz="5400" b="1" dirty="0">
              <a:solidFill>
                <a:schemeClr val="bg1"/>
              </a:solidFill>
            </a:endParaRPr>
          </a:p>
        </p:txBody>
      </p:sp>
      <p:sp>
        <p:nvSpPr>
          <p:cNvPr id="6" name="TextBox 5"/>
          <p:cNvSpPr txBox="1"/>
          <p:nvPr/>
        </p:nvSpPr>
        <p:spPr>
          <a:xfrm>
            <a:off x="2339752" y="2660719"/>
            <a:ext cx="6261248" cy="1200329"/>
          </a:xfrm>
          <a:prstGeom prst="rect">
            <a:avLst/>
          </a:prstGeom>
          <a:noFill/>
        </p:spPr>
        <p:txBody>
          <a:bodyPr wrap="square" rtlCol="0">
            <a:spAutoFit/>
          </a:bodyPr>
          <a:lstStyle/>
          <a:p>
            <a:r>
              <a:rPr lang="en-GB" sz="3600" dirty="0" smtClean="0">
                <a:solidFill>
                  <a:schemeClr val="bg1"/>
                </a:solidFill>
              </a:rPr>
              <a:t>For any research which involves humans or vertebrate animals</a:t>
            </a:r>
            <a:endParaRPr lang="en-GB" sz="3600" dirty="0">
              <a:solidFill>
                <a:schemeClr val="bg1"/>
              </a:solidFill>
            </a:endParaRPr>
          </a:p>
        </p:txBody>
      </p:sp>
      <p:sp>
        <p:nvSpPr>
          <p:cNvPr id="7" name="Right Arrow 6"/>
          <p:cNvSpPr/>
          <p:nvPr/>
        </p:nvSpPr>
        <p:spPr>
          <a:xfrm>
            <a:off x="827584" y="2618043"/>
            <a:ext cx="1307146" cy="1080120"/>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439534" y="4725144"/>
            <a:ext cx="8452946" cy="1384995"/>
          </a:xfrm>
          <a:prstGeom prst="rect">
            <a:avLst/>
          </a:prstGeom>
          <a:noFill/>
        </p:spPr>
        <p:txBody>
          <a:bodyPr wrap="square" rtlCol="0">
            <a:spAutoFit/>
          </a:bodyPr>
          <a:lstStyle/>
          <a:p>
            <a:r>
              <a:rPr lang="en-GB" sz="2800" dirty="0" smtClean="0">
                <a:solidFill>
                  <a:schemeClr val="bg1"/>
                </a:solidFill>
              </a:rPr>
              <a:t>e.g. anything involving questionnaires, interviews, monitoring human behaviours/activities or the use of data sets which contain information about humans.  </a:t>
            </a:r>
            <a:endParaRPr lang="en-GB" sz="2800" dirty="0">
              <a:solidFill>
                <a:schemeClr val="bg1"/>
              </a:solidFill>
            </a:endParaRPr>
          </a:p>
        </p:txBody>
      </p:sp>
    </p:spTree>
    <p:extLst>
      <p:ext uri="{BB962C8B-B14F-4D97-AF65-F5344CB8AC3E}">
        <p14:creationId xmlns:p14="http://schemas.microsoft.com/office/powerpoint/2010/main" val="14126304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496" y="1135394"/>
            <a:ext cx="8280920" cy="646331"/>
          </a:xfrm>
          <a:prstGeom prst="rect">
            <a:avLst/>
          </a:prstGeom>
          <a:noFill/>
        </p:spPr>
        <p:txBody>
          <a:bodyPr wrap="square" rtlCol="0">
            <a:spAutoFit/>
          </a:bodyPr>
          <a:lstStyle/>
          <a:p>
            <a:r>
              <a:rPr lang="en-GB" sz="3600" b="1" dirty="0" smtClean="0">
                <a:solidFill>
                  <a:srgbClr val="FFFF00"/>
                </a:solidFill>
              </a:rPr>
              <a:t>A. Application Form: Section 1 </a:t>
            </a:r>
            <a:endParaRPr lang="en-GB" sz="3600" dirty="0" smtClean="0">
              <a:solidFill>
                <a:schemeClr val="bg1"/>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93" y="1886314"/>
            <a:ext cx="6276507" cy="4240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921817" y="3273946"/>
            <a:ext cx="2302401" cy="3477875"/>
          </a:xfrm>
          <a:prstGeom prst="rect">
            <a:avLst/>
          </a:prstGeom>
          <a:noFill/>
        </p:spPr>
        <p:txBody>
          <a:bodyPr wrap="square" rtlCol="0">
            <a:spAutoFit/>
          </a:bodyPr>
          <a:lstStyle/>
          <a:p>
            <a:r>
              <a:rPr lang="en-GB" sz="2000" dirty="0" smtClean="0">
                <a:solidFill>
                  <a:schemeClr val="bg1"/>
                </a:solidFill>
              </a:rPr>
              <a:t>Will participants need to sign a consent form? </a:t>
            </a:r>
            <a:br>
              <a:rPr lang="en-GB" sz="2000" dirty="0" smtClean="0">
                <a:solidFill>
                  <a:schemeClr val="bg1"/>
                </a:solidFill>
              </a:rPr>
            </a:br>
            <a:r>
              <a:rPr lang="en-GB" sz="2000" dirty="0" smtClean="0">
                <a:solidFill>
                  <a:schemeClr val="bg1"/>
                </a:solidFill>
              </a:rPr>
              <a:t>If not, you </a:t>
            </a:r>
            <a:r>
              <a:rPr lang="en-GB" sz="2000" dirty="0">
                <a:solidFill>
                  <a:schemeClr val="bg1"/>
                </a:solidFill>
              </a:rPr>
              <a:t>will need to justify why you are not using it and </a:t>
            </a:r>
            <a:r>
              <a:rPr lang="en-GB" sz="2000" dirty="0" smtClean="0">
                <a:solidFill>
                  <a:schemeClr val="bg1"/>
                </a:solidFill>
              </a:rPr>
              <a:t>how </a:t>
            </a:r>
            <a:r>
              <a:rPr lang="en-GB" sz="2000" dirty="0">
                <a:solidFill>
                  <a:schemeClr val="bg1"/>
                </a:solidFill>
              </a:rPr>
              <a:t>you will obtain participants’ consent  in the Application Form (Section 2)</a:t>
            </a:r>
          </a:p>
        </p:txBody>
      </p:sp>
      <p:sp>
        <p:nvSpPr>
          <p:cNvPr id="6" name="Right Arrow 5"/>
          <p:cNvSpPr/>
          <p:nvPr/>
        </p:nvSpPr>
        <p:spPr>
          <a:xfrm rot="10800000">
            <a:off x="6364547" y="4825348"/>
            <a:ext cx="573240" cy="556742"/>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1331640" y="116632"/>
            <a:ext cx="6912768" cy="923330"/>
          </a:xfrm>
          <a:prstGeom prst="rect">
            <a:avLst/>
          </a:prstGeom>
          <a:noFill/>
        </p:spPr>
        <p:txBody>
          <a:bodyPr wrap="square" rtlCol="0">
            <a:spAutoFit/>
          </a:bodyPr>
          <a:lstStyle/>
          <a:p>
            <a:pPr algn="ctr"/>
            <a:r>
              <a:rPr lang="en-GB" sz="5400" b="1" dirty="0" smtClean="0">
                <a:solidFill>
                  <a:schemeClr val="bg1"/>
                </a:solidFill>
              </a:rPr>
              <a:t>Application Advice </a:t>
            </a:r>
            <a:endParaRPr lang="en-GB" sz="5400" b="1" dirty="0">
              <a:solidFill>
                <a:schemeClr val="bg1"/>
              </a:solidFill>
            </a:endParaRPr>
          </a:p>
        </p:txBody>
      </p:sp>
    </p:spTree>
    <p:extLst>
      <p:ext uri="{BB962C8B-B14F-4D97-AF65-F5344CB8AC3E}">
        <p14:creationId xmlns:p14="http://schemas.microsoft.com/office/powerpoint/2010/main" val="250369393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581" y="2132856"/>
            <a:ext cx="8656199"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07502" y="5229200"/>
            <a:ext cx="9036497" cy="1384995"/>
          </a:xfrm>
          <a:prstGeom prst="rect">
            <a:avLst/>
          </a:prstGeom>
          <a:noFill/>
        </p:spPr>
        <p:txBody>
          <a:bodyPr wrap="square" rtlCol="0">
            <a:spAutoFit/>
          </a:bodyPr>
          <a:lstStyle/>
          <a:p>
            <a:r>
              <a:rPr lang="en-GB" sz="2800" dirty="0" smtClean="0">
                <a:solidFill>
                  <a:schemeClr val="bg1"/>
                </a:solidFill>
              </a:rPr>
              <a:t>If you tick any of the shaded boxes </a:t>
            </a:r>
            <a:r>
              <a:rPr lang="en-GB" sz="2800" dirty="0">
                <a:solidFill>
                  <a:schemeClr val="bg1"/>
                </a:solidFill>
              </a:rPr>
              <a:t>in Sections </a:t>
            </a:r>
            <a:r>
              <a:rPr lang="en-GB" sz="2800" dirty="0" smtClean="0">
                <a:solidFill>
                  <a:schemeClr val="bg1"/>
                </a:solidFill>
              </a:rPr>
              <a:t>1, 3</a:t>
            </a:r>
            <a:r>
              <a:rPr lang="en-GB" sz="2800" dirty="0">
                <a:solidFill>
                  <a:schemeClr val="bg1"/>
                </a:solidFill>
              </a:rPr>
              <a:t>, 4 or </a:t>
            </a:r>
            <a:r>
              <a:rPr lang="en-GB" sz="2800" dirty="0" smtClean="0">
                <a:solidFill>
                  <a:schemeClr val="bg1"/>
                </a:solidFill>
              </a:rPr>
              <a:t>5 of the application form, you will need to explain how you intend to deal with any arising ethical issues in Section 2. </a:t>
            </a:r>
          </a:p>
        </p:txBody>
      </p:sp>
      <p:sp>
        <p:nvSpPr>
          <p:cNvPr id="7" name="TextBox 6"/>
          <p:cNvSpPr txBox="1"/>
          <p:nvPr/>
        </p:nvSpPr>
        <p:spPr>
          <a:xfrm>
            <a:off x="0" y="188640"/>
            <a:ext cx="8904780" cy="3108543"/>
          </a:xfrm>
          <a:prstGeom prst="rect">
            <a:avLst/>
          </a:prstGeom>
          <a:noFill/>
        </p:spPr>
        <p:txBody>
          <a:bodyPr wrap="square" rtlCol="0">
            <a:spAutoFit/>
          </a:bodyPr>
          <a:lstStyle/>
          <a:p>
            <a:r>
              <a:rPr lang="en-GB" sz="3600" b="1" dirty="0" smtClean="0">
                <a:solidFill>
                  <a:srgbClr val="FFFF00"/>
                </a:solidFill>
              </a:rPr>
              <a:t>A. Application Form: Section 2  </a:t>
            </a:r>
            <a:endParaRPr lang="en-GB" sz="3600" b="1" dirty="0">
              <a:solidFill>
                <a:srgbClr val="FFFF00"/>
              </a:solidFill>
            </a:endParaRPr>
          </a:p>
          <a:p>
            <a:r>
              <a:rPr lang="en-GB" sz="3200" dirty="0">
                <a:solidFill>
                  <a:schemeClr val="bg1"/>
                </a:solidFill>
              </a:rPr>
              <a:t>Pay particular attention to Sections 2.3 and 2.5 of the application form. </a:t>
            </a:r>
          </a:p>
          <a:p>
            <a:endParaRPr lang="en-GB" sz="3200" dirty="0" smtClean="0">
              <a:solidFill>
                <a:schemeClr val="bg1"/>
              </a:solidFill>
            </a:endParaRPr>
          </a:p>
          <a:p>
            <a:endParaRPr lang="en-GB" sz="3200" dirty="0">
              <a:solidFill>
                <a:schemeClr val="bg1"/>
              </a:solidFill>
            </a:endParaRPr>
          </a:p>
          <a:p>
            <a:endParaRPr lang="en-GB" sz="3200" dirty="0" smtClean="0">
              <a:solidFill>
                <a:schemeClr val="bg1"/>
              </a:solidFill>
            </a:endParaRPr>
          </a:p>
        </p:txBody>
      </p:sp>
    </p:spTree>
    <p:extLst>
      <p:ext uri="{BB962C8B-B14F-4D97-AF65-F5344CB8AC3E}">
        <p14:creationId xmlns:p14="http://schemas.microsoft.com/office/powerpoint/2010/main" val="356191961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580" y="3501008"/>
            <a:ext cx="8656199"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0" y="188640"/>
            <a:ext cx="8904780" cy="2123658"/>
          </a:xfrm>
          <a:prstGeom prst="rect">
            <a:avLst/>
          </a:prstGeom>
          <a:noFill/>
        </p:spPr>
        <p:txBody>
          <a:bodyPr wrap="square" rtlCol="0">
            <a:spAutoFit/>
          </a:bodyPr>
          <a:lstStyle/>
          <a:p>
            <a:r>
              <a:rPr lang="en-GB" sz="3600" b="1" dirty="0" smtClean="0">
                <a:solidFill>
                  <a:srgbClr val="FFFF00"/>
                </a:solidFill>
              </a:rPr>
              <a:t>A. Application Form: Section 2.3  </a:t>
            </a:r>
            <a:endParaRPr lang="en-GB" sz="3600" b="1" dirty="0">
              <a:solidFill>
                <a:srgbClr val="FFFF00"/>
              </a:solidFill>
            </a:endParaRPr>
          </a:p>
          <a:p>
            <a:endParaRPr lang="en-GB" sz="3200" dirty="0" smtClean="0">
              <a:solidFill>
                <a:schemeClr val="bg1"/>
              </a:solidFill>
            </a:endParaRPr>
          </a:p>
          <a:p>
            <a:endParaRPr lang="en-GB" sz="3200" dirty="0">
              <a:solidFill>
                <a:schemeClr val="bg1"/>
              </a:solidFill>
            </a:endParaRPr>
          </a:p>
          <a:p>
            <a:endParaRPr lang="en-GB" sz="3200" dirty="0" smtClean="0">
              <a:solidFill>
                <a:schemeClr val="bg1"/>
              </a:solidFill>
            </a:endParaRPr>
          </a:p>
        </p:txBody>
      </p:sp>
      <p:sp>
        <p:nvSpPr>
          <p:cNvPr id="2" name="Rectangle 1"/>
          <p:cNvSpPr/>
          <p:nvPr/>
        </p:nvSpPr>
        <p:spPr>
          <a:xfrm>
            <a:off x="248580" y="1052736"/>
            <a:ext cx="8499884" cy="2062103"/>
          </a:xfrm>
          <a:prstGeom prst="rect">
            <a:avLst/>
          </a:prstGeom>
        </p:spPr>
        <p:txBody>
          <a:bodyPr wrap="square">
            <a:spAutoFit/>
          </a:bodyPr>
          <a:lstStyle/>
          <a:p>
            <a:r>
              <a:rPr lang="en-GB" sz="3200" b="1" dirty="0">
                <a:solidFill>
                  <a:schemeClr val="bg1"/>
                </a:solidFill>
              </a:rPr>
              <a:t>Questionnaires &amp; Interviews</a:t>
            </a:r>
          </a:p>
          <a:p>
            <a:r>
              <a:rPr lang="en-GB" sz="3200" dirty="0">
                <a:solidFill>
                  <a:schemeClr val="bg1"/>
                </a:solidFill>
              </a:rPr>
              <a:t>I</a:t>
            </a:r>
            <a:r>
              <a:rPr lang="en-GB" sz="3200" dirty="0" smtClean="0">
                <a:solidFill>
                  <a:schemeClr val="bg1"/>
                </a:solidFill>
              </a:rPr>
              <a:t>nclude </a:t>
            </a:r>
            <a:r>
              <a:rPr lang="en-GB" sz="3200" dirty="0">
                <a:solidFill>
                  <a:schemeClr val="bg1"/>
                </a:solidFill>
              </a:rPr>
              <a:t>a copy of the questionnaire and a list of your main interview questions with your application. </a:t>
            </a:r>
          </a:p>
        </p:txBody>
      </p:sp>
    </p:spTree>
    <p:extLst>
      <p:ext uri="{BB962C8B-B14F-4D97-AF65-F5344CB8AC3E}">
        <p14:creationId xmlns:p14="http://schemas.microsoft.com/office/powerpoint/2010/main" val="174778204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4" y="904066"/>
            <a:ext cx="3168352" cy="5909310"/>
          </a:xfrm>
          <a:prstGeom prst="rect">
            <a:avLst/>
          </a:prstGeom>
          <a:noFill/>
        </p:spPr>
        <p:txBody>
          <a:bodyPr wrap="square" rtlCol="0">
            <a:spAutoFit/>
          </a:bodyPr>
          <a:lstStyle/>
          <a:p>
            <a:pPr algn="ctr"/>
            <a:r>
              <a:rPr lang="en-GB" sz="2700" dirty="0" smtClean="0">
                <a:solidFill>
                  <a:schemeClr val="bg1"/>
                </a:solidFill>
              </a:rPr>
              <a:t>Field sites may include shopping centres, factories and office buildings! They are not just fields... </a:t>
            </a:r>
          </a:p>
          <a:p>
            <a:pPr algn="ctr"/>
            <a:r>
              <a:rPr lang="en-GB" sz="2700" dirty="0">
                <a:solidFill>
                  <a:schemeClr val="bg1"/>
                </a:solidFill>
              </a:rPr>
              <a:t/>
            </a:r>
            <a:br>
              <a:rPr lang="en-GB" sz="2700" dirty="0">
                <a:solidFill>
                  <a:schemeClr val="bg1"/>
                </a:solidFill>
              </a:rPr>
            </a:br>
            <a:r>
              <a:rPr lang="en-GB" sz="2700" dirty="0" smtClean="0">
                <a:solidFill>
                  <a:schemeClr val="bg1"/>
                </a:solidFill>
              </a:rPr>
              <a:t>You will need to gain some kind of permission from the owners / managers if you are conducting research on their property.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7160" y="965658"/>
            <a:ext cx="6066840" cy="5316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0" y="188640"/>
            <a:ext cx="8904780" cy="646331"/>
          </a:xfrm>
          <a:prstGeom prst="rect">
            <a:avLst/>
          </a:prstGeom>
          <a:noFill/>
        </p:spPr>
        <p:txBody>
          <a:bodyPr wrap="square" rtlCol="0">
            <a:spAutoFit/>
          </a:bodyPr>
          <a:lstStyle/>
          <a:p>
            <a:r>
              <a:rPr lang="en-GB" sz="3600" b="1" dirty="0" smtClean="0">
                <a:solidFill>
                  <a:srgbClr val="FFFF00"/>
                </a:solidFill>
              </a:rPr>
              <a:t>A. Application Form: Section 4  </a:t>
            </a:r>
            <a:endParaRPr lang="en-GB" sz="3600" b="1" dirty="0">
              <a:solidFill>
                <a:srgbClr val="FFFF00"/>
              </a:solidFill>
            </a:endParaRPr>
          </a:p>
        </p:txBody>
      </p:sp>
      <p:sp>
        <p:nvSpPr>
          <p:cNvPr id="5" name="Right Arrow 4"/>
          <p:cNvSpPr/>
          <p:nvPr/>
        </p:nvSpPr>
        <p:spPr>
          <a:xfrm rot="10800000">
            <a:off x="5076056" y="1965974"/>
            <a:ext cx="573240" cy="556742"/>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ight Arrow 6"/>
          <p:cNvSpPr/>
          <p:nvPr/>
        </p:nvSpPr>
        <p:spPr>
          <a:xfrm rot="10800000">
            <a:off x="6228184" y="3068960"/>
            <a:ext cx="573240" cy="556742"/>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3606481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580"/>
          <a:stretch/>
        </p:blipFill>
        <p:spPr bwMode="auto">
          <a:xfrm>
            <a:off x="0" y="0"/>
            <a:ext cx="5190484"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763724" y="2276872"/>
            <a:ext cx="3380276" cy="1015663"/>
          </a:xfrm>
          <a:prstGeom prst="rect">
            <a:avLst/>
          </a:prstGeom>
          <a:noFill/>
        </p:spPr>
        <p:txBody>
          <a:bodyPr wrap="square" rtlCol="0">
            <a:spAutoFit/>
          </a:bodyPr>
          <a:lstStyle/>
          <a:p>
            <a:r>
              <a:rPr lang="en-GB" sz="2000" dirty="0" smtClean="0">
                <a:solidFill>
                  <a:schemeClr val="bg1"/>
                </a:solidFill>
              </a:rPr>
              <a:t>Gatekeeper: a person who controls or facilitates access to participants </a:t>
            </a:r>
            <a:endParaRPr lang="en-GB" sz="2000" dirty="0">
              <a:solidFill>
                <a:schemeClr val="bg1"/>
              </a:solidFill>
            </a:endParaRPr>
          </a:p>
        </p:txBody>
      </p:sp>
      <p:sp>
        <p:nvSpPr>
          <p:cNvPr id="6" name="Right Arrow 5"/>
          <p:cNvSpPr/>
          <p:nvPr/>
        </p:nvSpPr>
        <p:spPr>
          <a:xfrm rot="10800000">
            <a:off x="5190484" y="2244345"/>
            <a:ext cx="573240" cy="556742"/>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5836245" y="4178556"/>
            <a:ext cx="3380276" cy="1323439"/>
          </a:xfrm>
          <a:prstGeom prst="rect">
            <a:avLst/>
          </a:prstGeom>
          <a:noFill/>
        </p:spPr>
        <p:txBody>
          <a:bodyPr wrap="square" rtlCol="0">
            <a:spAutoFit/>
          </a:bodyPr>
          <a:lstStyle/>
          <a:p>
            <a:r>
              <a:rPr lang="en-GB" sz="2000" dirty="0" smtClean="0">
                <a:solidFill>
                  <a:schemeClr val="bg1"/>
                </a:solidFill>
              </a:rPr>
              <a:t>Visual/Vocal Recording: What will you be video recording and why? Will you protect the participants’ anonymity?   </a:t>
            </a:r>
            <a:endParaRPr lang="en-GB" sz="2000" dirty="0">
              <a:solidFill>
                <a:schemeClr val="bg1"/>
              </a:solidFill>
            </a:endParaRPr>
          </a:p>
        </p:txBody>
      </p:sp>
      <p:sp>
        <p:nvSpPr>
          <p:cNvPr id="8" name="Right Arrow 7"/>
          <p:cNvSpPr/>
          <p:nvPr/>
        </p:nvSpPr>
        <p:spPr>
          <a:xfrm rot="10800000">
            <a:off x="5190484" y="4467897"/>
            <a:ext cx="573240" cy="556742"/>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5857510" y="6381328"/>
            <a:ext cx="3380276" cy="400110"/>
          </a:xfrm>
          <a:prstGeom prst="rect">
            <a:avLst/>
          </a:prstGeom>
          <a:noFill/>
        </p:spPr>
        <p:txBody>
          <a:bodyPr wrap="square" rtlCol="0">
            <a:spAutoFit/>
          </a:bodyPr>
          <a:lstStyle/>
          <a:p>
            <a:r>
              <a:rPr lang="en-GB" sz="2000" dirty="0" smtClean="0">
                <a:solidFill>
                  <a:schemeClr val="bg1"/>
                </a:solidFill>
              </a:rPr>
              <a:t>Financial inducements?</a:t>
            </a:r>
            <a:endParaRPr lang="en-GB" sz="2000" dirty="0">
              <a:solidFill>
                <a:schemeClr val="bg1"/>
              </a:solidFill>
            </a:endParaRPr>
          </a:p>
        </p:txBody>
      </p:sp>
      <p:sp>
        <p:nvSpPr>
          <p:cNvPr id="10" name="Right Arrow 9"/>
          <p:cNvSpPr/>
          <p:nvPr/>
        </p:nvSpPr>
        <p:spPr>
          <a:xfrm rot="10800000">
            <a:off x="5212627" y="6308949"/>
            <a:ext cx="573240" cy="556742"/>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5040560" y="188640"/>
            <a:ext cx="4283968" cy="1200329"/>
          </a:xfrm>
          <a:prstGeom prst="rect">
            <a:avLst/>
          </a:prstGeom>
          <a:noFill/>
        </p:spPr>
        <p:txBody>
          <a:bodyPr wrap="square" rtlCol="0">
            <a:spAutoFit/>
          </a:bodyPr>
          <a:lstStyle/>
          <a:p>
            <a:pPr algn="ctr"/>
            <a:r>
              <a:rPr lang="en-GB" sz="3600" b="1" dirty="0" smtClean="0">
                <a:solidFill>
                  <a:srgbClr val="FFFF00"/>
                </a:solidFill>
              </a:rPr>
              <a:t>A. Application Form: </a:t>
            </a:r>
            <a:br>
              <a:rPr lang="en-GB" sz="3600" b="1" dirty="0" smtClean="0">
                <a:solidFill>
                  <a:srgbClr val="FFFF00"/>
                </a:solidFill>
              </a:rPr>
            </a:br>
            <a:r>
              <a:rPr lang="en-GB" sz="3600" b="1" dirty="0" smtClean="0">
                <a:solidFill>
                  <a:srgbClr val="FFFF00"/>
                </a:solidFill>
              </a:rPr>
              <a:t>Section 5  </a:t>
            </a:r>
            <a:endParaRPr lang="en-GB" sz="3600" b="1" dirty="0">
              <a:solidFill>
                <a:srgbClr val="FFFF00"/>
              </a:solidFill>
            </a:endParaRPr>
          </a:p>
        </p:txBody>
      </p:sp>
      <p:sp>
        <p:nvSpPr>
          <p:cNvPr id="12" name="TextBox 11"/>
          <p:cNvSpPr txBox="1"/>
          <p:nvPr/>
        </p:nvSpPr>
        <p:spPr>
          <a:xfrm>
            <a:off x="5783959" y="1577196"/>
            <a:ext cx="3380276" cy="707886"/>
          </a:xfrm>
          <a:prstGeom prst="rect">
            <a:avLst/>
          </a:prstGeom>
          <a:noFill/>
        </p:spPr>
        <p:txBody>
          <a:bodyPr wrap="square" rtlCol="0">
            <a:spAutoFit/>
          </a:bodyPr>
          <a:lstStyle/>
          <a:p>
            <a:r>
              <a:rPr lang="en-GB" sz="2000" dirty="0" smtClean="0">
                <a:solidFill>
                  <a:schemeClr val="bg1"/>
                </a:solidFill>
              </a:rPr>
              <a:t>Unequal relationships </a:t>
            </a:r>
          </a:p>
          <a:p>
            <a:r>
              <a:rPr lang="en-GB" sz="2000" dirty="0" smtClean="0">
                <a:solidFill>
                  <a:schemeClr val="bg1"/>
                </a:solidFill>
              </a:rPr>
              <a:t>e.g. teacher – student  </a:t>
            </a:r>
            <a:endParaRPr lang="en-GB" sz="2000" dirty="0">
              <a:solidFill>
                <a:schemeClr val="bg1"/>
              </a:solidFill>
            </a:endParaRPr>
          </a:p>
        </p:txBody>
      </p:sp>
      <p:sp>
        <p:nvSpPr>
          <p:cNvPr id="13" name="Right Arrow 12"/>
          <p:cNvSpPr/>
          <p:nvPr/>
        </p:nvSpPr>
        <p:spPr>
          <a:xfrm rot="10800000">
            <a:off x="5191360" y="1753158"/>
            <a:ext cx="573240" cy="556742"/>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1154449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931" y="764704"/>
            <a:ext cx="8564618" cy="1569660"/>
          </a:xfrm>
          <a:prstGeom prst="rect">
            <a:avLst/>
          </a:prstGeom>
          <a:noFill/>
        </p:spPr>
        <p:txBody>
          <a:bodyPr wrap="square" rtlCol="0">
            <a:spAutoFit/>
          </a:bodyPr>
          <a:lstStyle/>
          <a:p>
            <a:pPr algn="ctr"/>
            <a:r>
              <a:rPr lang="en-GB" sz="4800" b="1" dirty="0" smtClean="0">
                <a:solidFill>
                  <a:srgbClr val="FFFF00"/>
                </a:solidFill>
              </a:rPr>
              <a:t>B. Participants’ Information Sheet</a:t>
            </a:r>
            <a:endParaRPr lang="en-GB" sz="4800" b="1" dirty="0">
              <a:solidFill>
                <a:srgbClr val="FFFF00"/>
              </a:solidFill>
            </a:endParaRPr>
          </a:p>
        </p:txBody>
      </p:sp>
      <p:sp>
        <p:nvSpPr>
          <p:cNvPr id="5" name="TextBox 4"/>
          <p:cNvSpPr txBox="1"/>
          <p:nvPr/>
        </p:nvSpPr>
        <p:spPr>
          <a:xfrm>
            <a:off x="2707416" y="2679013"/>
            <a:ext cx="5248960" cy="830997"/>
          </a:xfrm>
          <a:prstGeom prst="rect">
            <a:avLst/>
          </a:prstGeom>
          <a:noFill/>
        </p:spPr>
        <p:txBody>
          <a:bodyPr wrap="square" rtlCol="0">
            <a:spAutoFit/>
          </a:bodyPr>
          <a:lstStyle/>
          <a:p>
            <a:r>
              <a:rPr lang="en-GB" sz="4800" dirty="0" smtClean="0">
                <a:solidFill>
                  <a:schemeClr val="bg1"/>
                </a:solidFill>
              </a:rPr>
              <a:t>Informed consent</a:t>
            </a:r>
          </a:p>
        </p:txBody>
      </p:sp>
      <p:sp>
        <p:nvSpPr>
          <p:cNvPr id="6" name="Right Arrow 5"/>
          <p:cNvSpPr/>
          <p:nvPr/>
        </p:nvSpPr>
        <p:spPr>
          <a:xfrm>
            <a:off x="1186832" y="2492896"/>
            <a:ext cx="1307146" cy="1080120"/>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237964" y="4221088"/>
            <a:ext cx="8640960" cy="2062103"/>
          </a:xfrm>
          <a:prstGeom prst="rect">
            <a:avLst/>
          </a:prstGeom>
          <a:noFill/>
        </p:spPr>
        <p:txBody>
          <a:bodyPr wrap="square" rtlCol="0">
            <a:spAutoFit/>
          </a:bodyPr>
          <a:lstStyle/>
          <a:p>
            <a:r>
              <a:rPr lang="en-GB" sz="3200" dirty="0" smtClean="0">
                <a:solidFill>
                  <a:schemeClr val="bg1"/>
                </a:solidFill>
              </a:rPr>
              <a:t>Potential participants must fully understand what is it you are asking them to do and what the implications are for their involvement before they consent to being involved in your study.  </a:t>
            </a:r>
          </a:p>
        </p:txBody>
      </p:sp>
    </p:spTree>
    <p:extLst>
      <p:ext uri="{BB962C8B-B14F-4D97-AF65-F5344CB8AC3E}">
        <p14:creationId xmlns:p14="http://schemas.microsoft.com/office/powerpoint/2010/main" val="123718330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23" y="332656"/>
            <a:ext cx="4822712" cy="3872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752527" y="305361"/>
            <a:ext cx="4499993" cy="1323439"/>
          </a:xfrm>
          <a:prstGeom prst="rect">
            <a:avLst/>
          </a:prstGeom>
          <a:noFill/>
        </p:spPr>
        <p:txBody>
          <a:bodyPr wrap="square" rtlCol="0">
            <a:spAutoFit/>
          </a:bodyPr>
          <a:lstStyle/>
          <a:p>
            <a:pPr algn="ctr"/>
            <a:r>
              <a:rPr lang="en-GB" sz="4000" b="1" dirty="0" smtClean="0">
                <a:solidFill>
                  <a:srgbClr val="FFFF00"/>
                </a:solidFill>
              </a:rPr>
              <a:t>B. Participants’ Information Sheet</a:t>
            </a:r>
            <a:endParaRPr lang="en-GB" sz="4000" b="1" dirty="0">
              <a:solidFill>
                <a:srgbClr val="FFFF00"/>
              </a:solidFill>
            </a:endParaRPr>
          </a:p>
        </p:txBody>
      </p:sp>
      <p:sp>
        <p:nvSpPr>
          <p:cNvPr id="4" name="TextBox 3"/>
          <p:cNvSpPr txBox="1"/>
          <p:nvPr/>
        </p:nvSpPr>
        <p:spPr>
          <a:xfrm>
            <a:off x="5015483" y="1829142"/>
            <a:ext cx="4045350" cy="1815882"/>
          </a:xfrm>
          <a:prstGeom prst="rect">
            <a:avLst/>
          </a:prstGeom>
          <a:noFill/>
        </p:spPr>
        <p:txBody>
          <a:bodyPr wrap="square" rtlCol="0">
            <a:spAutoFit/>
          </a:bodyPr>
          <a:lstStyle/>
          <a:p>
            <a:pPr algn="ctr"/>
            <a:r>
              <a:rPr lang="en-GB" sz="2800" dirty="0" smtClean="0">
                <a:solidFill>
                  <a:schemeClr val="bg1"/>
                </a:solidFill>
              </a:rPr>
              <a:t>A draft of the participants’ information sheet is available on the Research Ethics website. </a:t>
            </a:r>
          </a:p>
        </p:txBody>
      </p:sp>
      <p:sp>
        <p:nvSpPr>
          <p:cNvPr id="5" name="Rectangle 4"/>
          <p:cNvSpPr/>
          <p:nvPr/>
        </p:nvSpPr>
        <p:spPr>
          <a:xfrm>
            <a:off x="2738229" y="4531767"/>
            <a:ext cx="4465811" cy="769441"/>
          </a:xfrm>
          <a:prstGeom prst="rect">
            <a:avLst/>
          </a:prstGeom>
        </p:spPr>
        <p:txBody>
          <a:bodyPr wrap="square">
            <a:spAutoFit/>
          </a:bodyPr>
          <a:lstStyle/>
          <a:p>
            <a:pPr lvl="0" algn="ctr"/>
            <a:r>
              <a:rPr lang="en-GB" sz="4400" b="1" dirty="0">
                <a:solidFill>
                  <a:prstClr val="white"/>
                </a:solidFill>
              </a:rPr>
              <a:t>You MUST edit it.   </a:t>
            </a:r>
          </a:p>
        </p:txBody>
      </p:sp>
      <p:sp>
        <p:nvSpPr>
          <p:cNvPr id="6" name="Right Arrow 5"/>
          <p:cNvSpPr/>
          <p:nvPr/>
        </p:nvSpPr>
        <p:spPr>
          <a:xfrm>
            <a:off x="1802125" y="4531766"/>
            <a:ext cx="936104" cy="769441"/>
          </a:xfrm>
          <a:prstGeom prst="rightArrow">
            <a:avLst>
              <a:gd name="adj1" fmla="val 50000"/>
              <a:gd name="adj2" fmla="val 4851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0" y="5445224"/>
            <a:ext cx="9252520" cy="1200329"/>
          </a:xfrm>
          <a:prstGeom prst="rect">
            <a:avLst/>
          </a:prstGeom>
          <a:noFill/>
        </p:spPr>
        <p:txBody>
          <a:bodyPr wrap="square" rtlCol="0">
            <a:spAutoFit/>
          </a:bodyPr>
          <a:lstStyle/>
          <a:p>
            <a:r>
              <a:rPr lang="en-GB" sz="2400" dirty="0" smtClean="0">
                <a:solidFill>
                  <a:schemeClr val="bg1"/>
                </a:solidFill>
              </a:rPr>
              <a:t>Information should include (as a minimum): (1) an outline of your study, (2) what you expect participants to do and how long it will take them, (3) how you will store any data and (4) your contact details.  </a:t>
            </a:r>
          </a:p>
        </p:txBody>
      </p:sp>
    </p:spTree>
    <p:extLst>
      <p:ext uri="{BB962C8B-B14F-4D97-AF65-F5344CB8AC3E}">
        <p14:creationId xmlns:p14="http://schemas.microsoft.com/office/powerpoint/2010/main" val="415973707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47476" y="548680"/>
            <a:ext cx="7272808" cy="3785652"/>
          </a:xfrm>
          <a:prstGeom prst="rect">
            <a:avLst/>
          </a:prstGeom>
          <a:noFill/>
        </p:spPr>
        <p:txBody>
          <a:bodyPr wrap="square" rtlCol="0">
            <a:spAutoFit/>
          </a:bodyPr>
          <a:lstStyle/>
          <a:p>
            <a:pPr algn="ctr"/>
            <a:r>
              <a:rPr lang="en-GB" sz="6000" b="1" dirty="0" smtClean="0">
                <a:solidFill>
                  <a:schemeClr val="bg1"/>
                </a:solidFill>
              </a:rPr>
              <a:t>Please use clear, plain language for the Participants’ Information Sheet. </a:t>
            </a:r>
            <a:endParaRPr lang="en-GB" sz="6000" b="1" dirty="0">
              <a:solidFill>
                <a:schemeClr val="bg1"/>
              </a:solidFill>
            </a:endParaRPr>
          </a:p>
        </p:txBody>
      </p:sp>
      <p:sp>
        <p:nvSpPr>
          <p:cNvPr id="4" name="TextBox 3"/>
          <p:cNvSpPr txBox="1"/>
          <p:nvPr/>
        </p:nvSpPr>
        <p:spPr>
          <a:xfrm>
            <a:off x="395536" y="4725144"/>
            <a:ext cx="8208912" cy="1569660"/>
          </a:xfrm>
          <a:prstGeom prst="rect">
            <a:avLst/>
          </a:prstGeom>
          <a:noFill/>
        </p:spPr>
        <p:txBody>
          <a:bodyPr wrap="square" rtlCol="0">
            <a:spAutoFit/>
          </a:bodyPr>
          <a:lstStyle/>
          <a:p>
            <a:pPr algn="ctr"/>
            <a:r>
              <a:rPr lang="en-GB" sz="3200" dirty="0" smtClean="0">
                <a:solidFill>
                  <a:schemeClr val="bg1"/>
                </a:solidFill>
              </a:rPr>
              <a:t>Do not use scientific/technical vocabulary unless your participants are specialists in the area and will understand the terminology and concepts. </a:t>
            </a:r>
          </a:p>
        </p:txBody>
      </p:sp>
    </p:spTree>
    <p:extLst>
      <p:ext uri="{BB962C8B-B14F-4D97-AF65-F5344CB8AC3E}">
        <p14:creationId xmlns:p14="http://schemas.microsoft.com/office/powerpoint/2010/main" val="45349530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58" y="1484784"/>
            <a:ext cx="4755011" cy="504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70710" y="433062"/>
            <a:ext cx="8619126" cy="646331"/>
          </a:xfrm>
          <a:prstGeom prst="rect">
            <a:avLst/>
          </a:prstGeom>
          <a:noFill/>
        </p:spPr>
        <p:txBody>
          <a:bodyPr wrap="square" rtlCol="0">
            <a:spAutoFit/>
          </a:bodyPr>
          <a:lstStyle/>
          <a:p>
            <a:r>
              <a:rPr lang="en-GB" sz="3600" b="1" dirty="0" smtClean="0">
                <a:solidFill>
                  <a:srgbClr val="FFFF00"/>
                </a:solidFill>
              </a:rPr>
              <a:t>C. Participants’ Consent Form</a:t>
            </a:r>
          </a:p>
        </p:txBody>
      </p:sp>
      <p:sp>
        <p:nvSpPr>
          <p:cNvPr id="4" name="TextBox 3"/>
          <p:cNvSpPr txBox="1"/>
          <p:nvPr/>
        </p:nvSpPr>
        <p:spPr>
          <a:xfrm>
            <a:off x="5531793" y="4215742"/>
            <a:ext cx="2592288" cy="954107"/>
          </a:xfrm>
          <a:prstGeom prst="rect">
            <a:avLst/>
          </a:prstGeom>
          <a:noFill/>
        </p:spPr>
        <p:txBody>
          <a:bodyPr wrap="square" rtlCol="0">
            <a:spAutoFit/>
          </a:bodyPr>
          <a:lstStyle/>
          <a:p>
            <a:r>
              <a:rPr lang="en-GB" sz="2800" dirty="0" smtClean="0">
                <a:solidFill>
                  <a:schemeClr val="bg1"/>
                </a:solidFill>
              </a:rPr>
              <a:t>Please edit as appropriate</a:t>
            </a:r>
            <a:endParaRPr lang="en-GB" sz="2800" dirty="0">
              <a:solidFill>
                <a:schemeClr val="bg1"/>
              </a:solidFill>
            </a:endParaRPr>
          </a:p>
        </p:txBody>
      </p:sp>
      <p:sp>
        <p:nvSpPr>
          <p:cNvPr id="5" name="Right Arrow 4"/>
          <p:cNvSpPr/>
          <p:nvPr/>
        </p:nvSpPr>
        <p:spPr>
          <a:xfrm rot="10800000">
            <a:off x="4884618" y="4401549"/>
            <a:ext cx="573240" cy="556742"/>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p:cNvSpPr/>
          <p:nvPr/>
        </p:nvSpPr>
        <p:spPr>
          <a:xfrm>
            <a:off x="4879158" y="1380877"/>
            <a:ext cx="4228874" cy="2585323"/>
          </a:xfrm>
          <a:prstGeom prst="rect">
            <a:avLst/>
          </a:prstGeom>
        </p:spPr>
        <p:txBody>
          <a:bodyPr wrap="square">
            <a:spAutoFit/>
          </a:bodyPr>
          <a:lstStyle/>
          <a:p>
            <a:pPr algn="ctr"/>
            <a:r>
              <a:rPr lang="en-GB" sz="2700" dirty="0">
                <a:solidFill>
                  <a:schemeClr val="bg1"/>
                </a:solidFill>
              </a:rPr>
              <a:t>This </a:t>
            </a:r>
            <a:r>
              <a:rPr lang="en-GB" sz="2700" dirty="0" smtClean="0">
                <a:solidFill>
                  <a:schemeClr val="bg1"/>
                </a:solidFill>
              </a:rPr>
              <a:t>form is optional </a:t>
            </a:r>
            <a:r>
              <a:rPr lang="en-GB" sz="2700" dirty="0">
                <a:solidFill>
                  <a:schemeClr val="bg1"/>
                </a:solidFill>
              </a:rPr>
              <a:t>but </a:t>
            </a:r>
            <a:r>
              <a:rPr lang="en-GB" sz="2700" dirty="0" smtClean="0">
                <a:solidFill>
                  <a:schemeClr val="bg1"/>
                </a:solidFill>
              </a:rPr>
              <a:t>you </a:t>
            </a:r>
            <a:r>
              <a:rPr lang="en-GB" sz="2700" dirty="0">
                <a:solidFill>
                  <a:schemeClr val="bg1"/>
                </a:solidFill>
              </a:rPr>
              <a:t>will need to justify why you are not using it and </a:t>
            </a:r>
            <a:r>
              <a:rPr lang="en-GB" sz="2700" dirty="0" smtClean="0">
                <a:solidFill>
                  <a:schemeClr val="bg1"/>
                </a:solidFill>
              </a:rPr>
              <a:t>how </a:t>
            </a:r>
            <a:r>
              <a:rPr lang="en-GB" sz="2700" dirty="0">
                <a:solidFill>
                  <a:schemeClr val="bg1"/>
                </a:solidFill>
              </a:rPr>
              <a:t>you will obtain participants’ consent  in the Application Form (Section 2)</a:t>
            </a:r>
          </a:p>
        </p:txBody>
      </p:sp>
    </p:spTree>
    <p:extLst>
      <p:ext uri="{BB962C8B-B14F-4D97-AF65-F5344CB8AC3E}">
        <p14:creationId xmlns:p14="http://schemas.microsoft.com/office/powerpoint/2010/main" val="35130470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0334" y="548680"/>
            <a:ext cx="7549269" cy="923330"/>
          </a:xfrm>
          <a:prstGeom prst="rect">
            <a:avLst/>
          </a:prstGeom>
        </p:spPr>
        <p:txBody>
          <a:bodyPr wrap="square">
            <a:spAutoFit/>
          </a:bodyPr>
          <a:lstStyle/>
          <a:p>
            <a:pPr algn="ctr"/>
            <a:r>
              <a:rPr lang="en-GB" sz="5400" b="1" dirty="0" smtClean="0">
                <a:solidFill>
                  <a:schemeClr val="bg1"/>
                </a:solidFill>
              </a:rPr>
              <a:t>Other issues to consider... </a:t>
            </a:r>
            <a:endParaRPr lang="en-GB" sz="5400" dirty="0"/>
          </a:p>
        </p:txBody>
      </p:sp>
      <p:sp>
        <p:nvSpPr>
          <p:cNvPr id="3" name="TextBox 2"/>
          <p:cNvSpPr txBox="1"/>
          <p:nvPr/>
        </p:nvSpPr>
        <p:spPr>
          <a:xfrm>
            <a:off x="1344028" y="2322746"/>
            <a:ext cx="7344816" cy="1754326"/>
          </a:xfrm>
          <a:prstGeom prst="rect">
            <a:avLst/>
          </a:prstGeom>
          <a:noFill/>
        </p:spPr>
        <p:txBody>
          <a:bodyPr wrap="square" rtlCol="0">
            <a:spAutoFit/>
          </a:bodyPr>
          <a:lstStyle/>
          <a:p>
            <a:r>
              <a:rPr lang="en-GB" sz="3600" dirty="0" smtClean="0">
                <a:solidFill>
                  <a:schemeClr val="bg1"/>
                </a:solidFill>
              </a:rPr>
              <a:t>How are you going to gain access to your participants? </a:t>
            </a:r>
          </a:p>
          <a:p>
            <a:endParaRPr lang="en-GB" sz="3600" dirty="0" smtClean="0">
              <a:solidFill>
                <a:schemeClr val="bg1"/>
              </a:solidFill>
            </a:endParaRPr>
          </a:p>
        </p:txBody>
      </p:sp>
      <p:sp>
        <p:nvSpPr>
          <p:cNvPr id="4" name="Right Arrow 3"/>
          <p:cNvSpPr/>
          <p:nvPr/>
        </p:nvSpPr>
        <p:spPr>
          <a:xfrm>
            <a:off x="467544" y="2481607"/>
            <a:ext cx="725581" cy="660098"/>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140472" y="4293096"/>
            <a:ext cx="8928992" cy="1384995"/>
          </a:xfrm>
          <a:prstGeom prst="rect">
            <a:avLst/>
          </a:prstGeom>
        </p:spPr>
        <p:txBody>
          <a:bodyPr wrap="square">
            <a:spAutoFit/>
          </a:bodyPr>
          <a:lstStyle/>
          <a:p>
            <a:pPr algn="ctr"/>
            <a:r>
              <a:rPr lang="en-GB" sz="2800" i="1" dirty="0">
                <a:solidFill>
                  <a:schemeClr val="bg1"/>
                </a:solidFill>
              </a:rPr>
              <a:t>If you are using your students or your supervisor’s students as participants, you will need to make it clear that their involvement in your study will not affect their grades.  </a:t>
            </a:r>
          </a:p>
        </p:txBody>
      </p:sp>
    </p:spTree>
    <p:extLst>
      <p:ext uri="{BB962C8B-B14F-4D97-AF65-F5344CB8AC3E}">
        <p14:creationId xmlns:p14="http://schemas.microsoft.com/office/powerpoint/2010/main" val="320862557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3776" y="188640"/>
            <a:ext cx="7920880" cy="1754326"/>
          </a:xfrm>
          <a:prstGeom prst="rect">
            <a:avLst/>
          </a:prstGeom>
          <a:noFill/>
        </p:spPr>
        <p:txBody>
          <a:bodyPr wrap="square" rtlCol="0">
            <a:spAutoFit/>
          </a:bodyPr>
          <a:lstStyle/>
          <a:p>
            <a:pPr algn="ctr"/>
            <a:r>
              <a:rPr lang="en-GB" sz="5400" b="1" dirty="0" smtClean="0">
                <a:solidFill>
                  <a:schemeClr val="bg1"/>
                </a:solidFill>
              </a:rPr>
              <a:t>When do you </a:t>
            </a:r>
            <a:r>
              <a:rPr lang="en-GB" sz="5400" b="1" u="sng" dirty="0" smtClean="0">
                <a:solidFill>
                  <a:schemeClr val="bg1"/>
                </a:solidFill>
              </a:rPr>
              <a:t>not</a:t>
            </a:r>
            <a:r>
              <a:rPr lang="en-GB" sz="5400" b="1" dirty="0" smtClean="0">
                <a:solidFill>
                  <a:schemeClr val="bg1"/>
                </a:solidFill>
              </a:rPr>
              <a:t> need to obtain ethics permission? </a:t>
            </a:r>
            <a:endParaRPr lang="en-GB" sz="5400" b="1" dirty="0">
              <a:solidFill>
                <a:schemeClr val="bg1"/>
              </a:solidFill>
            </a:endParaRPr>
          </a:p>
        </p:txBody>
      </p:sp>
      <p:sp>
        <p:nvSpPr>
          <p:cNvPr id="3" name="TextBox 2"/>
          <p:cNvSpPr txBox="1"/>
          <p:nvPr/>
        </p:nvSpPr>
        <p:spPr>
          <a:xfrm>
            <a:off x="2195736" y="2463564"/>
            <a:ext cx="6261248" cy="1200329"/>
          </a:xfrm>
          <a:prstGeom prst="rect">
            <a:avLst/>
          </a:prstGeom>
          <a:noFill/>
        </p:spPr>
        <p:txBody>
          <a:bodyPr wrap="square" rtlCol="0">
            <a:spAutoFit/>
          </a:bodyPr>
          <a:lstStyle/>
          <a:p>
            <a:r>
              <a:rPr lang="en-GB" sz="3600" dirty="0" smtClean="0">
                <a:solidFill>
                  <a:schemeClr val="bg1"/>
                </a:solidFill>
              </a:rPr>
              <a:t>Research which </a:t>
            </a:r>
            <a:r>
              <a:rPr lang="en-GB" sz="3600" u="sng" dirty="0" smtClean="0">
                <a:solidFill>
                  <a:schemeClr val="bg1"/>
                </a:solidFill>
              </a:rPr>
              <a:t>does not </a:t>
            </a:r>
            <a:r>
              <a:rPr lang="en-GB" sz="3600" dirty="0" smtClean="0">
                <a:solidFill>
                  <a:schemeClr val="bg1"/>
                </a:solidFill>
              </a:rPr>
              <a:t>involve humans or vertebrate animals</a:t>
            </a:r>
            <a:endParaRPr lang="en-GB" sz="3600" dirty="0">
              <a:solidFill>
                <a:schemeClr val="bg1"/>
              </a:solidFill>
            </a:endParaRPr>
          </a:p>
        </p:txBody>
      </p:sp>
      <p:sp>
        <p:nvSpPr>
          <p:cNvPr id="4" name="Right Arrow 3"/>
          <p:cNvSpPr/>
          <p:nvPr/>
        </p:nvSpPr>
        <p:spPr>
          <a:xfrm>
            <a:off x="683568" y="2420888"/>
            <a:ext cx="1307146" cy="1080120"/>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23528" y="3987061"/>
            <a:ext cx="8452946" cy="954107"/>
          </a:xfrm>
          <a:prstGeom prst="rect">
            <a:avLst/>
          </a:prstGeom>
          <a:noFill/>
        </p:spPr>
        <p:txBody>
          <a:bodyPr wrap="square" rtlCol="0">
            <a:spAutoFit/>
          </a:bodyPr>
          <a:lstStyle/>
          <a:p>
            <a:r>
              <a:rPr lang="en-GB" sz="2800" dirty="0" smtClean="0">
                <a:solidFill>
                  <a:schemeClr val="bg1"/>
                </a:solidFill>
              </a:rPr>
              <a:t>e.g. surveying trees or litter distribution, monitoring air or water quality and testing soil or metal strength.  </a:t>
            </a:r>
            <a:endParaRPr lang="en-GB" sz="2800" dirty="0">
              <a:solidFill>
                <a:schemeClr val="bg1"/>
              </a:solidFill>
            </a:endParaRPr>
          </a:p>
        </p:txBody>
      </p:sp>
      <p:sp>
        <p:nvSpPr>
          <p:cNvPr id="6" name="TextBox 5"/>
          <p:cNvSpPr txBox="1"/>
          <p:nvPr/>
        </p:nvSpPr>
        <p:spPr>
          <a:xfrm>
            <a:off x="3040988" y="5376479"/>
            <a:ext cx="6103011" cy="954107"/>
          </a:xfrm>
          <a:prstGeom prst="rect">
            <a:avLst/>
          </a:prstGeom>
          <a:noFill/>
        </p:spPr>
        <p:txBody>
          <a:bodyPr wrap="square" rtlCol="0">
            <a:spAutoFit/>
          </a:bodyPr>
          <a:lstStyle/>
          <a:p>
            <a:r>
              <a:rPr lang="en-GB" sz="2800" dirty="0" smtClean="0">
                <a:solidFill>
                  <a:schemeClr val="bg1"/>
                </a:solidFill>
              </a:rPr>
              <a:t>If you are in any doubt, please approach your supervisor or module convenor. </a:t>
            </a:r>
            <a:endParaRPr lang="en-GB" sz="2800" dirty="0">
              <a:solidFill>
                <a:schemeClr val="bg1"/>
              </a:solidFill>
            </a:endParaRPr>
          </a:p>
        </p:txBody>
      </p:sp>
      <p:sp>
        <p:nvSpPr>
          <p:cNvPr id="7" name="Right Arrow 6"/>
          <p:cNvSpPr/>
          <p:nvPr/>
        </p:nvSpPr>
        <p:spPr>
          <a:xfrm>
            <a:off x="1990714" y="5445224"/>
            <a:ext cx="941605" cy="800509"/>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3928004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16036" y="1973995"/>
            <a:ext cx="7344816" cy="2308324"/>
          </a:xfrm>
          <a:prstGeom prst="rect">
            <a:avLst/>
          </a:prstGeom>
          <a:noFill/>
        </p:spPr>
        <p:txBody>
          <a:bodyPr wrap="square" rtlCol="0">
            <a:spAutoFit/>
          </a:bodyPr>
          <a:lstStyle/>
          <a:p>
            <a:r>
              <a:rPr lang="en-GB" sz="3600" dirty="0" smtClean="0">
                <a:solidFill>
                  <a:schemeClr val="bg1"/>
                </a:solidFill>
              </a:rPr>
              <a:t>Are you going to preserve the anonymity of participants? How are you going to achieve this?  </a:t>
            </a:r>
          </a:p>
          <a:p>
            <a:endParaRPr lang="en-GB" sz="3600" dirty="0" smtClean="0">
              <a:solidFill>
                <a:schemeClr val="bg1"/>
              </a:solidFill>
            </a:endParaRPr>
          </a:p>
        </p:txBody>
      </p:sp>
      <p:sp>
        <p:nvSpPr>
          <p:cNvPr id="4" name="Right Arrow 3"/>
          <p:cNvSpPr/>
          <p:nvPr/>
        </p:nvSpPr>
        <p:spPr>
          <a:xfrm>
            <a:off x="539552" y="2132856"/>
            <a:ext cx="725581" cy="660098"/>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830334" y="548680"/>
            <a:ext cx="7549269" cy="923330"/>
          </a:xfrm>
          <a:prstGeom prst="rect">
            <a:avLst/>
          </a:prstGeom>
        </p:spPr>
        <p:txBody>
          <a:bodyPr wrap="square">
            <a:spAutoFit/>
          </a:bodyPr>
          <a:lstStyle/>
          <a:p>
            <a:pPr algn="ctr"/>
            <a:r>
              <a:rPr lang="en-GB" sz="5400" b="1" dirty="0" smtClean="0">
                <a:solidFill>
                  <a:schemeClr val="bg1"/>
                </a:solidFill>
              </a:rPr>
              <a:t>Other issues to consider... </a:t>
            </a:r>
            <a:endParaRPr lang="en-GB" sz="5400" dirty="0"/>
          </a:p>
        </p:txBody>
      </p:sp>
      <p:sp>
        <p:nvSpPr>
          <p:cNvPr id="6" name="Rectangle 5"/>
          <p:cNvSpPr/>
          <p:nvPr/>
        </p:nvSpPr>
        <p:spPr>
          <a:xfrm>
            <a:off x="158728" y="4005064"/>
            <a:ext cx="8892480" cy="2677656"/>
          </a:xfrm>
          <a:prstGeom prst="rect">
            <a:avLst/>
          </a:prstGeom>
        </p:spPr>
        <p:txBody>
          <a:bodyPr wrap="square">
            <a:spAutoFit/>
          </a:bodyPr>
          <a:lstStyle/>
          <a:p>
            <a:r>
              <a:rPr lang="en-GB" sz="2800" i="1" dirty="0">
                <a:solidFill>
                  <a:schemeClr val="bg1"/>
                </a:solidFill>
              </a:rPr>
              <a:t>You will need to describe this in the Participants’ Information Sheet and in Section 2.3 of the Application Form</a:t>
            </a:r>
            <a:r>
              <a:rPr lang="en-GB" sz="2800" i="1">
                <a:solidFill>
                  <a:schemeClr val="bg1"/>
                </a:solidFill>
              </a:rPr>
              <a:t>.  </a:t>
            </a:r>
            <a:endParaRPr lang="en-GB" sz="2800" i="1" dirty="0">
              <a:solidFill>
                <a:schemeClr val="bg1"/>
              </a:solidFill>
            </a:endParaRPr>
          </a:p>
          <a:p>
            <a:r>
              <a:rPr lang="en-GB" sz="2800" i="1" dirty="0">
                <a:solidFill>
                  <a:schemeClr val="bg1"/>
                </a:solidFill>
              </a:rPr>
              <a:t>Also, take care when describing </a:t>
            </a:r>
            <a:r>
              <a:rPr lang="en-GB" sz="2800" i="1" dirty="0" smtClean="0">
                <a:solidFill>
                  <a:schemeClr val="bg1"/>
                </a:solidFill>
              </a:rPr>
              <a:t>your study site when you publish, e.g</a:t>
            </a:r>
            <a:r>
              <a:rPr lang="en-GB" sz="2800" i="1" dirty="0">
                <a:solidFill>
                  <a:schemeClr val="bg1"/>
                </a:solidFill>
              </a:rPr>
              <a:t>. ‘Interviews were conducted at a Sino-foreign university in Zhejiang’.    </a:t>
            </a:r>
          </a:p>
        </p:txBody>
      </p:sp>
    </p:spTree>
    <p:extLst>
      <p:ext uri="{BB962C8B-B14F-4D97-AF65-F5344CB8AC3E}">
        <p14:creationId xmlns:p14="http://schemas.microsoft.com/office/powerpoint/2010/main" val="183962999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16036" y="1973995"/>
            <a:ext cx="7344816" cy="2308324"/>
          </a:xfrm>
          <a:prstGeom prst="rect">
            <a:avLst/>
          </a:prstGeom>
          <a:noFill/>
        </p:spPr>
        <p:txBody>
          <a:bodyPr wrap="square" rtlCol="0">
            <a:spAutoFit/>
          </a:bodyPr>
          <a:lstStyle/>
          <a:p>
            <a:r>
              <a:rPr lang="en-GB" sz="3600" dirty="0" smtClean="0">
                <a:solidFill>
                  <a:schemeClr val="bg1"/>
                </a:solidFill>
              </a:rPr>
              <a:t>You will need to justify why you are making visual recordings. What will you be filming and why? </a:t>
            </a:r>
          </a:p>
          <a:p>
            <a:endParaRPr lang="en-GB" sz="3600" dirty="0">
              <a:solidFill>
                <a:schemeClr val="bg1"/>
              </a:solidFill>
            </a:endParaRPr>
          </a:p>
        </p:txBody>
      </p:sp>
      <p:sp>
        <p:nvSpPr>
          <p:cNvPr id="4" name="Right Arrow 3"/>
          <p:cNvSpPr/>
          <p:nvPr/>
        </p:nvSpPr>
        <p:spPr>
          <a:xfrm>
            <a:off x="539552" y="2132856"/>
            <a:ext cx="725581" cy="660098"/>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830334" y="548680"/>
            <a:ext cx="7549269" cy="923330"/>
          </a:xfrm>
          <a:prstGeom prst="rect">
            <a:avLst/>
          </a:prstGeom>
        </p:spPr>
        <p:txBody>
          <a:bodyPr wrap="square">
            <a:spAutoFit/>
          </a:bodyPr>
          <a:lstStyle/>
          <a:p>
            <a:pPr algn="ctr"/>
            <a:r>
              <a:rPr lang="en-GB" sz="5400" b="1" dirty="0" smtClean="0">
                <a:solidFill>
                  <a:schemeClr val="bg1"/>
                </a:solidFill>
              </a:rPr>
              <a:t>Other issues to consider... </a:t>
            </a:r>
            <a:endParaRPr lang="en-GB" sz="5400" dirty="0"/>
          </a:p>
        </p:txBody>
      </p:sp>
      <p:sp>
        <p:nvSpPr>
          <p:cNvPr id="6" name="Rectangle 5"/>
          <p:cNvSpPr/>
          <p:nvPr/>
        </p:nvSpPr>
        <p:spPr>
          <a:xfrm>
            <a:off x="251520" y="4285654"/>
            <a:ext cx="8640960" cy="2246769"/>
          </a:xfrm>
          <a:prstGeom prst="rect">
            <a:avLst/>
          </a:prstGeom>
        </p:spPr>
        <p:txBody>
          <a:bodyPr wrap="square">
            <a:spAutoFit/>
          </a:bodyPr>
          <a:lstStyle/>
          <a:p>
            <a:r>
              <a:rPr lang="en-GB" sz="2800" i="1" dirty="0" smtClean="0">
                <a:solidFill>
                  <a:schemeClr val="bg1"/>
                </a:solidFill>
              </a:rPr>
              <a:t>What specific data are you collecting that requires you to film participants? </a:t>
            </a:r>
            <a:r>
              <a:rPr lang="en-GB" sz="2800" i="1" dirty="0">
                <a:solidFill>
                  <a:schemeClr val="bg1"/>
                </a:solidFill>
              </a:rPr>
              <a:t>What part of their bodies are you going to be filming and why? </a:t>
            </a:r>
            <a:r>
              <a:rPr lang="en-GB" sz="2800" i="1" dirty="0" smtClean="0">
                <a:solidFill>
                  <a:schemeClr val="bg1"/>
                </a:solidFill>
              </a:rPr>
              <a:t>If </a:t>
            </a:r>
            <a:r>
              <a:rPr lang="en-GB" sz="2800" i="1" dirty="0">
                <a:solidFill>
                  <a:schemeClr val="bg1"/>
                </a:solidFill>
              </a:rPr>
              <a:t>you </a:t>
            </a:r>
            <a:r>
              <a:rPr lang="en-GB" sz="2800" i="1" dirty="0" smtClean="0">
                <a:solidFill>
                  <a:schemeClr val="bg1"/>
                </a:solidFill>
              </a:rPr>
              <a:t>say that you will preserve the anonymity of participants, how are you going to achieve this? </a:t>
            </a:r>
            <a:endParaRPr lang="en-GB" sz="2800" i="1" dirty="0">
              <a:solidFill>
                <a:schemeClr val="bg1"/>
              </a:solidFill>
            </a:endParaRPr>
          </a:p>
        </p:txBody>
      </p:sp>
    </p:spTree>
    <p:extLst>
      <p:ext uri="{BB962C8B-B14F-4D97-AF65-F5344CB8AC3E}">
        <p14:creationId xmlns:p14="http://schemas.microsoft.com/office/powerpoint/2010/main" val="183962999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16036" y="2156663"/>
            <a:ext cx="7344816" cy="1200329"/>
          </a:xfrm>
          <a:prstGeom prst="rect">
            <a:avLst/>
          </a:prstGeom>
          <a:noFill/>
        </p:spPr>
        <p:txBody>
          <a:bodyPr wrap="square" rtlCol="0">
            <a:spAutoFit/>
          </a:bodyPr>
          <a:lstStyle/>
          <a:p>
            <a:r>
              <a:rPr lang="en-GB" sz="3600" dirty="0" smtClean="0">
                <a:solidFill>
                  <a:schemeClr val="bg1"/>
                </a:solidFill>
              </a:rPr>
              <a:t>How are you going to store the data? </a:t>
            </a:r>
          </a:p>
          <a:p>
            <a:endParaRPr lang="en-GB" sz="3600" dirty="0" smtClean="0">
              <a:solidFill>
                <a:schemeClr val="bg1"/>
              </a:solidFill>
            </a:endParaRPr>
          </a:p>
        </p:txBody>
      </p:sp>
      <p:sp>
        <p:nvSpPr>
          <p:cNvPr id="4" name="Right Arrow 3"/>
          <p:cNvSpPr/>
          <p:nvPr/>
        </p:nvSpPr>
        <p:spPr>
          <a:xfrm>
            <a:off x="539552" y="2184712"/>
            <a:ext cx="725581" cy="660098"/>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416003" y="3933056"/>
            <a:ext cx="8377930" cy="2246769"/>
          </a:xfrm>
          <a:prstGeom prst="rect">
            <a:avLst/>
          </a:prstGeom>
        </p:spPr>
        <p:txBody>
          <a:bodyPr wrap="square">
            <a:spAutoFit/>
          </a:bodyPr>
          <a:lstStyle/>
          <a:p>
            <a:pPr lvl="0"/>
            <a:r>
              <a:rPr lang="en-GB" sz="2800" i="1" dirty="0" smtClean="0">
                <a:solidFill>
                  <a:prstClr val="white"/>
                </a:solidFill>
              </a:rPr>
              <a:t>You will need to describe the your data storage facilities and their security in </a:t>
            </a:r>
            <a:r>
              <a:rPr lang="en-GB" sz="2800" i="1" dirty="0">
                <a:solidFill>
                  <a:prstClr val="white"/>
                </a:solidFill>
              </a:rPr>
              <a:t>the Participants’ Information </a:t>
            </a:r>
            <a:r>
              <a:rPr lang="en-GB" sz="2800" i="1" dirty="0" smtClean="0">
                <a:solidFill>
                  <a:prstClr val="white"/>
                </a:solidFill>
              </a:rPr>
              <a:t>Sheet.</a:t>
            </a:r>
          </a:p>
          <a:p>
            <a:pPr lvl="0"/>
            <a:endParaRPr lang="en-GB" sz="2800" i="1" dirty="0">
              <a:solidFill>
                <a:prstClr val="white"/>
              </a:solidFill>
            </a:endParaRPr>
          </a:p>
          <a:p>
            <a:pPr lvl="0"/>
            <a:r>
              <a:rPr lang="en-GB" sz="2800" i="1" dirty="0" smtClean="0">
                <a:solidFill>
                  <a:prstClr val="white"/>
                </a:solidFill>
              </a:rPr>
              <a:t>How </a:t>
            </a:r>
            <a:r>
              <a:rPr lang="en-GB" sz="2800" i="1" dirty="0">
                <a:solidFill>
                  <a:prstClr val="white"/>
                </a:solidFill>
              </a:rPr>
              <a:t>secure are your electronic devices? Can you make them more secure? </a:t>
            </a:r>
            <a:r>
              <a:rPr lang="en-GB" sz="2800" i="1" dirty="0" smtClean="0">
                <a:solidFill>
                  <a:prstClr val="white"/>
                </a:solidFill>
              </a:rPr>
              <a:t>Encryption? Temporary copies?</a:t>
            </a:r>
            <a:endParaRPr lang="en-GB" sz="2800" i="1" dirty="0">
              <a:solidFill>
                <a:prstClr val="white"/>
              </a:solidFill>
            </a:endParaRPr>
          </a:p>
        </p:txBody>
      </p:sp>
      <p:sp>
        <p:nvSpPr>
          <p:cNvPr id="6" name="Rectangle 5"/>
          <p:cNvSpPr/>
          <p:nvPr/>
        </p:nvSpPr>
        <p:spPr>
          <a:xfrm>
            <a:off x="830334" y="548680"/>
            <a:ext cx="7549269" cy="923330"/>
          </a:xfrm>
          <a:prstGeom prst="rect">
            <a:avLst/>
          </a:prstGeom>
        </p:spPr>
        <p:txBody>
          <a:bodyPr wrap="square">
            <a:spAutoFit/>
          </a:bodyPr>
          <a:lstStyle/>
          <a:p>
            <a:pPr algn="ctr"/>
            <a:r>
              <a:rPr lang="en-GB" sz="5400" b="1" dirty="0" smtClean="0">
                <a:solidFill>
                  <a:schemeClr val="bg1"/>
                </a:solidFill>
              </a:rPr>
              <a:t>Other issues to consider... </a:t>
            </a:r>
            <a:endParaRPr lang="en-GB" sz="5400" dirty="0"/>
          </a:p>
        </p:txBody>
      </p:sp>
    </p:spTree>
    <p:extLst>
      <p:ext uri="{BB962C8B-B14F-4D97-AF65-F5344CB8AC3E}">
        <p14:creationId xmlns:p14="http://schemas.microsoft.com/office/powerpoint/2010/main" val="183962999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908720"/>
            <a:ext cx="7272808" cy="3046988"/>
          </a:xfrm>
          <a:prstGeom prst="rect">
            <a:avLst/>
          </a:prstGeom>
          <a:noFill/>
        </p:spPr>
        <p:txBody>
          <a:bodyPr wrap="square" rtlCol="0">
            <a:spAutoFit/>
          </a:bodyPr>
          <a:lstStyle/>
          <a:p>
            <a:pPr algn="ctr"/>
            <a:r>
              <a:rPr lang="en-GB" sz="9600" b="1" dirty="0" smtClean="0">
                <a:solidFill>
                  <a:schemeClr val="bg1"/>
                </a:solidFill>
              </a:rPr>
              <a:t>Any questions? </a:t>
            </a:r>
            <a:endParaRPr lang="en-GB" sz="9600" b="1" dirty="0">
              <a:solidFill>
                <a:schemeClr val="bg1"/>
              </a:solidFill>
            </a:endParaRPr>
          </a:p>
        </p:txBody>
      </p:sp>
      <p:sp>
        <p:nvSpPr>
          <p:cNvPr id="3" name="Rectangle 2"/>
          <p:cNvSpPr/>
          <p:nvPr/>
        </p:nvSpPr>
        <p:spPr>
          <a:xfrm>
            <a:off x="296765" y="4869160"/>
            <a:ext cx="8622478" cy="1323439"/>
          </a:xfrm>
          <a:prstGeom prst="rect">
            <a:avLst/>
          </a:prstGeom>
        </p:spPr>
        <p:txBody>
          <a:bodyPr wrap="square">
            <a:spAutoFit/>
          </a:bodyPr>
          <a:lstStyle/>
          <a:p>
            <a:pPr algn="ctr"/>
            <a:r>
              <a:rPr lang="en-GB" sz="4000" i="1" dirty="0" smtClean="0">
                <a:solidFill>
                  <a:srgbClr val="FFFF00"/>
                </a:solidFill>
              </a:rPr>
              <a:t>www.nottingham.edu.cn/en/research/</a:t>
            </a:r>
          </a:p>
          <a:p>
            <a:pPr algn="ctr"/>
            <a:r>
              <a:rPr lang="en-GB" sz="4000" i="1" dirty="0" err="1" smtClean="0">
                <a:solidFill>
                  <a:srgbClr val="FFFF00"/>
                </a:solidFill>
              </a:rPr>
              <a:t>researchethics</a:t>
            </a:r>
            <a:r>
              <a:rPr lang="en-GB" sz="4000" i="1" dirty="0" smtClean="0">
                <a:solidFill>
                  <a:srgbClr val="FFFF00"/>
                </a:solidFill>
              </a:rPr>
              <a:t>/researchethics.aspx</a:t>
            </a:r>
            <a:endParaRPr lang="en-GB" sz="4000" i="1" dirty="0">
              <a:solidFill>
                <a:srgbClr val="FFFF00"/>
              </a:solidFill>
            </a:endParaRPr>
          </a:p>
        </p:txBody>
      </p:sp>
    </p:spTree>
    <p:extLst>
      <p:ext uri="{BB962C8B-B14F-4D97-AF65-F5344CB8AC3E}">
        <p14:creationId xmlns:p14="http://schemas.microsoft.com/office/powerpoint/2010/main" val="244166354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3776" y="130493"/>
            <a:ext cx="7920880" cy="1754326"/>
          </a:xfrm>
          <a:prstGeom prst="rect">
            <a:avLst/>
          </a:prstGeom>
          <a:noFill/>
        </p:spPr>
        <p:txBody>
          <a:bodyPr wrap="square" rtlCol="0">
            <a:spAutoFit/>
          </a:bodyPr>
          <a:lstStyle/>
          <a:p>
            <a:pPr algn="ctr"/>
            <a:r>
              <a:rPr lang="en-GB" sz="5400" b="1" dirty="0" smtClean="0">
                <a:solidFill>
                  <a:schemeClr val="bg1"/>
                </a:solidFill>
              </a:rPr>
              <a:t>Why do you need to  obtain ethics permission? </a:t>
            </a:r>
            <a:endParaRPr lang="en-GB" sz="5400" b="1" dirty="0">
              <a:solidFill>
                <a:schemeClr val="bg1"/>
              </a:solidFill>
            </a:endParaRPr>
          </a:p>
        </p:txBody>
      </p:sp>
      <p:sp>
        <p:nvSpPr>
          <p:cNvPr id="3" name="Rectangle 2"/>
          <p:cNvSpPr/>
          <p:nvPr/>
        </p:nvSpPr>
        <p:spPr>
          <a:xfrm>
            <a:off x="-3523" y="4653136"/>
            <a:ext cx="9147523" cy="954107"/>
          </a:xfrm>
          <a:prstGeom prst="rect">
            <a:avLst/>
          </a:prstGeom>
        </p:spPr>
        <p:txBody>
          <a:bodyPr wrap="square">
            <a:spAutoFit/>
          </a:bodyPr>
          <a:lstStyle/>
          <a:p>
            <a:pPr algn="ctr"/>
            <a:r>
              <a:rPr lang="en-GB" sz="2800" dirty="0">
                <a:solidFill>
                  <a:schemeClr val="bg1"/>
                </a:solidFill>
              </a:rPr>
              <a:t>http://www.nottingham.edu.cn/en/research</a:t>
            </a:r>
            <a:r>
              <a:rPr lang="en-GB" sz="2800" dirty="0" smtClean="0">
                <a:solidFill>
                  <a:schemeClr val="bg1"/>
                </a:solidFill>
              </a:rPr>
              <a:t>/</a:t>
            </a:r>
            <a:br>
              <a:rPr lang="en-GB" sz="2800" dirty="0" smtClean="0">
                <a:solidFill>
                  <a:schemeClr val="bg1"/>
                </a:solidFill>
              </a:rPr>
            </a:br>
            <a:r>
              <a:rPr lang="en-GB" sz="2800" dirty="0" err="1" smtClean="0">
                <a:solidFill>
                  <a:schemeClr val="bg1"/>
                </a:solidFill>
              </a:rPr>
              <a:t>researchethics</a:t>
            </a:r>
            <a:r>
              <a:rPr lang="en-GB" sz="2800" dirty="0" smtClean="0">
                <a:solidFill>
                  <a:schemeClr val="bg1"/>
                </a:solidFill>
              </a:rPr>
              <a:t>/unnc-research-code-of-conduct.aspx</a:t>
            </a:r>
            <a:endParaRPr lang="en-GB" sz="2800" dirty="0">
              <a:solidFill>
                <a:schemeClr val="bg1"/>
              </a:solidFill>
            </a:endParaRPr>
          </a:p>
        </p:txBody>
      </p:sp>
      <p:sp>
        <p:nvSpPr>
          <p:cNvPr id="4" name="Rectangle 3"/>
          <p:cNvSpPr/>
          <p:nvPr/>
        </p:nvSpPr>
        <p:spPr>
          <a:xfrm>
            <a:off x="1634480" y="2083543"/>
            <a:ext cx="7266576" cy="2554545"/>
          </a:xfrm>
          <a:prstGeom prst="rect">
            <a:avLst/>
          </a:prstGeom>
        </p:spPr>
        <p:txBody>
          <a:bodyPr wrap="square">
            <a:spAutoFit/>
          </a:bodyPr>
          <a:lstStyle/>
          <a:p>
            <a:r>
              <a:rPr lang="en-GB" sz="3200" dirty="0" smtClean="0">
                <a:solidFill>
                  <a:schemeClr val="bg1"/>
                </a:solidFill>
              </a:rPr>
              <a:t>UNNC </a:t>
            </a:r>
            <a:r>
              <a:rPr lang="en-GB" sz="3200" dirty="0">
                <a:solidFill>
                  <a:schemeClr val="bg1"/>
                </a:solidFill>
              </a:rPr>
              <a:t>requires the highest standards of integrity to be followed in the pursuit of research carried out by the academic and research staff, and students of the University. </a:t>
            </a:r>
            <a:endParaRPr lang="en-GB" sz="3200" dirty="0" smtClean="0">
              <a:solidFill>
                <a:schemeClr val="bg1"/>
              </a:solidFill>
            </a:endParaRPr>
          </a:p>
        </p:txBody>
      </p:sp>
      <p:sp>
        <p:nvSpPr>
          <p:cNvPr id="6" name="Right Arrow 5"/>
          <p:cNvSpPr/>
          <p:nvPr/>
        </p:nvSpPr>
        <p:spPr>
          <a:xfrm>
            <a:off x="179512" y="2060848"/>
            <a:ext cx="1307146" cy="1080120"/>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0" y="5661248"/>
            <a:ext cx="9144000" cy="954107"/>
          </a:xfrm>
          <a:prstGeom prst="rect">
            <a:avLst/>
          </a:prstGeom>
          <a:noFill/>
        </p:spPr>
        <p:txBody>
          <a:bodyPr wrap="square" rtlCol="0">
            <a:spAutoFit/>
          </a:bodyPr>
          <a:lstStyle/>
          <a:p>
            <a:pPr algn="ctr"/>
            <a:r>
              <a:rPr lang="en-US" sz="2800" dirty="0">
                <a:solidFill>
                  <a:schemeClr val="bg1"/>
                </a:solidFill>
              </a:rPr>
              <a:t>http://</a:t>
            </a:r>
            <a:r>
              <a:rPr lang="en-US" sz="2800" dirty="0" err="1">
                <a:solidFill>
                  <a:schemeClr val="bg1"/>
                </a:solidFill>
              </a:rPr>
              <a:t>workspace.nottingham.ac.uk</a:t>
            </a:r>
            <a:r>
              <a:rPr lang="en-US" sz="2800" dirty="0">
                <a:solidFill>
                  <a:schemeClr val="bg1"/>
                </a:solidFill>
              </a:rPr>
              <a:t>/pages/</a:t>
            </a:r>
            <a:r>
              <a:rPr lang="en-US" sz="2800" dirty="0" err="1">
                <a:solidFill>
                  <a:schemeClr val="bg1"/>
                </a:solidFill>
              </a:rPr>
              <a:t>viewpage.action?pageId</a:t>
            </a:r>
            <a:r>
              <a:rPr lang="en-US" sz="2800" dirty="0">
                <a:solidFill>
                  <a:schemeClr val="bg1"/>
                </a:solidFill>
              </a:rPr>
              <a:t>=130353499</a:t>
            </a:r>
          </a:p>
        </p:txBody>
      </p:sp>
    </p:spTree>
    <p:extLst>
      <p:ext uri="{BB962C8B-B14F-4D97-AF65-F5344CB8AC3E}">
        <p14:creationId xmlns:p14="http://schemas.microsoft.com/office/powerpoint/2010/main" val="22696749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1" y="476672"/>
            <a:ext cx="8110285" cy="2585323"/>
          </a:xfrm>
          <a:prstGeom prst="rect">
            <a:avLst/>
          </a:prstGeom>
          <a:noFill/>
        </p:spPr>
        <p:txBody>
          <a:bodyPr wrap="square" rtlCol="0">
            <a:spAutoFit/>
          </a:bodyPr>
          <a:lstStyle/>
          <a:p>
            <a:pPr algn="ctr"/>
            <a:r>
              <a:rPr lang="en-GB" sz="5400" b="1" dirty="0" smtClean="0">
                <a:solidFill>
                  <a:schemeClr val="bg1"/>
                </a:solidFill>
              </a:rPr>
              <a:t>Failure to obtain ethics permission is considered to be </a:t>
            </a:r>
            <a:r>
              <a:rPr lang="en-GB" sz="5400" b="1" u="sng" dirty="0" smtClean="0">
                <a:solidFill>
                  <a:schemeClr val="bg1"/>
                </a:solidFill>
              </a:rPr>
              <a:t>research misconduct</a:t>
            </a:r>
            <a:r>
              <a:rPr lang="en-GB" sz="5400" b="1" dirty="0" smtClean="0">
                <a:solidFill>
                  <a:schemeClr val="bg1"/>
                </a:solidFill>
              </a:rPr>
              <a:t>. </a:t>
            </a:r>
            <a:endParaRPr lang="en-GB" sz="5400" b="1" dirty="0">
              <a:solidFill>
                <a:schemeClr val="bg1"/>
              </a:solidFill>
            </a:endParaRPr>
          </a:p>
        </p:txBody>
      </p:sp>
      <p:sp>
        <p:nvSpPr>
          <p:cNvPr id="6" name="TextBox 5"/>
          <p:cNvSpPr txBox="1"/>
          <p:nvPr/>
        </p:nvSpPr>
        <p:spPr>
          <a:xfrm>
            <a:off x="643306" y="3356992"/>
            <a:ext cx="7992888" cy="1200329"/>
          </a:xfrm>
          <a:prstGeom prst="rect">
            <a:avLst/>
          </a:prstGeom>
          <a:noFill/>
        </p:spPr>
        <p:txBody>
          <a:bodyPr wrap="square" rtlCol="0">
            <a:spAutoFit/>
          </a:bodyPr>
          <a:lstStyle/>
          <a:p>
            <a:pPr algn="ctr"/>
            <a:r>
              <a:rPr lang="en-GB" sz="2400" dirty="0" smtClean="0">
                <a:solidFill>
                  <a:schemeClr val="bg1"/>
                </a:solidFill>
              </a:rPr>
              <a:t>Students at </a:t>
            </a:r>
            <a:r>
              <a:rPr lang="en-GB" sz="2400" dirty="0">
                <a:solidFill>
                  <a:schemeClr val="bg1"/>
                </a:solidFill>
              </a:rPr>
              <a:t>T</a:t>
            </a:r>
            <a:r>
              <a:rPr lang="en-GB" sz="2400" dirty="0" smtClean="0">
                <a:solidFill>
                  <a:schemeClr val="bg1"/>
                </a:solidFill>
              </a:rPr>
              <a:t>he University of Nottingham have failed to graduate because they did not obtain ethics permission for their research in advance. </a:t>
            </a:r>
            <a:endParaRPr lang="en-GB" sz="2400" dirty="0">
              <a:solidFill>
                <a:schemeClr val="bg1"/>
              </a:solidFill>
            </a:endParaRPr>
          </a:p>
        </p:txBody>
      </p:sp>
      <p:sp>
        <p:nvSpPr>
          <p:cNvPr id="4" name="TextBox 3"/>
          <p:cNvSpPr txBox="1"/>
          <p:nvPr/>
        </p:nvSpPr>
        <p:spPr>
          <a:xfrm>
            <a:off x="1541877" y="5002543"/>
            <a:ext cx="6768752" cy="1569660"/>
          </a:xfrm>
          <a:prstGeom prst="rect">
            <a:avLst/>
          </a:prstGeom>
          <a:noFill/>
        </p:spPr>
        <p:txBody>
          <a:bodyPr wrap="square" rtlCol="0">
            <a:spAutoFit/>
          </a:bodyPr>
          <a:lstStyle/>
          <a:p>
            <a:r>
              <a:rPr lang="en-GB" sz="3200" dirty="0" smtClean="0">
                <a:solidFill>
                  <a:schemeClr val="bg1"/>
                </a:solidFill>
              </a:rPr>
              <a:t>Please note that there will be random ethics checks each year by the Ethics Sub-Committee.  </a:t>
            </a:r>
            <a:endParaRPr lang="en-GB" sz="3200" dirty="0">
              <a:solidFill>
                <a:schemeClr val="bg1"/>
              </a:solidFill>
            </a:endParaRPr>
          </a:p>
        </p:txBody>
      </p:sp>
      <p:sp>
        <p:nvSpPr>
          <p:cNvPr id="5" name="Right Arrow 4"/>
          <p:cNvSpPr/>
          <p:nvPr/>
        </p:nvSpPr>
        <p:spPr>
          <a:xfrm>
            <a:off x="484850" y="5367554"/>
            <a:ext cx="941605" cy="800509"/>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673178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3776" y="234514"/>
            <a:ext cx="7920880" cy="1754326"/>
          </a:xfrm>
          <a:prstGeom prst="rect">
            <a:avLst/>
          </a:prstGeom>
          <a:noFill/>
        </p:spPr>
        <p:txBody>
          <a:bodyPr wrap="square" rtlCol="0">
            <a:spAutoFit/>
          </a:bodyPr>
          <a:lstStyle/>
          <a:p>
            <a:pPr algn="ctr"/>
            <a:r>
              <a:rPr lang="en-GB" sz="5400" b="1" dirty="0" smtClean="0">
                <a:solidFill>
                  <a:schemeClr val="bg1"/>
                </a:solidFill>
              </a:rPr>
              <a:t>How do you apply for ethics permission? </a:t>
            </a:r>
            <a:endParaRPr lang="en-GB" sz="5400" b="1" dirty="0">
              <a:solidFill>
                <a:schemeClr val="bg1"/>
              </a:solidFill>
            </a:endParaRPr>
          </a:p>
        </p:txBody>
      </p:sp>
      <p:sp>
        <p:nvSpPr>
          <p:cNvPr id="3" name="TextBox 2"/>
          <p:cNvSpPr txBox="1"/>
          <p:nvPr/>
        </p:nvSpPr>
        <p:spPr>
          <a:xfrm>
            <a:off x="1791623" y="2588711"/>
            <a:ext cx="7040556" cy="1200329"/>
          </a:xfrm>
          <a:prstGeom prst="rect">
            <a:avLst/>
          </a:prstGeom>
          <a:noFill/>
        </p:spPr>
        <p:txBody>
          <a:bodyPr wrap="square" rtlCol="0">
            <a:spAutoFit/>
          </a:bodyPr>
          <a:lstStyle/>
          <a:p>
            <a:r>
              <a:rPr lang="en-GB" sz="3600" dirty="0" smtClean="0">
                <a:solidFill>
                  <a:schemeClr val="bg1"/>
                </a:solidFill>
              </a:rPr>
              <a:t>This will depend on who you are and what you are trying to do... </a:t>
            </a:r>
            <a:endParaRPr lang="en-GB" sz="3600" dirty="0">
              <a:solidFill>
                <a:schemeClr val="bg1"/>
              </a:solidFill>
            </a:endParaRPr>
          </a:p>
        </p:txBody>
      </p:sp>
      <p:sp>
        <p:nvSpPr>
          <p:cNvPr id="7" name="Right Arrow 6"/>
          <p:cNvSpPr/>
          <p:nvPr/>
        </p:nvSpPr>
        <p:spPr>
          <a:xfrm>
            <a:off x="323528" y="2559796"/>
            <a:ext cx="1307146" cy="1080120"/>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17428" y="4437113"/>
            <a:ext cx="9126571" cy="2062103"/>
          </a:xfrm>
          <a:prstGeom prst="rect">
            <a:avLst/>
          </a:prstGeom>
        </p:spPr>
        <p:txBody>
          <a:bodyPr wrap="square">
            <a:spAutoFit/>
          </a:bodyPr>
          <a:lstStyle/>
          <a:p>
            <a:r>
              <a:rPr lang="en-GB" sz="3200" b="1" dirty="0">
                <a:solidFill>
                  <a:srgbClr val="FFFF00"/>
                </a:solidFill>
              </a:rPr>
              <a:t>ACTION: </a:t>
            </a:r>
            <a:r>
              <a:rPr lang="en-GB" sz="3200" dirty="0" smtClean="0">
                <a:solidFill>
                  <a:schemeClr val="bg1"/>
                </a:solidFill>
              </a:rPr>
              <a:t>Complete </a:t>
            </a:r>
            <a:r>
              <a:rPr lang="en-GB" sz="3200" i="1" dirty="0">
                <a:solidFill>
                  <a:schemeClr val="bg1"/>
                </a:solidFill>
              </a:rPr>
              <a:t>CS Preliminary Research Ethics Checklist</a:t>
            </a:r>
            <a:r>
              <a:rPr lang="en-GB" sz="3200" dirty="0">
                <a:solidFill>
                  <a:schemeClr val="bg1"/>
                </a:solidFill>
              </a:rPr>
              <a:t> from the AE3IDS Moodle </a:t>
            </a:r>
            <a:r>
              <a:rPr lang="en-GB" sz="3200" dirty="0" smtClean="0">
                <a:solidFill>
                  <a:schemeClr val="bg1"/>
                </a:solidFill>
              </a:rPr>
              <a:t>page and submit to supervisor.</a:t>
            </a:r>
          </a:p>
          <a:p>
            <a:r>
              <a:rPr lang="en-GB" sz="3200" dirty="0" smtClean="0">
                <a:solidFill>
                  <a:schemeClr val="bg1"/>
                </a:solidFill>
              </a:rPr>
              <a:t>If all answers “No”, no ethics approval required.</a:t>
            </a:r>
            <a:endParaRPr lang="en-GB" sz="3200" dirty="0">
              <a:solidFill>
                <a:schemeClr val="bg1"/>
              </a:solidFill>
            </a:endParaRPr>
          </a:p>
        </p:txBody>
      </p:sp>
    </p:spTree>
    <p:extLst>
      <p:ext uri="{BB962C8B-B14F-4D97-AF65-F5344CB8AC3E}">
        <p14:creationId xmlns:p14="http://schemas.microsoft.com/office/powerpoint/2010/main" val="278180250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54" y="260648"/>
            <a:ext cx="9144000" cy="1323439"/>
          </a:xfrm>
          <a:prstGeom prst="rect">
            <a:avLst/>
          </a:prstGeom>
        </p:spPr>
        <p:txBody>
          <a:bodyPr wrap="square">
            <a:spAutoFit/>
          </a:bodyPr>
          <a:lstStyle/>
          <a:p>
            <a:r>
              <a:rPr lang="en-GB" sz="4000" b="1" dirty="0" smtClean="0">
                <a:solidFill>
                  <a:schemeClr val="bg1"/>
                </a:solidFill>
              </a:rPr>
              <a:t>(1.1) Application process for UG, PGT and module conveners: </a:t>
            </a:r>
            <a:r>
              <a:rPr lang="en-GB" sz="4000" b="1" dirty="0" smtClean="0">
                <a:solidFill>
                  <a:srgbClr val="FFFF00"/>
                </a:solidFill>
              </a:rPr>
              <a:t>UG &amp; PGT students </a:t>
            </a:r>
          </a:p>
        </p:txBody>
      </p:sp>
      <p:sp>
        <p:nvSpPr>
          <p:cNvPr id="3" name="Rectangle 2"/>
          <p:cNvSpPr/>
          <p:nvPr/>
        </p:nvSpPr>
        <p:spPr>
          <a:xfrm>
            <a:off x="135954" y="2132856"/>
            <a:ext cx="8882800" cy="4401205"/>
          </a:xfrm>
          <a:prstGeom prst="rect">
            <a:avLst/>
          </a:prstGeom>
        </p:spPr>
        <p:txBody>
          <a:bodyPr wrap="square">
            <a:spAutoFit/>
          </a:bodyPr>
          <a:lstStyle/>
          <a:p>
            <a:r>
              <a:rPr lang="en-GB" sz="2800" dirty="0" smtClean="0">
                <a:solidFill>
                  <a:schemeClr val="bg1"/>
                </a:solidFill>
              </a:rPr>
              <a:t>If your research is for an internal class exercise, assignment, </a:t>
            </a:r>
            <a:r>
              <a:rPr lang="en-GB" sz="2800" u="sng" dirty="0" smtClean="0">
                <a:solidFill>
                  <a:schemeClr val="bg1"/>
                </a:solidFill>
              </a:rPr>
              <a:t>Bachelors or Masters dissertation </a:t>
            </a:r>
            <a:r>
              <a:rPr lang="en-GB" sz="2800" dirty="0" smtClean="0">
                <a:solidFill>
                  <a:schemeClr val="bg1"/>
                </a:solidFill>
              </a:rPr>
              <a:t>or project then it can be approved by your </a:t>
            </a:r>
            <a:r>
              <a:rPr lang="en-GB" sz="2800" u="sng" dirty="0" smtClean="0">
                <a:solidFill>
                  <a:schemeClr val="bg1"/>
                </a:solidFill>
              </a:rPr>
              <a:t>module convenor or supervisor</a:t>
            </a:r>
            <a:r>
              <a:rPr lang="en-GB" sz="2800" dirty="0" smtClean="0">
                <a:solidFill>
                  <a:schemeClr val="bg1"/>
                </a:solidFill>
              </a:rPr>
              <a:t>. </a:t>
            </a:r>
          </a:p>
          <a:p>
            <a:endParaRPr lang="en-GB" sz="2800" dirty="0" smtClean="0">
              <a:solidFill>
                <a:schemeClr val="bg1"/>
              </a:solidFill>
            </a:endParaRPr>
          </a:p>
          <a:p>
            <a:r>
              <a:rPr lang="en-GB" sz="2800" b="1" dirty="0" smtClean="0">
                <a:solidFill>
                  <a:srgbClr val="FFFF00"/>
                </a:solidFill>
              </a:rPr>
              <a:t>ACTION: </a:t>
            </a:r>
            <a:r>
              <a:rPr lang="en-GB" sz="2800" dirty="0" smtClean="0">
                <a:solidFill>
                  <a:schemeClr val="bg1"/>
                </a:solidFill>
              </a:rPr>
              <a:t>Complete (1) ‘</a:t>
            </a:r>
            <a:r>
              <a:rPr lang="en-GB" sz="2800" i="1" dirty="0" smtClean="0">
                <a:solidFill>
                  <a:schemeClr val="bg1"/>
                </a:solidFill>
              </a:rPr>
              <a:t>CS UG and PGT Research Ethics Checklist</a:t>
            </a:r>
            <a:r>
              <a:rPr lang="en-GB" sz="2800" dirty="0" smtClean="0">
                <a:solidFill>
                  <a:schemeClr val="bg1"/>
                </a:solidFill>
              </a:rPr>
              <a:t>’ form, (2) ‘</a:t>
            </a:r>
            <a:r>
              <a:rPr lang="en-GB" sz="2800" i="1" dirty="0" smtClean="0">
                <a:solidFill>
                  <a:schemeClr val="bg1"/>
                </a:solidFill>
              </a:rPr>
              <a:t>Participant Consent Form</a:t>
            </a:r>
            <a:r>
              <a:rPr lang="en-GB" sz="2800" dirty="0" smtClean="0">
                <a:solidFill>
                  <a:schemeClr val="bg1"/>
                </a:solidFill>
              </a:rPr>
              <a:t>’, (3) ‘</a:t>
            </a:r>
            <a:r>
              <a:rPr lang="en-GB" sz="2800" i="1" dirty="0" smtClean="0">
                <a:solidFill>
                  <a:schemeClr val="bg1"/>
                </a:solidFill>
              </a:rPr>
              <a:t>Participant Information Sheet</a:t>
            </a:r>
            <a:r>
              <a:rPr lang="en-GB" sz="2800" dirty="0" smtClean="0">
                <a:solidFill>
                  <a:schemeClr val="bg1"/>
                </a:solidFill>
              </a:rPr>
              <a:t>’ and (4) any </a:t>
            </a:r>
            <a:r>
              <a:rPr lang="en-GB" sz="2800" i="1" dirty="0" smtClean="0">
                <a:solidFill>
                  <a:schemeClr val="bg1"/>
                </a:solidFill>
              </a:rPr>
              <a:t>participant recruitment materials</a:t>
            </a:r>
            <a:r>
              <a:rPr lang="en-GB" sz="2800" dirty="0" smtClean="0">
                <a:solidFill>
                  <a:schemeClr val="bg1"/>
                </a:solidFill>
              </a:rPr>
              <a:t> (</a:t>
            </a:r>
            <a:r>
              <a:rPr lang="en-GB" sz="2800" dirty="0" err="1" smtClean="0">
                <a:solidFill>
                  <a:schemeClr val="bg1"/>
                </a:solidFill>
              </a:rPr>
              <a:t>eg</a:t>
            </a:r>
            <a:r>
              <a:rPr lang="en-GB" sz="2800" dirty="0" smtClean="0">
                <a:solidFill>
                  <a:schemeClr val="bg1"/>
                </a:solidFill>
              </a:rPr>
              <a:t>, flyers, text of emails) and submit them to your module convener or supervisor (see next slide).</a:t>
            </a:r>
          </a:p>
        </p:txBody>
      </p:sp>
    </p:spTree>
    <p:extLst>
      <p:ext uri="{BB962C8B-B14F-4D97-AF65-F5344CB8AC3E}">
        <p14:creationId xmlns:p14="http://schemas.microsoft.com/office/powerpoint/2010/main" val="81102301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12" y="68597"/>
            <a:ext cx="9144000" cy="1938992"/>
          </a:xfrm>
          <a:prstGeom prst="rect">
            <a:avLst/>
          </a:prstGeom>
        </p:spPr>
        <p:txBody>
          <a:bodyPr wrap="square">
            <a:spAutoFit/>
          </a:bodyPr>
          <a:lstStyle/>
          <a:p>
            <a:r>
              <a:rPr lang="en-GB" sz="4000" b="1" dirty="0" smtClean="0">
                <a:solidFill>
                  <a:schemeClr val="bg1"/>
                </a:solidFill>
              </a:rPr>
              <a:t>(1.2) Application process for UG, PGT and module conveners: </a:t>
            </a:r>
            <a:r>
              <a:rPr lang="en-GB" sz="4000" b="1" dirty="0" smtClean="0">
                <a:solidFill>
                  <a:srgbClr val="FFFF00"/>
                </a:solidFill>
              </a:rPr>
              <a:t>Module Conveners &amp; UG/PGT Supervisors </a:t>
            </a:r>
          </a:p>
        </p:txBody>
      </p:sp>
      <p:sp>
        <p:nvSpPr>
          <p:cNvPr id="3" name="Rectangle 2"/>
          <p:cNvSpPr/>
          <p:nvPr/>
        </p:nvSpPr>
        <p:spPr>
          <a:xfrm>
            <a:off x="50015" y="2227505"/>
            <a:ext cx="9058489" cy="4585871"/>
          </a:xfrm>
          <a:prstGeom prst="rect">
            <a:avLst/>
          </a:prstGeom>
        </p:spPr>
        <p:txBody>
          <a:bodyPr wrap="square">
            <a:spAutoFit/>
          </a:bodyPr>
          <a:lstStyle/>
          <a:p>
            <a:r>
              <a:rPr lang="en-GB" sz="2800" b="1" dirty="0" smtClean="0">
                <a:solidFill>
                  <a:srgbClr val="FFFF00"/>
                </a:solidFill>
              </a:rPr>
              <a:t>Permissions for individual UG or PGT students</a:t>
            </a:r>
          </a:p>
          <a:p>
            <a:r>
              <a:rPr lang="en-GB" sz="2800" dirty="0" smtClean="0">
                <a:solidFill>
                  <a:schemeClr val="bg1"/>
                </a:solidFill>
              </a:rPr>
              <a:t>(From previous slide) If a module convener or supervisor receives ethics application forms from individual UG or PGT students, they can approve the study themselves if it is ‘minimal risk’. </a:t>
            </a:r>
            <a:r>
              <a:rPr lang="en-GB" sz="2800" dirty="0">
                <a:solidFill>
                  <a:schemeClr val="bg1"/>
                </a:solidFill>
              </a:rPr>
              <a:t>If there is an </a:t>
            </a:r>
            <a:r>
              <a:rPr lang="en-GB" sz="2800" dirty="0" smtClean="0">
                <a:solidFill>
                  <a:schemeClr val="bg1"/>
                </a:solidFill>
              </a:rPr>
              <a:t>‘identified risk’, </a:t>
            </a:r>
            <a:r>
              <a:rPr lang="en-GB" sz="2800" dirty="0">
                <a:solidFill>
                  <a:schemeClr val="bg1"/>
                </a:solidFill>
              </a:rPr>
              <a:t>submit the forms to a Faculty Ethics Representative for assessment. </a:t>
            </a:r>
          </a:p>
          <a:p>
            <a:endParaRPr lang="en-GB" sz="2800" dirty="0" smtClean="0">
              <a:solidFill>
                <a:schemeClr val="bg1"/>
              </a:solidFill>
            </a:endParaRPr>
          </a:p>
          <a:p>
            <a:r>
              <a:rPr lang="en-GB" sz="2400" b="1" dirty="0" smtClean="0">
                <a:solidFill>
                  <a:srgbClr val="FFFF00"/>
                </a:solidFill>
              </a:rPr>
              <a:t>STAFF ACTION: </a:t>
            </a:r>
            <a:r>
              <a:rPr lang="en-GB" sz="2400" dirty="0" smtClean="0">
                <a:solidFill>
                  <a:schemeClr val="bg1"/>
                </a:solidFill>
              </a:rPr>
              <a:t>If minimal risk, submit the ethics application forms to the Research Ethics Office for official registration (Joanna.HUANG@nottingham.edu.cn). If there is an identified risk, submit the forms to a Faculty Ethics Representative for assessment. </a:t>
            </a:r>
          </a:p>
        </p:txBody>
      </p:sp>
    </p:spTree>
    <p:extLst>
      <p:ext uri="{BB962C8B-B14F-4D97-AF65-F5344CB8AC3E}">
        <p14:creationId xmlns:p14="http://schemas.microsoft.com/office/powerpoint/2010/main" val="144080615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3864"/>
            <a:ext cx="9144000" cy="1938992"/>
          </a:xfrm>
          <a:prstGeom prst="rect">
            <a:avLst/>
          </a:prstGeom>
          <a:noFill/>
        </p:spPr>
        <p:txBody>
          <a:bodyPr wrap="square" rtlCol="0">
            <a:spAutoFit/>
          </a:bodyPr>
          <a:lstStyle/>
          <a:p>
            <a:pPr algn="ctr"/>
            <a:r>
              <a:rPr lang="en-GB" sz="4000" b="1" dirty="0" smtClean="0">
                <a:solidFill>
                  <a:schemeClr val="bg1"/>
                </a:solidFill>
              </a:rPr>
              <a:t>What happens after you submit your documents to a </a:t>
            </a:r>
            <a:r>
              <a:rPr lang="en-GB" sz="4000" b="1" dirty="0" err="1" smtClean="0">
                <a:solidFill>
                  <a:schemeClr val="bg1"/>
                </a:solidFill>
              </a:rPr>
              <a:t>FoSE</a:t>
            </a:r>
            <a:r>
              <a:rPr lang="en-GB" sz="4000" b="1" dirty="0" smtClean="0">
                <a:solidFill>
                  <a:schemeClr val="bg1"/>
                </a:solidFill>
              </a:rPr>
              <a:t> Ethics Representative? </a:t>
            </a:r>
            <a:endParaRPr lang="en-GB" sz="4000" b="1" dirty="0">
              <a:solidFill>
                <a:schemeClr val="bg1"/>
              </a:solidFill>
            </a:endParaRPr>
          </a:p>
        </p:txBody>
      </p:sp>
      <p:sp>
        <p:nvSpPr>
          <p:cNvPr id="4" name="TextBox 3"/>
          <p:cNvSpPr txBox="1"/>
          <p:nvPr/>
        </p:nvSpPr>
        <p:spPr>
          <a:xfrm>
            <a:off x="1146411" y="2616007"/>
            <a:ext cx="7818077" cy="1077218"/>
          </a:xfrm>
          <a:prstGeom prst="rect">
            <a:avLst/>
          </a:prstGeom>
          <a:noFill/>
        </p:spPr>
        <p:txBody>
          <a:bodyPr wrap="square" rtlCol="0">
            <a:spAutoFit/>
          </a:bodyPr>
          <a:lstStyle/>
          <a:p>
            <a:r>
              <a:rPr lang="en-GB" sz="3200" dirty="0" smtClean="0">
                <a:solidFill>
                  <a:schemeClr val="bg1"/>
                </a:solidFill>
              </a:rPr>
              <a:t>Your application will be reviewed by two or more </a:t>
            </a:r>
            <a:r>
              <a:rPr lang="en-GB" sz="3200" dirty="0" err="1" smtClean="0">
                <a:solidFill>
                  <a:schemeClr val="bg1"/>
                </a:solidFill>
              </a:rPr>
              <a:t>FoSE</a:t>
            </a:r>
            <a:r>
              <a:rPr lang="en-GB" sz="3200" dirty="0" smtClean="0">
                <a:solidFill>
                  <a:schemeClr val="bg1"/>
                </a:solidFill>
              </a:rPr>
              <a:t> Ethics Representatives. </a:t>
            </a:r>
            <a:endParaRPr lang="en-GB" sz="3200" dirty="0">
              <a:solidFill>
                <a:schemeClr val="bg1"/>
              </a:solidFill>
            </a:endParaRPr>
          </a:p>
        </p:txBody>
      </p:sp>
      <p:sp>
        <p:nvSpPr>
          <p:cNvPr id="5" name="Right Arrow 4"/>
          <p:cNvSpPr/>
          <p:nvPr/>
        </p:nvSpPr>
        <p:spPr>
          <a:xfrm>
            <a:off x="191697" y="2616007"/>
            <a:ext cx="817230" cy="723490"/>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1162911" y="4223990"/>
            <a:ext cx="7818077" cy="1077218"/>
          </a:xfrm>
          <a:prstGeom prst="rect">
            <a:avLst/>
          </a:prstGeom>
          <a:noFill/>
        </p:spPr>
        <p:txBody>
          <a:bodyPr wrap="square" rtlCol="0">
            <a:spAutoFit/>
          </a:bodyPr>
          <a:lstStyle/>
          <a:p>
            <a:r>
              <a:rPr lang="en-GB" sz="3200" dirty="0" smtClean="0">
                <a:solidFill>
                  <a:schemeClr val="bg1"/>
                </a:solidFill>
              </a:rPr>
              <a:t>Applications will be classified as either</a:t>
            </a:r>
          </a:p>
          <a:p>
            <a:r>
              <a:rPr lang="en-GB" sz="3200" dirty="0" smtClean="0">
                <a:solidFill>
                  <a:schemeClr val="bg1"/>
                </a:solidFill>
              </a:rPr>
              <a:t>(1) Minimal Risk or (2) Identified Risk</a:t>
            </a:r>
            <a:endParaRPr lang="en-GB" sz="3200" dirty="0">
              <a:solidFill>
                <a:schemeClr val="bg1"/>
              </a:solidFill>
            </a:endParaRPr>
          </a:p>
        </p:txBody>
      </p:sp>
      <p:sp>
        <p:nvSpPr>
          <p:cNvPr id="7" name="Right Arrow 6"/>
          <p:cNvSpPr/>
          <p:nvPr/>
        </p:nvSpPr>
        <p:spPr>
          <a:xfrm>
            <a:off x="191697" y="4145670"/>
            <a:ext cx="817230" cy="723490"/>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431540" y="5661248"/>
            <a:ext cx="8280920" cy="1015663"/>
          </a:xfrm>
          <a:prstGeom prst="rect">
            <a:avLst/>
          </a:prstGeom>
          <a:noFill/>
        </p:spPr>
        <p:txBody>
          <a:bodyPr wrap="square" rtlCol="0">
            <a:spAutoFit/>
          </a:bodyPr>
          <a:lstStyle/>
          <a:p>
            <a:pPr algn="ctr"/>
            <a:r>
              <a:rPr lang="en-GB" sz="2000" dirty="0" smtClean="0">
                <a:solidFill>
                  <a:schemeClr val="bg1"/>
                </a:solidFill>
              </a:rPr>
              <a:t>Please note that </a:t>
            </a:r>
            <a:r>
              <a:rPr lang="en-GB" sz="2000" u="sng" dirty="0" smtClean="0">
                <a:solidFill>
                  <a:schemeClr val="bg1"/>
                </a:solidFill>
              </a:rPr>
              <a:t>if anything is unclear </a:t>
            </a:r>
            <a:r>
              <a:rPr lang="en-GB" sz="2000" dirty="0" smtClean="0">
                <a:solidFill>
                  <a:schemeClr val="bg1"/>
                </a:solidFill>
              </a:rPr>
              <a:t>(e.g. you have not provided enough information to make an assessment) or if documents are missing, then the representatives will request that </a:t>
            </a:r>
            <a:r>
              <a:rPr lang="en-GB" sz="2000" u="sng" dirty="0" smtClean="0">
                <a:solidFill>
                  <a:schemeClr val="bg1"/>
                </a:solidFill>
              </a:rPr>
              <a:t>you re-write and re-submit </a:t>
            </a:r>
            <a:r>
              <a:rPr lang="en-GB" sz="2000" dirty="0" smtClean="0">
                <a:solidFill>
                  <a:schemeClr val="bg1"/>
                </a:solidFill>
              </a:rPr>
              <a:t>your application. </a:t>
            </a:r>
            <a:endParaRPr lang="en-GB" sz="2000" dirty="0">
              <a:solidFill>
                <a:schemeClr val="bg1"/>
              </a:solidFill>
            </a:endParaRPr>
          </a:p>
        </p:txBody>
      </p:sp>
    </p:spTree>
    <p:extLst>
      <p:ext uri="{BB962C8B-B14F-4D97-AF65-F5344CB8AC3E}">
        <p14:creationId xmlns:p14="http://schemas.microsoft.com/office/powerpoint/2010/main" val="132329738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1306</TotalTime>
  <Words>1774</Words>
  <Application>Microsoft Macintosh PowerPoint</Application>
  <PresentationFormat>On-screen Show (4:3)</PresentationFormat>
  <Paragraphs>140</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Odette PARAMOR</dc:creator>
  <cp:lastModifiedBy>Paul Dempster</cp:lastModifiedBy>
  <cp:revision>111</cp:revision>
  <dcterms:created xsi:type="dcterms:W3CDTF">2014-11-19T03:02:24Z</dcterms:created>
  <dcterms:modified xsi:type="dcterms:W3CDTF">2018-10-05T07:30:15Z</dcterms:modified>
</cp:coreProperties>
</file>