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6" r:id="rId3"/>
    <p:sldId id="266" r:id="rId4"/>
    <p:sldId id="258" r:id="rId5"/>
    <p:sldId id="263" r:id="rId6"/>
    <p:sldId id="259" r:id="rId7"/>
    <p:sldId id="260" r:id="rId8"/>
    <p:sldId id="268" r:id="rId9"/>
    <p:sldId id="261" r:id="rId10"/>
    <p:sldId id="269" r:id="rId11"/>
    <p:sldId id="262" r:id="rId12"/>
    <p:sldId id="264" r:id="rId13"/>
    <p:sldId id="270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41" autoAdjust="0"/>
    <p:restoredTop sz="95244" autoAdjust="0"/>
  </p:normalViewPr>
  <p:slideViewPr>
    <p:cSldViewPr snapToGrid="0">
      <p:cViewPr varScale="1">
        <p:scale>
          <a:sx n="88" d="100"/>
          <a:sy n="88" d="100"/>
        </p:scale>
        <p:origin x="74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63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1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06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88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15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52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70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1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9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2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2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7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91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8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7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4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15F1A-6AD8-4DF6-B736-0457EB903716}" type="datetimeFigureOut">
              <a:rPr lang="he-IL" smtClean="0"/>
              <a:t>י'/חשון/תשפ"א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32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5.xml"/><Relationship Id="rId7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5B23B9-53B1-49CF-AC26-6839D7D4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80" y="451735"/>
            <a:ext cx="9287604" cy="1100326"/>
          </a:xfrm>
        </p:spPr>
        <p:txBody>
          <a:bodyPr/>
          <a:lstStyle/>
          <a:p>
            <a:r>
              <a:rPr lang="en-US" b="1" dirty="0"/>
              <a:t>SOP SYSTEMS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93AE8AA-2185-4884-B7A4-155BB947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79" y="1597858"/>
            <a:ext cx="7020537" cy="683363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SALES OPPORTUNITY</a:t>
            </a:r>
          </a:p>
          <a:p>
            <a:endParaRPr lang="he-IL" sz="4400" b="1" dirty="0">
              <a:solidFill>
                <a:srgbClr val="FF0000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E8FA49-C8F5-424D-94DE-BC78F3F230F1}"/>
              </a:ext>
            </a:extLst>
          </p:cNvPr>
          <p:cNvSpPr/>
          <p:nvPr/>
        </p:nvSpPr>
        <p:spPr>
          <a:xfrm>
            <a:off x="941572" y="2343968"/>
            <a:ext cx="9540916" cy="6621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MADE FOR CABLE COMPANY IN ORDER TO IMPOVE DATA BASE AND INCREASE REVENUES BY USING A NEW ADVENCING OPPORTUNITIES TABLE SYSTEM.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771CD6-87E0-4E00-A972-EAB795E9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23" y="-12167"/>
            <a:ext cx="1771793" cy="16193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9AC271-4005-46DC-A1D5-BFA9A4E4FC28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401649-F7CE-41B8-A39F-83627856A46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DE28A0-A513-4A3F-AE84-09DDAA2EE10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E367D5EA-9C97-4485-84B3-49A7375C297B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88578D-A696-4A2C-A661-2EF7AB93D31B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74631E-D422-46BF-8CCA-19163EFCC52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1D6270-E39B-479F-8714-EF5F6A0D4A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F8A7CF-039D-4F9F-80CE-7A9BC47E9BD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664CA-F49A-4C12-8981-088981552FC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7C39AC-7221-439A-810C-1A5A698489A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12BCF8-FB2D-4E7C-8180-61CC7368894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76A7BF-B81D-4884-BAE3-01918E9E8783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74B029BE-7576-4220-B3C1-DE0360084B8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2A6FE8A2-D028-4795-B059-9ED82DE3047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E21991A0-61C6-48C9-92A9-D6130228495F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37DD80D6-DD61-43CF-A50A-5CAA8C0A41A0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6E5A9AF8-0373-4EAC-875E-97F47B93E021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236A5849-23F3-404A-A0EE-7E616A023B3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E02EA269-E845-4E51-8D28-2821D5CF07F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F5209402-8B35-4613-97EC-F11B0F386812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B04A54B3-BA01-4D77-988B-A3C4E5B705D7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BFAFD1D1-EF0F-40BE-A5C7-A6DA88DA79A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DDEADD-CA52-469F-AF24-D357A249C3C1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ECCA7F3D-6AC4-412A-99DC-0DC9D31FEE7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F82107-F476-4A56-93D4-724848F939A7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00A6DDE-F4C4-4CB2-8BCB-2A0615FE6FD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D8BAB4-CF0B-4148-955C-B3750F9A22FE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942756-B5EE-481B-A79A-A5D64FA97C0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4DFA2F88-0470-434B-888B-DEEE673FCF35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חץ: למטה 94">
            <a:extLst>
              <a:ext uri="{FF2B5EF4-FFF2-40B4-BE49-F238E27FC236}">
                <a16:creationId xmlns:a16="http://schemas.microsoft.com/office/drawing/2014/main" id="{0E0F98B5-8D3D-478D-8557-879BC0355A8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1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31F5D-51F6-4EB2-80D3-88F98F6CDB1D}"/>
              </a:ext>
            </a:extLst>
          </p:cNvPr>
          <p:cNvSpPr txBox="1"/>
          <p:nvPr/>
        </p:nvSpPr>
        <p:spPr>
          <a:xfrm>
            <a:off x="1620519" y="863063"/>
            <a:ext cx="424688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Our Prices:</a:t>
            </a:r>
          </a:p>
          <a:p>
            <a:r>
              <a:rPr lang="en-US" dirty="0"/>
              <a:t>List of items with the price</a:t>
            </a:r>
          </a:p>
          <a:p>
            <a:endParaRPr lang="en-US" dirty="0"/>
          </a:p>
          <a:p>
            <a:r>
              <a:rPr lang="en-US" b="1" dirty="0"/>
              <a:t>other companies prices:</a:t>
            </a:r>
          </a:p>
          <a:p>
            <a:endParaRPr lang="en-US" dirty="0"/>
          </a:p>
          <a:p>
            <a:r>
              <a:rPr lang="en-US" dirty="0"/>
              <a:t>List of prices per items</a:t>
            </a:r>
          </a:p>
          <a:p>
            <a:endParaRPr lang="en-US" dirty="0"/>
          </a:p>
          <a:p>
            <a:r>
              <a:rPr lang="en-US" b="1" dirty="0"/>
              <a:t>Solutions :</a:t>
            </a:r>
          </a:p>
          <a:p>
            <a:r>
              <a:rPr lang="en-US" dirty="0"/>
              <a:t>List of options to compete against </a:t>
            </a:r>
          </a:p>
        </p:txBody>
      </p:sp>
      <p:sp>
        <p:nvSpPr>
          <p:cNvPr id="3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AD82DCB-13B7-4F93-8DEB-CE172C3F91FC}"/>
              </a:ext>
            </a:extLst>
          </p:cNvPr>
          <p:cNvSpPr txBox="1">
            <a:spLocks/>
          </p:cNvSpPr>
          <p:nvPr/>
        </p:nvSpPr>
        <p:spPr>
          <a:xfrm>
            <a:off x="1673562" y="4502424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460848-A3A1-4E6B-84EB-A7B70DDC85D5}"/>
              </a:ext>
            </a:extLst>
          </p:cNvPr>
          <p:cNvSpPr txBox="1">
            <a:spLocks/>
          </p:cNvSpPr>
          <p:nvPr/>
        </p:nvSpPr>
        <p:spPr>
          <a:xfrm>
            <a:off x="1673562" y="547733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BE0835-649C-4E48-8D45-ABAC6835DFD0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8980E4-B691-4BBA-9223-C494A013611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866EE4-07C8-4D40-92E4-D45A66C56CB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8C20B746-51BC-4BC2-A388-BA76FC38B5C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967343-1269-4EFF-AABF-F4BDD254395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E9572-C0F7-43FC-B33A-01E153A4AA6E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42DA35-A471-4D1D-9728-AB695447655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78D653-80CA-453B-925B-F672F23A43B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7AA401-B1BA-44D7-BA46-B46D40874EA6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463F14-3765-4895-9A25-97E95144D15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42670A-0C47-4F64-B9FB-3BDAD33A55D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B432D3-DC3F-4EFA-BBBE-8B7539FCCB0D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2B632ED2-8127-42AB-9EB2-E35336E394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17E0B205-B6EB-45B5-BFBF-86C806CF422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F42DF101-DF89-4807-B5A4-D281F39B1964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79D536B7-A61D-492E-9C79-1507BBB9796F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CA26CBD3-E2CB-4B10-AB4A-C1F0FD06575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48E2D70D-BACB-4104-96B4-FFD8F5E58BD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07FC4263-37C8-47C4-AF68-9357CA06B56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CD6CA142-0DAA-43E7-887E-A3813BBB52B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F8B1E52-A79F-4744-8083-C8BE4E27B8E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398015DC-3701-4057-AD4B-EEB13C1E216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6B8329-68B9-4D18-94D0-2FE328A38D8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1D9F5F9-518F-48B2-AA5C-9A28CA369499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79BEB6-B148-4BE0-911F-CA2381DC0DA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PRICES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CD463F73-CCD7-4643-943C-DCEF68C07CF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18712C-7439-4847-A2DA-1CE282ED3F7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690385-C0C4-4745-BFDD-3F7843649D6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902F04BB-F0E1-4A47-9C2D-AD654DB5662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3B32E236-B4C2-481D-8BF1-B0D9E572F4F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6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1" y="1748118"/>
            <a:ext cx="10606089" cy="652182"/>
          </a:xfrm>
        </p:spPr>
        <p:txBody>
          <a:bodyPr/>
          <a:lstStyle/>
          <a:p>
            <a:r>
              <a:rPr lang="en-US" sz="2800" dirty="0"/>
              <a:t>Type of payment: </a:t>
            </a:r>
            <a:r>
              <a:rPr lang="en-US" sz="2800" b="1" dirty="0"/>
              <a:t>credit/ cash/ bank statement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 txBox="1">
            <a:spLocks/>
          </p:cNvSpPr>
          <p:nvPr/>
        </p:nvSpPr>
        <p:spPr>
          <a:xfrm>
            <a:off x="887411" y="3183218"/>
            <a:ext cx="10606089" cy="652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According to what we chose -&gt; Go to link </a:t>
            </a:r>
            <a:endParaRPr lang="he-IL" dirty="0"/>
          </a:p>
        </p:txBody>
      </p:sp>
      <p:sp>
        <p:nvSpPr>
          <p:cNvPr id="5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579811" y="531088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Save &amp; Next</a:t>
            </a:r>
            <a:endParaRPr lang="he-IL" sz="1800" b="1" dirty="0"/>
          </a:p>
        </p:txBody>
      </p:sp>
      <p:sp>
        <p:nvSpPr>
          <p:cNvPr id="61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027A1A2A-3D68-4C2E-A156-1E0668BB5052}"/>
              </a:ext>
            </a:extLst>
          </p:cNvPr>
          <p:cNvSpPr txBox="1">
            <a:spLocks/>
          </p:cNvSpPr>
          <p:nvPr/>
        </p:nvSpPr>
        <p:spPr>
          <a:xfrm>
            <a:off x="279811" y="4571791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3E68549F-AD25-40CB-A501-338F09FE5C77}"/>
              </a:ext>
            </a:extLst>
          </p:cNvPr>
          <p:cNvSpPr txBox="1">
            <a:spLocks/>
          </p:cNvSpPr>
          <p:nvPr/>
        </p:nvSpPr>
        <p:spPr>
          <a:xfrm>
            <a:off x="279811" y="55467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6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5C4F61-8E6C-4F9B-82B8-2A8282D3CE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746304-BD0C-4AB0-AB11-DEC6025737A6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38C701-DD33-495A-AC6B-EEA1F3BB7BF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F9F69E0D-A863-4940-9423-BE2C63F6847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B7AE42-CF40-4416-A231-F461551F60A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95BE91-DB81-4B69-B282-CBCC49F92DD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BBB825-6448-4610-9F4D-0C9895A570A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D4CA34-7953-47FA-8EC1-EBA1B0B77CAA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799854-179C-4044-95F1-009A76EA451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BD7771-2F25-4478-8949-F0651E816A7A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A32F58-044E-4FC5-9F56-FD45EA02C47F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186D1F-F30A-48C6-82E2-F19AD87FC01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30DB0C71-79BA-4A1A-90C2-751F0CB27753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4E731AFB-D1B0-4BB7-AA5E-B90F88E72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0C0E555-8B18-435C-87F0-5B266B66EBA6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0138798A-3C0D-4F1A-8BF0-76FF467E5E4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184BBEFF-BB4E-40DA-8E4F-0F87A601020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B8A24C0E-1163-4C09-B290-B83CCE62B9CB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D06602B-3BE8-44DA-B40C-F1B607994E4E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CA96BF04-27C9-431B-A136-C0465C586A7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5344CDA-CA20-4E5C-92AE-A9C9995498A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5DE6097-AD7C-4941-957D-4105CE4B3CB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B76FB8-0018-4B9A-B4FD-DE6C6EFC043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0DE253-BD2E-4205-BAA2-2451BCEC964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E52E00-3BB1-4E72-A2EF-38E1991F77D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9E22B61D-BE88-43F2-ACF8-CDAFC27F9C8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38CA4E-74CF-4FEA-AC00-66A4D941D835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4E848B-8587-4F25-9138-D801AB9EA0C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F921813-B6EE-46E1-97EC-3A5FAF58B68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292D9B10-379B-42D5-BA1A-F6EE53DD187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10818-78B3-4213-8EC6-A5A9E444714A}"/>
              </a:ext>
            </a:extLst>
          </p:cNvPr>
          <p:cNvSpPr txBox="1"/>
          <p:nvPr/>
        </p:nvSpPr>
        <p:spPr>
          <a:xfrm>
            <a:off x="1121409" y="1054796"/>
            <a:ext cx="274305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Successful Call (1 to 5):</a:t>
            </a:r>
          </a:p>
          <a:p>
            <a:endParaRPr lang="en-US" dirty="0"/>
          </a:p>
          <a:p>
            <a:r>
              <a:rPr lang="en-US" dirty="0"/>
              <a:t>Delivery Date: </a:t>
            </a:r>
          </a:p>
          <a:p>
            <a:endParaRPr lang="en-US" dirty="0"/>
          </a:p>
        </p:txBody>
      </p:sp>
      <p:sp>
        <p:nvSpPr>
          <p:cNvPr id="5" name="מלבן מעוגל 25">
            <a:extLst>
              <a:ext uri="{FF2B5EF4-FFF2-40B4-BE49-F238E27FC236}">
                <a16:creationId xmlns:a16="http://schemas.microsoft.com/office/drawing/2014/main" id="{D7DBB3A8-055F-42C2-86B9-68CE576299CF}"/>
              </a:ext>
            </a:extLst>
          </p:cNvPr>
          <p:cNvSpPr/>
          <p:nvPr/>
        </p:nvSpPr>
        <p:spPr>
          <a:xfrm>
            <a:off x="2086312" y="2244524"/>
            <a:ext cx="3556000" cy="2353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B3FF122-E9AB-49ED-B9E0-ADD054D47289}"/>
              </a:ext>
            </a:extLst>
          </p:cNvPr>
          <p:cNvSpPr/>
          <p:nvPr/>
        </p:nvSpPr>
        <p:spPr>
          <a:xfrm>
            <a:off x="1121409" y="229032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6" name="מלבן מעוגל 13">
            <a:extLst>
              <a:ext uri="{FF2B5EF4-FFF2-40B4-BE49-F238E27FC236}">
                <a16:creationId xmlns:a16="http://schemas.microsoft.com/office/drawing/2014/main" id="{D0B23406-72D2-4C1E-84D0-71CBF931CF0F}"/>
              </a:ext>
            </a:extLst>
          </p:cNvPr>
          <p:cNvSpPr/>
          <p:nvPr/>
        </p:nvSpPr>
        <p:spPr>
          <a:xfrm>
            <a:off x="2886710" y="164966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13">
            <a:extLst>
              <a:ext uri="{FF2B5EF4-FFF2-40B4-BE49-F238E27FC236}">
                <a16:creationId xmlns:a16="http://schemas.microsoft.com/office/drawing/2014/main" id="{3EBBA146-EB40-4A6C-AC7D-C48E6E46ED06}"/>
              </a:ext>
            </a:extLst>
          </p:cNvPr>
          <p:cNvSpPr/>
          <p:nvPr/>
        </p:nvSpPr>
        <p:spPr>
          <a:xfrm>
            <a:off x="3864468" y="105479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6D8BAA8-9547-4F1B-B53A-8C68C46FD650}"/>
              </a:ext>
            </a:extLst>
          </p:cNvPr>
          <p:cNvSpPr txBox="1">
            <a:spLocks/>
          </p:cNvSpPr>
          <p:nvPr/>
        </p:nvSpPr>
        <p:spPr>
          <a:xfrm>
            <a:off x="1074420" y="48409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F1B5AAA-3C2A-40F7-BBEF-4D12F54CA777}"/>
              </a:ext>
            </a:extLst>
          </p:cNvPr>
          <p:cNvSpPr txBox="1">
            <a:spLocks/>
          </p:cNvSpPr>
          <p:nvPr/>
        </p:nvSpPr>
        <p:spPr>
          <a:xfrm>
            <a:off x="1074420" y="581589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68C92D-28D7-4A55-8EAA-AD825EEF7344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506CDA-F746-44DA-82C7-6E8110A1F672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2F9938-9D63-49FE-A8BB-CF1F4D06552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21CBF94E-B613-4195-9F25-9D04E61EB8D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509C75-8BEF-4FFA-B156-75A6CA14B96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BE775B-F56B-468E-AD73-3BE67BC3BA04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73F122-9E71-40FA-A66A-F4A8858BAF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9E776-A9D8-429D-A078-34854EC6C80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F75222-9129-4C89-973C-4F54D1C93DDE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7D1AEC-1B81-4C65-B8F2-F6AE68001C1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B5C7FB-F0AD-4D59-9C34-6EDC80A6EBAC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547AEE-00FF-4125-B6B2-2692A4FDDD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0AEA070-5514-4E24-AF48-997C505B510E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252E4787-25C8-4326-B8F6-ABAB0FD6C096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5EDE30ED-C402-4598-AC14-0E8E0EDCA16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61C1C61-1BB3-4ADE-BE07-36D0E1289A9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8CD9D13B-4A86-4E8D-AC8A-962895B81BD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3B190F0-539E-4681-9F1B-8551EF9E99CF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369F85DC-ECD4-4A1A-A5F6-97A221ACD7C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D6EC842-7DE9-455E-ADFB-C6C39D4731C1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3249D599-355D-4485-8710-3F5815D6CF4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1742A0F-9383-4E9E-8D6A-8C65C4C6F37D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848994-5C4F-4848-AB6C-93FC0C24622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9FD54E9-79A3-4BB8-B1ED-99AA7F462EFD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AF65D-51FE-4D0E-B764-55A245A7139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572C629A-ADDF-43BE-970B-D7199930E16C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B4CF15-9704-4000-B4EC-9AD85D741BD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9E1649-E453-4F37-9D90-A11D13C18B2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05A8B6C-EB3A-4F5D-AB8E-E39390A5177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חץ: למטה 127">
            <a:extLst>
              <a:ext uri="{FF2B5EF4-FFF2-40B4-BE49-F238E27FC236}">
                <a16:creationId xmlns:a16="http://schemas.microsoft.com/office/drawing/2014/main" id="{FC298DFE-E125-4D40-95E4-859778E4B823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1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3E9A7A-B8C3-46AA-8A5A-61AFE97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Opportunity Table</a:t>
            </a:r>
            <a:endParaRPr lang="en-IL" b="1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942968FC-CFEC-473A-90A2-6F940AC8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323"/>
              </p:ext>
            </p:extLst>
          </p:nvPr>
        </p:nvGraphicFramePr>
        <p:xfrm>
          <a:off x="0" y="1237463"/>
          <a:ext cx="99342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45">
                  <a:extLst>
                    <a:ext uri="{9D8B030D-6E8A-4147-A177-3AD203B41FA5}">
                      <a16:colId xmlns:a16="http://schemas.microsoft.com/office/drawing/2014/main" val="44424667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1262742588"/>
                    </a:ext>
                  </a:extLst>
                </a:gridCol>
                <a:gridCol w="2203230">
                  <a:extLst>
                    <a:ext uri="{9D8B030D-6E8A-4147-A177-3AD203B41FA5}">
                      <a16:colId xmlns:a16="http://schemas.microsoft.com/office/drawing/2014/main" val="3357960752"/>
                    </a:ext>
                  </a:extLst>
                </a:gridCol>
                <a:gridCol w="1770460">
                  <a:extLst>
                    <a:ext uri="{9D8B030D-6E8A-4147-A177-3AD203B41FA5}">
                      <a16:colId xmlns:a16="http://schemas.microsoft.com/office/drawing/2014/main" val="1822546083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25347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CLIENT’S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PROBABILLITY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PENDING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1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MOSHIKO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0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2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2816"/>
                  </a:ext>
                </a:extLst>
              </a:tr>
            </a:tbl>
          </a:graphicData>
        </a:graphic>
      </p:graphicFrame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D57291BF-100A-4BE5-9C63-102DFDEA2CFE}"/>
              </a:ext>
            </a:extLst>
          </p:cNvPr>
          <p:cNvGrpSpPr/>
          <p:nvPr/>
        </p:nvGrpSpPr>
        <p:grpSpPr>
          <a:xfrm>
            <a:off x="5780408" y="1326607"/>
            <a:ext cx="372234" cy="218486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9A7EA71B-E5CA-49FC-886B-87929092D62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CE5C4114-21DA-4B3A-8F55-31553F1F2C2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CAEBD0E-C757-4D02-BA7C-762D7A3EFAD6}"/>
              </a:ext>
            </a:extLst>
          </p:cNvPr>
          <p:cNvGrpSpPr/>
          <p:nvPr/>
        </p:nvGrpSpPr>
        <p:grpSpPr>
          <a:xfrm>
            <a:off x="7563353" y="1303388"/>
            <a:ext cx="372234" cy="218486"/>
            <a:chOff x="6716389" y="2136298"/>
            <a:chExt cx="372234" cy="218486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927E01A6-F29F-44DB-B615-FB1654560C6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3D5DF5D-1F51-4A79-B0E0-8304CC82946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7F4DC3DA-D99D-464F-9D1C-864EECDE9FFA}"/>
              </a:ext>
            </a:extLst>
          </p:cNvPr>
          <p:cNvGrpSpPr/>
          <p:nvPr/>
        </p:nvGrpSpPr>
        <p:grpSpPr>
          <a:xfrm>
            <a:off x="9569938" y="1322696"/>
            <a:ext cx="372234" cy="218486"/>
            <a:chOff x="6716389" y="2136298"/>
            <a:chExt cx="372234" cy="218486"/>
          </a:xfrm>
        </p:grpSpPr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16D3EFFF-B7C2-4A24-A52E-002E0A61F2EA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FCB116D8-0805-459A-8335-49C884195D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A3252AF-E670-4EFA-A791-EBB61D14ED1C}"/>
              </a:ext>
            </a:extLst>
          </p:cNvPr>
          <p:cNvGrpSpPr/>
          <p:nvPr/>
        </p:nvGrpSpPr>
        <p:grpSpPr>
          <a:xfrm>
            <a:off x="1596828" y="1322696"/>
            <a:ext cx="372234" cy="218486"/>
            <a:chOff x="6716389" y="2136298"/>
            <a:chExt cx="372234" cy="218486"/>
          </a:xfrm>
        </p:grpSpPr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E59F12D8-306D-46F7-ACB6-84CCC6AC41B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46F6A8EF-7274-4AA7-A1C7-E75927A98094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9957B71D-4B0F-4DFD-9BA4-5B96A7F33373}"/>
              </a:ext>
            </a:extLst>
          </p:cNvPr>
          <p:cNvSpPr txBox="1">
            <a:spLocks/>
          </p:cNvSpPr>
          <p:nvPr/>
        </p:nvSpPr>
        <p:spPr>
          <a:xfrm>
            <a:off x="459446" y="4209327"/>
            <a:ext cx="3030468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749C49B1-9759-4CD4-BCFA-5640F8059E57}"/>
              </a:ext>
            </a:extLst>
          </p:cNvPr>
          <p:cNvSpPr txBox="1">
            <a:spLocks/>
          </p:cNvSpPr>
          <p:nvPr/>
        </p:nvSpPr>
        <p:spPr>
          <a:xfrm>
            <a:off x="459446" y="518424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95EE83B-B86F-4928-A628-22CE3068CB43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1BEDB5-6F68-4851-BC3D-69285B4A104C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88A592-BE36-4721-ACD4-9381E70026B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B65DD804-62AB-4154-B1E9-0ED31E43E21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7DB5FA-1B49-4CF3-A91E-15BCBFB9406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64D41E-1CE1-4958-9AE4-A11B6E81781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A50C25-E265-4F73-8034-EC01FB951F2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D1788-85F3-4C7B-9913-3BD5D0BF58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OPPORTUNITIES TABLE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A664D5-D3C3-48C9-A719-DBA6EDD01F5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C391E8-BB03-4F7E-AA09-ED531815F3D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21E966-543B-42FF-BA7F-715A5A37BFB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FEFC7A-80DA-4C23-8DFA-5120CEE51B87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EECAEAD5-CCFD-4930-853C-B520145E5DF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70EFF666-8CA2-421A-8597-BE62D880554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B8B9FFC5-5999-4D45-AD54-CED2997F7E1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A179B1C-D11A-4AB4-A84A-66072AF7973B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D759244-9BE4-4C44-B128-C5B38AF96959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D5B0B70-22A4-4B11-B713-B1C36223443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F221025A-75D0-46DA-8605-EEDD513B64E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0221BE9-17EE-483E-90F2-4FAAC080E3A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C9B1E9BB-0035-42F5-9371-DBFD83F92EC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95C951F8-F5E1-4A0B-BC50-465A1ABD8CB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B395CB-477A-4280-9D8C-44C8401D133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B11B9FE-417C-4EAF-80EA-5F6E8EB9BD5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0EDF6D-588B-4233-8F3F-4E270E1480B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9" name="חץ: למטה 128">
            <a:extLst>
              <a:ext uri="{FF2B5EF4-FFF2-40B4-BE49-F238E27FC236}">
                <a16:creationId xmlns:a16="http://schemas.microsoft.com/office/drawing/2014/main" id="{61924E07-7089-443A-A8BA-DC8ABAB4EE36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085F1A-8106-491A-B2C7-B8C65303BB2B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FE9454-74E9-4E28-84D9-BECD5DA201A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2" name="חץ: למטה 131">
            <a:extLst>
              <a:ext uri="{FF2B5EF4-FFF2-40B4-BE49-F238E27FC236}">
                <a16:creationId xmlns:a16="http://schemas.microsoft.com/office/drawing/2014/main" id="{33B9864D-61F4-4552-95AA-7D8299D569D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3" name="חץ: למטה 132">
            <a:extLst>
              <a:ext uri="{FF2B5EF4-FFF2-40B4-BE49-F238E27FC236}">
                <a16:creationId xmlns:a16="http://schemas.microsoft.com/office/drawing/2014/main" id="{2B62926C-72B1-4383-AF2C-2DA9C8E2BCE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5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925320"/>
            <a:ext cx="4753224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hlinkClick r:id="" action="ppaction://noaction"/>
              </a:rPr>
              <a:t>1.Employee Report by name</a:t>
            </a:r>
            <a:endParaRPr lang="en-US" b="1" dirty="0"/>
          </a:p>
          <a:p>
            <a:r>
              <a:rPr lang="en-US" dirty="0"/>
              <a:t>      shows:</a:t>
            </a:r>
          </a:p>
          <a:p>
            <a:r>
              <a:rPr lang="en-US" dirty="0"/>
              <a:t>      Report base on employee number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2.All Employee Reports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dirty="0"/>
              <a:t>shows:</a:t>
            </a:r>
          </a:p>
          <a:p>
            <a:r>
              <a:rPr lang="en-US" dirty="0"/>
              <a:t>      Report of all employees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3.Statistics</a:t>
            </a:r>
            <a:endParaRPr lang="en-US" b="1" dirty="0"/>
          </a:p>
          <a:p>
            <a:r>
              <a:rPr lang="en-US" b="1" dirty="0"/>
              <a:t>       shows:</a:t>
            </a:r>
          </a:p>
          <a:p>
            <a:r>
              <a:rPr lang="en-US" dirty="0"/>
              <a:t>	Number of new customers</a:t>
            </a:r>
          </a:p>
          <a:p>
            <a:r>
              <a:rPr lang="en-US" dirty="0"/>
              <a:t>	Number of Existing customers</a:t>
            </a:r>
          </a:p>
          <a:p>
            <a:r>
              <a:rPr lang="en-US" dirty="0"/>
              <a:t>	Number of Potential customers</a:t>
            </a:r>
          </a:p>
          <a:p>
            <a:r>
              <a:rPr lang="en-US" dirty="0"/>
              <a:t>	Profit &amp; Losses (per month / per year)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852D8AC-84C2-4D1A-861B-2B01B1497B53}"/>
              </a:ext>
            </a:extLst>
          </p:cNvPr>
          <p:cNvSpPr txBox="1">
            <a:spLocks/>
          </p:cNvSpPr>
          <p:nvPr/>
        </p:nvSpPr>
        <p:spPr>
          <a:xfrm>
            <a:off x="1574862" y="599225"/>
            <a:ext cx="3316733" cy="862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Self Reports</a:t>
            </a:r>
            <a:endParaRPr lang="he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278989"/>
            <a:ext cx="528702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Click the type of report you want to generate</a:t>
            </a:r>
          </a:p>
          <a:p>
            <a:endParaRPr lang="he-IL" dirty="0"/>
          </a:p>
        </p:txBody>
      </p:sp>
      <p:sp>
        <p:nvSpPr>
          <p:cNvPr id="3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3B2805ED-9B1F-4BCA-97F1-FA56137D2CAB}"/>
              </a:ext>
            </a:extLst>
          </p:cNvPr>
          <p:cNvSpPr txBox="1">
            <a:spLocks/>
          </p:cNvSpPr>
          <p:nvPr/>
        </p:nvSpPr>
        <p:spPr>
          <a:xfrm>
            <a:off x="9029748" y="1278989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492B30-C29B-492A-936F-5BB7AE5F5842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94C3FC-1D00-46B4-8202-C0F35D000280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B8DE33-991A-4017-A07B-CC28F9CA6B6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B2F1DE2-8245-4E09-B9F2-F526F88E7D4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92BDF2-0404-478A-91E7-9E779FA4DBE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C277E1-9D46-48BD-9EDD-50A71DAF1C23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61AF8B-8ED9-47B9-A4B4-D722CEB90C8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D3F32C-1002-475A-B406-E50FED1ACC40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510D15-6BD8-4D2A-9D55-AD6583910F1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6B1F8C-1DA3-496E-80F4-BF40E0A7ED83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78D7BE-D028-4063-B579-1C89210E0710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218BF9-C5D2-4542-A2E0-DA4B74743AB9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0E63F07D-1E76-419D-B9B3-5D172D81487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D2FA90B7-D0A0-44D8-8B75-B5EDC71AA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19F8B4D5-3884-450E-91B4-BECC9DB39D00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93FAD967-C7D5-4CAD-A50C-D14B23443EB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01078FD8-A66C-433E-813B-A611A1657F8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2DE2B91-CA4D-4650-9279-6408B7D996D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332E4EC9-163E-46E2-9634-0F58B26C4D1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9D1D2B64-D4FF-4ABF-8DF9-9FDCD6CA2E3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ECCD0338-AD53-4F0A-B7B8-982C0DBF0AC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F7D3C989-CDC9-4557-86C4-45218185B49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AB3929-75E7-4D8E-96F1-ABFE09331A4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802BB94-5DE4-40A0-8FEC-657300B2435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EBB0BA-2653-41C6-9DD2-6C46D2709C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34CE464-29A1-4A75-A2F2-7C007F6A2CB4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EEAC08-9588-4B17-A34E-0631417CEF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A59860-9DCE-4BC6-A2F0-03DF8F04BBF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SELF REPORTS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4F338F3D-0900-4949-845A-9299EB96811B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5CF99B9-D104-4124-B53B-73B18C83D2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7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296D4-A0E5-43E2-9A37-E0BBB0F3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  <a:endParaRPr lang="en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899727F-ED90-48A2-81EF-8FDB6F0DED17}"/>
              </a:ext>
            </a:extLst>
          </p:cNvPr>
          <p:cNvSpPr/>
          <p:nvPr/>
        </p:nvSpPr>
        <p:spPr>
          <a:xfrm>
            <a:off x="976143" y="1936826"/>
            <a:ext cx="4685289" cy="404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REPORT</a:t>
            </a:r>
            <a:endParaRPr lang="en-IL" b="1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DAB6DFC-750A-43FF-AA6C-6CB6BA7381B1}"/>
              </a:ext>
            </a:extLst>
          </p:cNvPr>
          <p:cNvGrpSpPr/>
          <p:nvPr/>
        </p:nvGrpSpPr>
        <p:grpSpPr>
          <a:xfrm>
            <a:off x="5135450" y="1936824"/>
            <a:ext cx="525982" cy="404774"/>
            <a:chOff x="7638882" y="2087746"/>
            <a:chExt cx="525982" cy="404774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5B12C13-25A4-4D65-9A4A-6F0270D29C03}"/>
                </a:ext>
              </a:extLst>
            </p:cNvPr>
            <p:cNvSpPr/>
            <p:nvPr/>
          </p:nvSpPr>
          <p:spPr>
            <a:xfrm>
              <a:off x="7638882" y="2087746"/>
              <a:ext cx="525982" cy="4047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1ECE7945-69F0-474F-88E5-859C47A7AF33}"/>
                </a:ext>
              </a:extLst>
            </p:cNvPr>
            <p:cNvCxnSpPr>
              <a:cxnSpLocks/>
            </p:cNvCxnSpPr>
            <p:nvPr/>
          </p:nvCxnSpPr>
          <p:spPr>
            <a:xfrm>
              <a:off x="7901873" y="2201208"/>
              <a:ext cx="0" cy="28322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B84033E9-4E1F-4EAD-9474-C6E57760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5699"/>
              </p:ext>
            </p:extLst>
          </p:nvPr>
        </p:nvGraphicFramePr>
        <p:xfrm>
          <a:off x="1213959" y="2341598"/>
          <a:ext cx="4064000" cy="112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7834919"/>
                    </a:ext>
                  </a:extLst>
                </a:gridCol>
              </a:tblGrid>
              <a:tr h="3213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1. SUCCESSFUL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02580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2. LOST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326323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3. PENDING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888209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DCE8232F-7996-4694-9CE3-C288E409EC75}"/>
              </a:ext>
            </a:extLst>
          </p:cNvPr>
          <p:cNvSpPr/>
          <p:nvPr/>
        </p:nvSpPr>
        <p:spPr>
          <a:xfrm>
            <a:off x="5135450" y="3716987"/>
            <a:ext cx="873940" cy="404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EXPORT</a:t>
            </a:r>
            <a:endParaRPr lang="en-IL" sz="1200" b="1" dirty="0"/>
          </a:p>
        </p:txBody>
      </p:sp>
      <p:sp>
        <p:nvSpPr>
          <p:cNvPr id="41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4624D80-E1C8-45B1-B45F-78877D861CAF}"/>
              </a:ext>
            </a:extLst>
          </p:cNvPr>
          <p:cNvSpPr txBox="1">
            <a:spLocks/>
          </p:cNvSpPr>
          <p:nvPr/>
        </p:nvSpPr>
        <p:spPr>
          <a:xfrm>
            <a:off x="846117" y="462414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8EECDF-856B-4664-8DD5-C3645A32AAD2}"/>
              </a:ext>
            </a:extLst>
          </p:cNvPr>
          <p:cNvSpPr txBox="1">
            <a:spLocks/>
          </p:cNvSpPr>
          <p:nvPr/>
        </p:nvSpPr>
        <p:spPr>
          <a:xfrm>
            <a:off x="846117" y="559905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C153F6-CA32-47AC-B75B-15E2739156D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08EB57-A689-4C37-9BB0-DF1EF42BD8F7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REPORTS</a:t>
            </a:r>
            <a:endParaRPr lang="he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58927C-13A8-4C6F-988D-F0ADD795237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F7839B02-93EE-4BBE-A73E-FAAF6918395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4EF6C-ECF6-4E2F-9062-D2B836E1906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50A6F-09E2-4EB8-A48F-1B9FDC5FCCA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3EB638-1992-4B85-B436-79FEFBE7878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CE27F0-D973-4E4D-BA47-6169037E72D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2FB983-BB05-424A-9BEE-05610091844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F6CD1E-5B27-4101-AAEE-AC2966293A7D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2F74BF-CA02-4463-98B2-D22F420C9007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35FFD1-1ADF-4721-BED2-0A195F94013B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7CD61E48-3DA4-4DE2-91E6-C215C7ABC51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83F3E5F6-F532-4450-AF75-68F0002563FE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0A37A732-C185-4C0E-B100-B4882A399325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370B625-1A8D-4D4C-8D74-1FE128092B8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67032E28-CD6A-4E8B-A92E-9C55453FC01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F0CD899E-2A3B-49DE-902A-89D79CCB23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168AC34-3E56-453E-A4A3-F8920357141B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חץ: למטה 91">
            <a:extLst>
              <a:ext uri="{FF2B5EF4-FFF2-40B4-BE49-F238E27FC236}">
                <a16:creationId xmlns:a16="http://schemas.microsoft.com/office/drawing/2014/main" id="{C4516F1B-533F-40E5-9AFD-F0F91246A00E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06881C7B-2B6E-4E40-BA60-AD9111666BEB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23DB1CDF-5924-4C27-8423-C093A2973F73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547D01-8311-47C9-B9A6-E357DEA71BB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D3E77C0-308E-4B9A-99DE-9EDA97E595A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52F295-DC40-42DA-A579-D1F459019F6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5BBB25F8-AE44-4BAB-A963-1BA7E547E10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E8EB15-3E4A-467B-88BC-80340492AFE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D4EE6F-8BF9-4817-ACC9-DBAD3C61030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A38B345F-84D6-4A14-A6B8-9073F5479FC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74B50BD9-E425-4685-9CD5-3CFFAA6A741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8181D2-B91D-413C-948A-7A966478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7" y="6875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REPRICING PRODUCTS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BDAAB44-6508-424D-89B6-5697C8436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22694"/>
              </p:ext>
            </p:extLst>
          </p:nvPr>
        </p:nvGraphicFramePr>
        <p:xfrm>
          <a:off x="64244" y="852623"/>
          <a:ext cx="816742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55">
                  <a:extLst>
                    <a:ext uri="{9D8B030D-6E8A-4147-A177-3AD203B41FA5}">
                      <a16:colId xmlns:a16="http://schemas.microsoft.com/office/drawing/2014/main" val="961335874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272504772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384545006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1267613770"/>
                    </a:ext>
                  </a:extLst>
                </a:gridCol>
              </a:tblGrid>
              <a:tr h="4746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PRODUCT NAME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CURRENT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CHANGE BY PERCENTAGE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7260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REGULAR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110/90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10%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58294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HD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144/108/96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20%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680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4K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195/135/120/105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30%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9041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REMOTE CONTROLLER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9885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VOD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719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 PACKAGE 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33727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GOLD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74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PLUS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6351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MOVIES PACKAGE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75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50%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9725683"/>
                  </a:ext>
                </a:extLst>
              </a:tr>
            </a:tbl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C153221-D12C-4482-AAB8-160A6B9897B0}"/>
              </a:ext>
            </a:extLst>
          </p:cNvPr>
          <p:cNvGrpSpPr/>
          <p:nvPr/>
        </p:nvGrpSpPr>
        <p:grpSpPr>
          <a:xfrm>
            <a:off x="1734659" y="3429000"/>
            <a:ext cx="324121" cy="173928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060E8172-23AD-4894-88FA-75BA3A5E6E3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B1B88A52-F993-4809-9EA0-350132C7182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29E830F9-BBC4-4B9C-9D49-CBEEED829C2C}"/>
              </a:ext>
            </a:extLst>
          </p:cNvPr>
          <p:cNvSpPr txBox="1">
            <a:spLocks/>
          </p:cNvSpPr>
          <p:nvPr/>
        </p:nvSpPr>
        <p:spPr>
          <a:xfrm>
            <a:off x="833169" y="48914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CEED16-0184-4EB6-8C65-1BCC8818F7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204955-01A0-4188-A59F-AE89F4F72E13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A57DC7-1A87-4325-8296-CB4739656F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2B3DBD90-69AF-4623-BFC3-D1067706341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2358AA-F21D-422B-B720-009C3DEEAC10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D6681A-05EC-4EA6-9423-75D34E64BC5D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2F676-4426-4780-B390-0EA72F964AFC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B0093E-35A8-498C-86A8-FDE61BFE517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E0538D-7EE1-445A-B694-01C6E5325B4D}"/>
              </a:ext>
            </a:extLst>
          </p:cNvPr>
          <p:cNvSpPr txBox="1"/>
          <p:nvPr/>
        </p:nvSpPr>
        <p:spPr>
          <a:xfrm>
            <a:off x="10419268" y="4587492"/>
            <a:ext cx="939563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REPRICING PRODUCTS</a:t>
            </a:r>
            <a:endParaRPr lang="he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D9B6B1-0E83-4825-9302-DBA1FC0E953F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12012-3FE1-42F6-BF41-82B6F886E81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A150AD-32CF-4D37-82ED-DB43AA176621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FC0BCF22-565F-462C-8BC2-57CDF9E62BA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7AFA6CEC-9933-4486-A9C7-7545AD19920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88DAB112-165D-4D93-AC37-865A4E018ED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BC0093E2-0D96-490A-9AB1-C96F3159F49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8CF8B9E0-979C-4E10-A910-67A648B7DE5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DB9FBE38-37D2-406B-A385-8BC9D5C365C9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BD04B52A-99F2-41FD-89C4-4B1F3ACE162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34AC4AEF-F5D4-4C8C-A0C7-31D77DD15D2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1D6FDAD7-89F2-4FF6-A627-DCF79895585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5F7A29DC-384C-4DD4-A690-99761565DB6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2A4012-479F-4C9B-B244-9A72E29975B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0C2F4C-D22C-44CF-A495-6BC969EC0D2E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924E4A22-E880-42B2-A0C9-6B7844030AD3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3A5777-536F-43D4-BB14-D327A1F1FE06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EDFB6A-9B12-4957-86D4-0BA62126593B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3DB64299-868A-43E3-9E74-CC20B18B8AB9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3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hlinkClick r:id="rId2" action="ppaction://hlinksldjump"/>
            <a:extLst>
              <a:ext uri="{FF2B5EF4-FFF2-40B4-BE49-F238E27FC236}">
                <a16:creationId xmlns:a16="http://schemas.microsoft.com/office/drawing/2014/main" id="{EEC790ED-B2CC-4E7C-BC25-DD9F3CA1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8" y="1137918"/>
            <a:ext cx="4599125" cy="2581410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646110" y="658159"/>
            <a:ext cx="9404723" cy="410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Log</a:t>
            </a:r>
            <a:r>
              <a:rPr lang="en-US" sz="1800" dirty="0"/>
              <a:t> in screen</a:t>
            </a:r>
            <a:endParaRPr lang="he-IL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40360D-14CF-4E87-B98A-E61371417CAC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59F8F6-4A6B-4F0D-88E9-0FDB77FDDEA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44216E-72D6-4EBC-A6A2-3580167AAD3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882D29F1-891C-4F1B-8C2E-70F729AAA9CE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440B8-1739-4253-AE37-7A3C1D43DAB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670A97-40B5-4F1E-9AF0-86D66ECD7C35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31577F-4581-43AD-A743-E30CDFED4DF7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4524A4-E3D7-4D31-81A0-D586D8A78E4C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5D9C4B-2E14-4047-91C5-4B79A6391AA7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3A2602-0B90-4157-A314-BD0AC4D56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E85120-9F6F-4077-8770-13DF615138D3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958947-A2C9-4FE0-B04D-F2430EFCB9A8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CE2C328-32E4-4487-A2B9-C53663D2A28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DA77B46F-17F2-4E08-9B0F-FD4FB43DF43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E6FCD5FA-009B-4633-9FDA-2D0A51352962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52266DE0-8915-4F27-A412-9B626F921A28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7917FF93-6F5C-40AB-BA9A-7438A49D2B07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8EBA39E-086D-4CCF-9725-B305497779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CEA9368-0FB4-4479-ADFC-8BB4073B38A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9F69212-C2A4-4BE2-B305-AAB754632B2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099D8B97-1B04-40FC-AE40-AE0FE0C9344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A07AE259-5392-46BD-8E98-C99AF52A2E31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1D8791-6849-4E75-A825-CD9B079DF8D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965C9002-FD03-4C4F-BF1C-E5B2365E9EB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BABC42-3B5F-45B6-9E6A-97916D462FD6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7980448D-37C0-4ED2-A158-155135DE584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C80008-B0EE-4DE9-82F2-4149420EBD2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8C0C3A-0689-4225-A63F-CF9859225F65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7ECAB1A-DB1B-4129-AC4A-B6BCDCFA5C4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E6D4E0E7-111D-4615-B602-933802D581F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489" y="1053036"/>
            <a:ext cx="3646489" cy="22015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/>
              <a:t>Employee</a:t>
            </a:r>
            <a:r>
              <a:rPr lang="he-IL" sz="1800" dirty="0"/>
              <a:t/>
            </a:r>
            <a:br>
              <a:rPr lang="he-IL" sz="1800" dirty="0"/>
            </a:br>
            <a:r>
              <a:rPr lang="en-US" sz="1800" dirty="0"/>
              <a:t>go </a:t>
            </a:r>
            <a:r>
              <a:rPr lang="en-US" sz="1800">
                <a:hlinkClick r:id="rId2" action="ppaction://hlinksldjump"/>
              </a:rPr>
              <a:t>to</a:t>
            </a:r>
            <a:r>
              <a:rPr lang="en-US" sz="1800" dirty="0"/>
              <a:t> menu Employee</a:t>
            </a:r>
            <a:endParaRPr lang="he-IL" sz="1800" dirty="0"/>
          </a:p>
        </p:txBody>
      </p:sp>
      <p:sp>
        <p:nvSpPr>
          <p:cNvPr id="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35599" y="1053036"/>
            <a:ext cx="3468689" cy="22015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Manager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go to manager menu</a:t>
            </a:r>
            <a:endParaRPr lang="he-IL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557E13-BF87-4011-82C2-EBCB3297E651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388A23-D600-4097-BCD2-DF9290F6C42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ED5F99-1198-4BAB-84CF-D70BFF80F8C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D4458D34-6BA1-4356-814F-BDBFA230A71A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644980-2E5C-40A4-8A52-0982353AEB1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2B10A6-2FD6-433E-B4E4-9504B4D3D7B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01F1D4-9E27-487E-9710-3AC5B3F8370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5E0B2-B49E-4244-B169-AC9FFAF13036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3F5F5F-64E8-41C3-B989-F7019005599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0A5854-C1A6-4193-BC17-493324937E84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USER TYPE PAGE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13774E-FE57-414B-A0F3-D9F1B23CA45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04C64C-A459-4B71-B653-D2F8B27F7F7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9AF9027-C651-4A16-A3AB-964440D1D0CB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A5DEA370-E522-4C32-91FB-65AD23516A09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CC87D929-72D5-4CC5-801D-325615B8019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47BC96A-1E8E-4ED7-BD55-04BA2FAC03E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C52C8712-081C-4A8F-BBDE-6825F859FAB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0B5BFA57-3D73-4D76-8E1F-7DE0B824F9B4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AC3632F-5FFF-40E0-B082-8DEC9BE418C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EECC5B61-BCB8-4487-B67B-8C47D7D3859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4A96F66-193F-4ECB-942F-1D2C473E33F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A785599-E8CB-41C4-A6B7-A52DCA128D1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A6BB30-7C07-4F36-9C93-C614C760C08C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3FD911E-7FD0-473B-999C-F894C8FF3C80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E80B2D-106E-4A8C-A521-04D53AF01A54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0F803F7D-7F5E-46E7-A70D-34DE07C311B5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91D4C4-4D5B-443E-9A51-F4079431C344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E2F6C8B-63F2-42A8-9305-8A691F39722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06B9846-ECE1-443C-9FEB-A60B122CFE9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6F2A01BE-9968-4EA1-9C3D-5BC8770B73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579809" y="237146"/>
            <a:ext cx="33927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EMPLOYEE 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342377" y="308203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- Employee</a:t>
            </a:r>
          </a:p>
        </p:txBody>
      </p:sp>
      <p:sp>
        <p:nvSpPr>
          <p:cNvPr id="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76768" y="29791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6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48432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  <a:endParaRPr lang="he-IL" sz="1800" dirty="0"/>
          </a:p>
        </p:txBody>
      </p:sp>
      <p:sp>
        <p:nvSpPr>
          <p:cNvPr id="7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098907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Opportunities table</a:t>
            </a:r>
          </a:p>
        </p:txBody>
      </p:sp>
      <p:sp>
        <p:nvSpPr>
          <p:cNvPr id="8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106643" y="29348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Self Reports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F1A0B-8F9C-43F2-A71A-19EBD7F2091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AC72A9-BA54-4FB2-B99F-06DD18D1EFE5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FC3B51-7DAA-4648-A037-DDB10FF6AC6E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41" name="חץ: למטה 40">
            <a:extLst>
              <a:ext uri="{FF2B5EF4-FFF2-40B4-BE49-F238E27FC236}">
                <a16:creationId xmlns:a16="http://schemas.microsoft.com/office/drawing/2014/main" id="{22872C39-EF2A-4667-972B-46067E2B668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364328-11E7-460B-9B3F-D8F2EEE36BC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C992C0-3D7A-4998-BD0A-4B34C7108C72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EMPLOYEE MENU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B16B58-3A84-44B9-A187-B53ACA77293F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CBEED-50C1-4D37-9167-EB660DDCDAD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99A64B-1C5A-4F38-833F-303794B96B9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046DEA-B610-4F08-81B1-5E20B4F30C90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9B5E96-49FD-43C8-AB57-1828FF6858AE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60EEE-0C04-47E5-BB0B-578F17A30FC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50" name="חץ: למטה 49">
            <a:extLst>
              <a:ext uri="{FF2B5EF4-FFF2-40B4-BE49-F238E27FC236}">
                <a16:creationId xmlns:a16="http://schemas.microsoft.com/office/drawing/2014/main" id="{958745BC-8A07-407F-A571-0D0ECB75436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E7A72A91-2F45-4842-B800-B01C22AE82B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4271020D-7B31-440E-BB18-22D9387CBCF7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C6FF2EAF-D8FE-4B3D-AD26-73FF11C1B95D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1EF262EF-87F0-4766-B399-ED632E2744B2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52820064-161A-4FF1-ADBA-35017149B21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82B158F8-4A4C-42B5-A80D-D28BA6F2C6D7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CFF7E9F0-0AE2-47BD-B93E-7124E2FA11A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6884A57E-192C-463F-9977-F7D60C9E530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AE79F5-4A09-4FD8-B6B8-3FDE4BA8640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EBBD3-2027-4BA1-AFC0-445B305E921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6F55EF4-E7B7-4377-A6E0-873AC6ED8863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E76AC1-3F4A-4612-95BE-5CA130E9C6D5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DBB9486A-9AC3-497F-AFA4-3DB56F970639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A4FE33-76B9-4CC0-9431-F7890907F4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BDDE49-1062-46A1-B842-F3BC5F3A653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C6491D8D-B08E-47A9-8A1E-9DF31153ED1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5C6A9D33-DDCB-42CD-90AC-14CBF83D3F6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3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379BE-6FD3-4847-B0F2-15CF350E29BD}"/>
              </a:ext>
            </a:extLst>
          </p:cNvPr>
          <p:cNvSpPr txBox="1"/>
          <p:nvPr/>
        </p:nvSpPr>
        <p:spPr>
          <a:xfrm>
            <a:off x="386827" y="355846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– Manager</a:t>
            </a:r>
          </a:p>
        </p:txBody>
      </p:sp>
      <p:sp>
        <p:nvSpPr>
          <p:cNvPr id="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1213" y="277353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800" dirty="0"/>
          </a:p>
          <a:p>
            <a:pPr algn="ctr"/>
            <a:r>
              <a:rPr lang="en-US" sz="1800" dirty="0">
                <a:hlinkClick r:id="rId3" action="ppaction://hlinksldjump"/>
              </a:rPr>
              <a:t>Reports</a:t>
            </a:r>
            <a:endParaRPr lang="en-US" sz="1800" dirty="0"/>
          </a:p>
        </p:txBody>
      </p:sp>
      <p:sp>
        <p:nvSpPr>
          <p:cNvPr id="6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68247" y="102938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</a:p>
        </p:txBody>
      </p:sp>
      <p:sp>
        <p:nvSpPr>
          <p:cNvPr id="7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86621" y="27509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8" name="כותרת 1">
            <a:hlinkClick r:id="rId6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4997" y="10032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hlinkClick r:id="rId7" action="ppaction://hlinksldjump"/>
              </a:rPr>
              <a:t>Opportunity Table</a:t>
            </a:r>
            <a:endParaRPr lang="en-US" sz="1800" dirty="0"/>
          </a:p>
        </p:txBody>
      </p:sp>
      <p:sp>
        <p:nvSpPr>
          <p:cNvPr id="10" name="כותרת 1">
            <a:hlinkClick r:id="rId8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918626" y="4525806"/>
            <a:ext cx="2476500" cy="13585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Repricing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729387" y="355846"/>
            <a:ext cx="31633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MANAGER MENU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F91B03-768D-4DDA-95C5-DC2A198B1789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1164E3-2AAE-472E-8A46-EC592689414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8CCA77-E441-444E-B767-1BA485CC6193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3B903658-C79A-48F8-9CD0-8F14FEE45EC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1B7F83-5AB9-4755-B373-51E3AEBC900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MANAGER MENU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F59A63-3BF4-4C0F-8D8F-0E4F3B1089F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F951CE-C247-4419-93A5-F63EEDD51771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4992D2-FDDB-4EEF-9999-29E4BBB9C3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A71BC-B151-4164-B6F1-69E19A4E0B7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CD074-E98F-4099-A093-32C3EB63523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E48114E-C539-4EFE-AB6D-6725F083DAF8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542A7C-7738-4984-8ABE-6DB9D960825F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42B0B23F-22B7-4922-A153-87E23198A967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B6E65D5B-2B7E-483A-AA39-BF312CEEC41A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3D1888D0-2FFD-4F43-B8F8-A448273DEC5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74600CF-A1C4-4771-9BB4-BD90BB853D0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77726006-D118-44F1-9E0B-A807DFD9B90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4456B614-D9BF-47BF-9D73-F9284757845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6DD35F7-F50E-4534-9170-389D3598BBEF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70B5745-B6EF-4CD1-B7A6-75941B8AC7A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91853693-6781-46AB-A385-04170CF3FDE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962DA5CC-5C9D-4C7E-99E4-00A71C31634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65C053-BB69-4CD2-8397-26F7E2BE5A63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6D197BCB-CE6F-4299-85FC-EE16650F3C3A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66E68-C0D1-4EA7-A476-F3829E65692F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258D02D4-AEC0-46A8-B8D3-C5B9066607CF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663694-EF1F-4D93-BA7E-AB92189643D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EEFCAA-23B2-467A-8735-F9C0BD05175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A69D2C4-CF2F-4FDE-B4C6-524834E0BAB6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15EF598F-1F58-49BB-B027-C90170C66DA9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1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370320" y="1267520"/>
            <a:ext cx="5448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r>
              <a:rPr lang="en-US" dirty="0"/>
              <a:t>customer Status: </a:t>
            </a:r>
            <a:r>
              <a:rPr lang="en-US" b="1" dirty="0"/>
              <a:t>Active</a:t>
            </a:r>
          </a:p>
        </p:txBody>
      </p:sp>
      <p:sp>
        <p:nvSpPr>
          <p:cNvPr id="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412684" y="505037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Next Stage</a:t>
            </a:r>
            <a:endParaRPr lang="he-IL" sz="18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283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7071020" y="155717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7581899" y="208158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4E472840-CC63-4EDE-A63C-65F97968B749}"/>
              </a:ext>
            </a:extLst>
          </p:cNvPr>
          <p:cNvSpPr txBox="1">
            <a:spLocks/>
          </p:cNvSpPr>
          <p:nvPr/>
        </p:nvSpPr>
        <p:spPr>
          <a:xfrm>
            <a:off x="90831" y="45380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5D4184DF-1F94-4F22-BCA8-6A949498109B}"/>
              </a:ext>
            </a:extLst>
          </p:cNvPr>
          <p:cNvSpPr txBox="1">
            <a:spLocks/>
          </p:cNvSpPr>
          <p:nvPr/>
        </p:nvSpPr>
        <p:spPr>
          <a:xfrm>
            <a:off x="90831" y="551291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1DE2C-C1A0-417B-AE34-85C5088E615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C8C833-7A45-4667-A8EA-B0CC1E232031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D4CB7E-BF84-42DF-8926-A6883EAFDA9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0E65A06-548B-4486-A502-860B8DA4D70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A7036E-4B90-49FB-8DD9-5D68F77763B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C196ED-EE78-4A6D-8E7C-7713E878310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D42380-E3EE-4C03-9F7B-69A4A375585B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NEW CUSTOMER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CF8E06-424D-4E63-B9B0-2ED5DAF76F7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946801-DE35-44F3-B719-06050A181BB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E051A5-4DC5-43F6-86BB-B1F4287AC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8EBC08-43B7-4C64-923B-ADAFF037E2B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383A0B-F0FB-4001-B4A6-A5FAC8CB7F5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BBE34DCD-86C7-4746-9D5D-9E8A0A44F7D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D5818226-97E9-4430-A6E5-03140161066F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29DD7CD7-94E6-4EBD-B93F-3CC92535D0A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82156354-2B57-4934-B092-2182B42EF4B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7002B957-0AC8-4472-9CBA-2DAE45DE12A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465173E-0F2B-40A2-8CBA-09A1603B9B4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1C797291-FB35-4EBA-BA8A-FBF39E5ADEC3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7D8B0C69-207E-400A-949D-BFC81B038EEB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AF978823-EE94-4141-99E4-B8F18358BE2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E6D6D60-FEF8-4696-BC07-29883E2EEDC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893F74-8A69-4842-943E-4C6620AB5FC2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D60203D7-7FCE-47CC-8EEE-7D7695F7042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4361C0-BC18-477F-9E5B-C0A673EFE1CD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DAA97584-4BEF-40C9-AB8E-894A3E95A6C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969204-5171-417E-B204-EE57A8DF1E3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A48C6B-6805-43BA-A070-7A45C48720C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0" name="חץ: למטה 129">
            <a:extLst>
              <a:ext uri="{FF2B5EF4-FFF2-40B4-BE49-F238E27FC236}">
                <a16:creationId xmlns:a16="http://schemas.microsoft.com/office/drawing/2014/main" id="{01D1DE6C-6304-4C26-81C9-CBC3C817A07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1" name="חץ: למטה 130">
            <a:extLst>
              <a:ext uri="{FF2B5EF4-FFF2-40B4-BE49-F238E27FC236}">
                <a16:creationId xmlns:a16="http://schemas.microsoft.com/office/drawing/2014/main" id="{086CDD28-FC09-458A-B721-E76743F82B3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6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019550" y="2815035"/>
            <a:ext cx="153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ID: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88709" y="804668"/>
            <a:ext cx="502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Searching 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5143500" y="283273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171950" y="3444638"/>
            <a:ext cx="362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**Error if ID not found</a:t>
            </a:r>
          </a:p>
        </p:txBody>
      </p:sp>
      <p:sp>
        <p:nvSpPr>
          <p:cNvPr id="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308931" y="5173489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Search</a:t>
            </a:r>
            <a:endParaRPr lang="he-IL" sz="1800" b="1" dirty="0"/>
          </a:p>
        </p:txBody>
      </p:sp>
      <p:sp>
        <p:nvSpPr>
          <p:cNvPr id="37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9B1DEF23-F3C4-47DA-85EE-2FD01893E2DA}"/>
              </a:ext>
            </a:extLst>
          </p:cNvPr>
          <p:cNvSpPr txBox="1">
            <a:spLocks/>
          </p:cNvSpPr>
          <p:nvPr/>
        </p:nvSpPr>
        <p:spPr>
          <a:xfrm>
            <a:off x="71077" y="463835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FEB4DF66-8D44-4A94-832A-A5EE48B92EA6}"/>
              </a:ext>
            </a:extLst>
          </p:cNvPr>
          <p:cNvSpPr txBox="1">
            <a:spLocks/>
          </p:cNvSpPr>
          <p:nvPr/>
        </p:nvSpPr>
        <p:spPr>
          <a:xfrm>
            <a:off x="71077" y="561327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96D35E-1730-4D69-B679-178C4DFCC1D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ABF336-6962-41B3-8D82-1AC4D087688D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DAF03B-BD06-4489-8E28-3B222EDFD61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SEARCH EXISTING CUSTOMER</a:t>
            </a:r>
            <a:endParaRPr lang="he-IL" dirty="0"/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FB1602C9-F00A-404E-A02E-0FB3EC4773F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1DD384-2C3F-4A97-97B8-AE3C23EDC847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DF770B-348E-4C8C-871C-76E9AB35B5E8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AE6B84-B780-4B45-A878-7C68BC906C9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9DCC9-A29D-498A-9A06-D84F14B67B9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9C3D13-8C63-41ED-BF6A-EF3133EB85EB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F0D32-A759-4440-B297-A5AD654716F6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64F6E0-7A0F-49FE-9C74-A8390485F029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2A46F2-DAB6-49BA-8185-B3CD58508CC6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DBAB230C-597D-4059-B6C8-183FC9889A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D29DDD5-8596-4BB8-96B1-44B65B72E7A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66BEE49F-BE56-427F-B38B-F22A2007188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4D83C8E-3121-428B-A4DC-E77FAF71B855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B97BAF16-1D1B-4E99-A354-1E2E4A1C8256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F300CE35-4464-4DA7-AC35-2E9D8D7626A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761CE744-3AB2-444D-B18E-A9499A5C813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3D9E974-5084-4BB2-BDC7-FC741548EAF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D36B888B-3ED4-410A-818B-E5AB54485E2F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C4797AAD-34C7-4FB4-A67A-0D40D7BCC447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029E67-3357-4C3B-B1AD-242ADED87DE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A2F1547-9614-4255-9F0B-9821A48C974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B24B82-B52F-4A7E-9884-02E1451E31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E4C9EA48-B1EC-433F-B958-D2CA4648862A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3EA49-D898-4E92-A32C-7B7B881E8FF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845D73-0A18-4E75-9ADB-EEB0C5DE7F98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359669C9-D972-4987-A361-52E531F288D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834A1ECF-59AE-45CE-A6EA-A488ECEACBC4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9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6988810" y="152472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7315835" y="207483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195061" y="993635"/>
            <a:ext cx="54482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r>
              <a:rPr lang="en-US" dirty="0"/>
              <a:t>customer Status: </a:t>
            </a:r>
            <a:r>
              <a:rPr lang="en-US" b="1" dirty="0"/>
              <a:t>Potential / Subscribed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1580756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AAA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082800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BBB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9050" y="2672202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123456789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321536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123456789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2550" y="379103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A@....com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6760" y="1524727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abc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3785" y="2088175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def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293184" y="435156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Customer Details</a:t>
            </a:r>
            <a:endParaRPr lang="he-IL" sz="1800" b="1" dirty="0"/>
          </a:p>
        </p:txBody>
      </p:sp>
      <p:sp>
        <p:nvSpPr>
          <p:cNvPr id="2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33401" y="548087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Show History</a:t>
            </a:r>
            <a:endParaRPr lang="he-IL" sz="1800" b="1" dirty="0"/>
          </a:p>
        </p:txBody>
      </p:sp>
      <p:sp>
        <p:nvSpPr>
          <p:cNvPr id="71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95C4538E-5264-4124-90A5-7116792E2AD3}"/>
              </a:ext>
            </a:extLst>
          </p:cNvPr>
          <p:cNvSpPr txBox="1">
            <a:spLocks/>
          </p:cNvSpPr>
          <p:nvPr/>
        </p:nvSpPr>
        <p:spPr>
          <a:xfrm>
            <a:off x="130025" y="4333384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Deal Details</a:t>
            </a:r>
            <a:endParaRPr lang="he-IL" sz="1800" b="1" dirty="0"/>
          </a:p>
        </p:txBody>
      </p:sp>
      <p:sp>
        <p:nvSpPr>
          <p:cNvPr id="52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0888A91A-CD34-4625-827E-493037BD2506}"/>
              </a:ext>
            </a:extLst>
          </p:cNvPr>
          <p:cNvSpPr txBox="1">
            <a:spLocks/>
          </p:cNvSpPr>
          <p:nvPr/>
        </p:nvSpPr>
        <p:spPr>
          <a:xfrm>
            <a:off x="4448128" y="4351568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5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31FB7407-A2A2-4BE1-8B8B-AF924FF6AC6F}"/>
              </a:ext>
            </a:extLst>
          </p:cNvPr>
          <p:cNvSpPr txBox="1">
            <a:spLocks/>
          </p:cNvSpPr>
          <p:nvPr/>
        </p:nvSpPr>
        <p:spPr>
          <a:xfrm>
            <a:off x="4435689" y="548087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E52960-8996-41EE-8118-097180E13D5A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9A2954-84E0-4DE8-8DDB-600FA728125F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DB8F02-58EB-4D3B-936E-1E1A811C35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C9E7B2CB-5CE3-4E9D-851E-F62CFFF586C2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418CF9-3F54-4D10-B778-B46CB45EC3E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87C13-96ED-46D9-9E0A-44697E1B628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00EE97-CFC3-4E72-8011-E8CF9F1AA460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A2766-D8FD-46DE-91F0-4AB54666D081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EAAF76-09AF-4062-A0BB-B5973648EED5}"/>
              </a:ext>
            </a:extLst>
          </p:cNvPr>
          <p:cNvSpPr txBox="1"/>
          <p:nvPr/>
        </p:nvSpPr>
        <p:spPr>
          <a:xfrm>
            <a:off x="10479815" y="5005695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861BF6-40C9-4B15-97BE-973F37BBE9B2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1E751F-4C7B-4D8A-822C-7F387ACCC8E1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6D5546-941E-4628-9557-77622308A3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7D3A1124-F05E-43C1-A308-C4550CE5543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297F38C2-9D52-4344-8112-1F929E631DA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EF83B462-27FB-47E5-9CF5-E66FC1330D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7F07F11F-5FD1-4A5F-8EED-FDAD6038ED42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41120EE3-D38F-448E-B00D-570C360827AC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4E6F65ED-1908-4904-8B8C-24B12E5B6D93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חץ: למטה 99">
            <a:extLst>
              <a:ext uri="{FF2B5EF4-FFF2-40B4-BE49-F238E27FC236}">
                <a16:creationId xmlns:a16="http://schemas.microsoft.com/office/drawing/2014/main" id="{FAF9FE85-2B6C-48B0-AFB3-912DD95A9FF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7A516621-9438-469D-9391-0AEE058DF6EF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DD23540F-0208-4C2E-A34B-DB825EFC105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47EAE72A-DC98-493E-B2FA-05711E80C81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0A41E6-6F41-4E46-8234-035AD8CF8DA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2505CB4B-DA60-4347-A294-D849D27953F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A1262B-EA6F-4DC1-9E15-79F0950073D0}"/>
              </a:ext>
            </a:extLst>
          </p:cNvPr>
          <p:cNvSpPr txBox="1"/>
          <p:nvPr/>
        </p:nvSpPr>
        <p:spPr>
          <a:xfrm>
            <a:off x="10479815" y="45727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98F6B7CE-758A-4BB0-873A-AF3AB2628CE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DED3F4-F67B-4EE4-8857-BBE6C5EC422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BF395-BF8A-40F1-9299-B3FF6D690CB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AD9B2AB-3D17-4850-B52B-207D1AEA2DF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1AB52A9D-69C8-452D-A112-F12B4443E4EA}"/>
              </a:ext>
            </a:extLst>
          </p:cNvPr>
          <p:cNvSpPr/>
          <p:nvPr/>
        </p:nvSpPr>
        <p:spPr>
          <a:xfrm>
            <a:off x="10845986" y="48348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6362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Deal Number: </a:t>
            </a:r>
            <a:r>
              <a:rPr lang="en-US" b="1" dirty="0"/>
              <a:t>0000001</a:t>
            </a:r>
          </a:p>
          <a:p>
            <a:endParaRPr lang="en-US" dirty="0"/>
          </a:p>
          <a:p>
            <a:r>
              <a:rPr lang="en-US" dirty="0"/>
              <a:t>Type of product: </a:t>
            </a:r>
            <a:r>
              <a:rPr lang="en-US" b="1" dirty="0"/>
              <a:t>Regular / HD / VOD / Combined</a:t>
            </a:r>
          </a:p>
          <a:p>
            <a:endParaRPr lang="en-US" dirty="0"/>
          </a:p>
          <a:p>
            <a:r>
              <a:rPr lang="en-US" dirty="0"/>
              <a:t>Number of Products:</a:t>
            </a:r>
          </a:p>
          <a:p>
            <a:endParaRPr lang="en-US" dirty="0"/>
          </a:p>
          <a:p>
            <a:r>
              <a:rPr lang="en-US" dirty="0"/>
              <a:t>Type of deal: </a:t>
            </a:r>
            <a:r>
              <a:rPr lang="en-US" b="1" dirty="0"/>
              <a:t>Regular / Business </a:t>
            </a:r>
          </a:p>
          <a:p>
            <a:endParaRPr lang="en-US" dirty="0"/>
          </a:p>
          <a:p>
            <a:r>
              <a:rPr lang="en-US" dirty="0"/>
              <a:t>Total Price: </a:t>
            </a:r>
            <a:r>
              <a:rPr lang="en-US" b="1" dirty="0"/>
              <a:t>124</a:t>
            </a:r>
            <a:r>
              <a:rPr lang="en-US" dirty="0"/>
              <a:t> (According to what we chose)</a:t>
            </a:r>
          </a:p>
          <a:p>
            <a:endParaRPr lang="en-US" dirty="0"/>
          </a:p>
          <a:p>
            <a:r>
              <a:rPr lang="en-US" dirty="0"/>
              <a:t>Deal Status: </a:t>
            </a:r>
            <a:r>
              <a:rPr lang="en-US" b="1" dirty="0"/>
              <a:t>Won / Lost / Pending </a:t>
            </a:r>
            <a:r>
              <a:rPr lang="en-US" dirty="0"/>
              <a:t>(High &amp; Low priority)</a:t>
            </a:r>
          </a:p>
          <a:p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Next Stage</a:t>
            </a:r>
          </a:p>
        </p:txBody>
      </p:sp>
      <p:sp>
        <p:nvSpPr>
          <p:cNvPr id="11" name="מלבן מעוגל 10"/>
          <p:cNvSpPr/>
          <p:nvPr/>
        </p:nvSpPr>
        <p:spPr>
          <a:xfrm>
            <a:off x="31877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858000" y="1304538"/>
            <a:ext cx="544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26" name="מלבן מעוגל 25"/>
          <p:cNvSpPr/>
          <p:nvPr/>
        </p:nvSpPr>
        <p:spPr>
          <a:xfrm>
            <a:off x="7804149" y="1223097"/>
            <a:ext cx="3581510" cy="1945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139784" y="5337527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Save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2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5269776" y="5339099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Go to payment</a:t>
            </a:r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39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ECF8164B-12D2-4A33-B0FE-FEA3E5101B95}"/>
              </a:ext>
            </a:extLst>
          </p:cNvPr>
          <p:cNvSpPr txBox="1">
            <a:spLocks/>
          </p:cNvSpPr>
          <p:nvPr/>
        </p:nvSpPr>
        <p:spPr>
          <a:xfrm>
            <a:off x="64870" y="4792667"/>
            <a:ext cx="3007754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0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315995E-539C-4ECE-BB23-7B882B152911}"/>
              </a:ext>
            </a:extLst>
          </p:cNvPr>
          <p:cNvSpPr txBox="1">
            <a:spLocks/>
          </p:cNvSpPr>
          <p:nvPr/>
        </p:nvSpPr>
        <p:spPr>
          <a:xfrm>
            <a:off x="63951" y="5763059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83C525-EA29-49AE-807D-40F24F3A757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0DB507-EA4B-4AB7-8582-E69B22CA8BE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CE1B76-C598-4B7D-BC94-58556442A84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4C00D788-E90E-4A23-B92F-7344FEEA028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C3ADD-91F2-4CBD-BA0F-99EA0EE9B5A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F755A0-6F6E-4A3D-B799-25482D03019F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37B5FF-94D2-43FB-9023-9BD24533B71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190D19-F023-4224-9E29-4CD1B212815D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5F0A7A-0F76-41DC-9E3A-7D21F470209C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C3487D-0364-4342-81DD-6F72539E2608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1419464-C1EA-487F-89A9-C9768135BD7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83DF1C-EFE4-466D-A87C-0B1115E89F7E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NEXT STAGE</a:t>
            </a:r>
            <a:endParaRPr lang="he-IL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09B4C31-FECF-4838-96CA-92F479279BCF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5154F507-EA90-41DE-9C57-83BAC5C823F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04B3CFEF-F0FB-46C1-BE0B-4E5D5FC2F1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146E930-0731-470E-9E25-917E272BBFC7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0719693-FA85-4B0D-8988-A70F4B84D923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C7C2150-6A73-446C-985C-62EB2B6259B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9F6FD7-1C1A-49BC-A2ED-D172B74DA854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07641C36-240A-4E9F-8261-3644E2BD8FDD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FB9A244A-5D8F-4E13-89D4-501EC0D8F088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138D924-7287-4355-A805-D7E80D67630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F5EF-AB3E-47B1-8DAB-1FF5BB52F62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CD1C6A64-DECD-4F54-8ADB-91FAE46A63E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48E2DD-7271-495C-A98A-6EE07176162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2CE5A4A-AA2B-4BBA-8713-632128DBFD22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6408D-BFCC-408C-877F-8C376BF1D82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7BF5F0-3B3A-4036-857F-ED39B43853CA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6" name="חץ: למטה 125">
            <a:extLst>
              <a:ext uri="{FF2B5EF4-FFF2-40B4-BE49-F238E27FC236}">
                <a16:creationId xmlns:a16="http://schemas.microsoft.com/office/drawing/2014/main" id="{2B90ED2F-B65F-4DD6-8063-50C8A1E04171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3B650FF5-71A6-4114-8374-1B58928EA948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2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יונים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987</Words>
  <Application>Microsoft Office PowerPoint</Application>
  <PresentationFormat>מסך רחב</PresentationFormat>
  <Paragraphs>442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יונים</vt:lpstr>
      <vt:lpstr>SOP SYSTEMS</vt:lpstr>
      <vt:lpstr>מצגת של PowerPoint‏</vt:lpstr>
      <vt:lpstr>Employee go to menu Employee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Type of payment: credit/ cash/ bank statement  </vt:lpstr>
      <vt:lpstr>מצגת של PowerPoint‏</vt:lpstr>
      <vt:lpstr>Opportunity Table</vt:lpstr>
      <vt:lpstr>מצגת של PowerPoint‏</vt:lpstr>
      <vt:lpstr>Reports</vt:lpstr>
      <vt:lpstr>REPRICING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benjamin yakobi</dc:creator>
  <cp:lastModifiedBy>Benny Sand</cp:lastModifiedBy>
  <cp:revision>61</cp:revision>
  <dcterms:created xsi:type="dcterms:W3CDTF">2018-10-21T09:40:45Z</dcterms:created>
  <dcterms:modified xsi:type="dcterms:W3CDTF">2020-10-28T11:28:23Z</dcterms:modified>
</cp:coreProperties>
</file>