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Montserrat"/>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Montserrat-regular.fntdata"/><Relationship Id="rId21" Type="http://schemas.openxmlformats.org/officeDocument/2006/relationships/font" Target="fonts/PlayfairDisplay-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Montserrat-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b10fd82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b10fd82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b10fd826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b10fd826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b10fd826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b10fd826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b0249d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b0249d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b0249d5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b0249d5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b10fd82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b10fd82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b10fd826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b10fd826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b10fd826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b10fd826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b0249d5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b0249d5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b10fd826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b10fd826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b0249d5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b0249d5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EGR-314 Team 6</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Dylan Turner, Jedriq Ventura, Nathan Hoge, Samuel Striffler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Requirements</a:t>
            </a:r>
            <a:endParaRPr/>
          </a:p>
        </p:txBody>
      </p:sp>
      <p:sp>
        <p:nvSpPr>
          <p:cNvPr id="118" name="Google Shape;118;p22"/>
          <p:cNvSpPr txBox="1"/>
          <p:nvPr>
            <p:ph idx="1" type="body"/>
          </p:nvPr>
        </p:nvSpPr>
        <p:spPr>
          <a:xfrm>
            <a:off x="311700" y="1234075"/>
            <a:ext cx="4260300" cy="33348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chemeClr val="dk2"/>
              </a:buClr>
              <a:buSzPts val="1100"/>
              <a:buFont typeface="Arial"/>
              <a:buNone/>
            </a:pPr>
            <a:r>
              <a:rPr lang="en" sz="1000">
                <a:solidFill>
                  <a:srgbClr val="434343"/>
                </a:solidFill>
                <a:latin typeface="Arial"/>
                <a:ea typeface="Arial"/>
                <a:cs typeface="Arial"/>
                <a:sym typeface="Arial"/>
              </a:rPr>
              <a:t>Interactivity</a:t>
            </a:r>
            <a:endParaRPr sz="1000">
              <a:solidFill>
                <a:srgbClr val="434343"/>
              </a:solidFill>
              <a:latin typeface="Arial"/>
              <a:ea typeface="Arial"/>
              <a:cs typeface="Arial"/>
              <a:sym typeface="Arial"/>
            </a:endParaRPr>
          </a:p>
          <a:p>
            <a:pPr indent="-292100" lvl="0" marL="457200" rtl="0" algn="l">
              <a:spcBef>
                <a:spcPts val="400"/>
              </a:spcBef>
              <a:spcAft>
                <a:spcPts val="0"/>
              </a:spcAft>
              <a:buSzPts val="1000"/>
              <a:buFont typeface="Arial"/>
              <a:buAutoNum type="arabicPeriod"/>
            </a:pPr>
            <a:r>
              <a:rPr lang="en" sz="1000">
                <a:latin typeface="Arial"/>
                <a:ea typeface="Arial"/>
                <a:cs typeface="Arial"/>
                <a:sym typeface="Arial"/>
              </a:rPr>
              <a:t>This project will have parameters set by the user.(E)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should be portable. (E)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needs to be able to be in different climates.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have an app for the user.(E)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display all sensor data.(E)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The motor, sensors and power supply will all run in unison. (L)</a:t>
            </a:r>
            <a:endParaRPr sz="10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000">
                <a:solidFill>
                  <a:srgbClr val="434343"/>
                </a:solidFill>
                <a:latin typeface="Arial"/>
                <a:ea typeface="Arial"/>
                <a:cs typeface="Arial"/>
                <a:sym typeface="Arial"/>
              </a:rPr>
              <a:t>Customization</a:t>
            </a:r>
            <a:endParaRPr sz="1000">
              <a:solidFill>
                <a:srgbClr val="434343"/>
              </a:solidFill>
              <a:latin typeface="Arial"/>
              <a:ea typeface="Arial"/>
              <a:cs typeface="Arial"/>
              <a:sym typeface="Arial"/>
            </a:endParaRPr>
          </a:p>
          <a:p>
            <a:pPr indent="-292100" lvl="0" marL="457200" rtl="0" algn="l">
              <a:spcBef>
                <a:spcPts val="400"/>
              </a:spcBef>
              <a:spcAft>
                <a:spcPts val="0"/>
              </a:spcAft>
              <a:buSzPts val="1000"/>
              <a:buFont typeface="Arial"/>
              <a:buAutoNum type="arabicPeriod"/>
            </a:pPr>
            <a:r>
              <a:rPr lang="en" sz="1000">
                <a:latin typeface="Arial"/>
                <a:ea typeface="Arial"/>
                <a:cs typeface="Arial"/>
                <a:sym typeface="Arial"/>
              </a:rPr>
              <a:t>This project will be submerged.(E)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be able to be buried.(E)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be able to be suspended.(E)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be able to slip out of its cover to another one.(E)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include external usb ports.(E)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have a variety of uses. (L)</a:t>
            </a:r>
            <a:endParaRPr sz="1000"/>
          </a:p>
        </p:txBody>
      </p:sp>
      <p:sp>
        <p:nvSpPr>
          <p:cNvPr id="119" name="Google Shape;119;p22"/>
          <p:cNvSpPr txBox="1"/>
          <p:nvPr/>
        </p:nvSpPr>
        <p:spPr>
          <a:xfrm>
            <a:off x="4578325" y="156725"/>
            <a:ext cx="4254000" cy="513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Clr>
                <a:schemeClr val="dk2"/>
              </a:buClr>
              <a:buSzPts val="1100"/>
              <a:buFont typeface="Arial"/>
              <a:buNone/>
            </a:pPr>
            <a:r>
              <a:rPr lang="en" sz="1000">
                <a:solidFill>
                  <a:srgbClr val="434343"/>
                </a:solidFill>
              </a:rPr>
              <a:t>Manufacturing</a:t>
            </a:r>
            <a:endParaRPr sz="1000">
              <a:solidFill>
                <a:srgbClr val="434343"/>
              </a:solidFill>
            </a:endParaRPr>
          </a:p>
          <a:p>
            <a:pPr indent="-292100" lvl="0" marL="457200" rtl="0" algn="l">
              <a:lnSpc>
                <a:spcPct val="115000"/>
              </a:lnSpc>
              <a:spcBef>
                <a:spcPts val="400"/>
              </a:spcBef>
              <a:spcAft>
                <a:spcPts val="0"/>
              </a:spcAft>
              <a:buClr>
                <a:schemeClr val="dk2"/>
              </a:buClr>
              <a:buSzPts val="1000"/>
              <a:buFont typeface="Arial"/>
              <a:buAutoNum type="arabicPeriod"/>
            </a:pPr>
            <a:r>
              <a:rPr lang="en" sz="1000">
                <a:solidFill>
                  <a:schemeClr val="dk2"/>
                </a:solidFill>
              </a:rPr>
              <a:t>This project must be built within a total budget of 240 dollars.(E)</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should be portable.(E)</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will have an articulation component.</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must be serviceable for continued operation.(E)</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must have longevity when it comes to functionality of parts and systems. (L)</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must demonstrate weatherproofing.(E)</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Must be able to hold up to almost any environment the average consumer may use it for. (L)</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must incorporate cad controlled models for manufacturing. (E)</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must be of a compact size not to exceed 1 cubic foot. (L)</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must have a streamlined manufactured quality. (L)</a:t>
            </a:r>
            <a:endParaRPr sz="10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000">
              <a:solidFill>
                <a:schemeClr val="dk2"/>
              </a:solidFill>
            </a:endParaRPr>
          </a:p>
          <a:p>
            <a:pPr indent="0" lvl="0" marL="0" rtl="0" algn="l">
              <a:lnSpc>
                <a:spcPct val="115000"/>
              </a:lnSpc>
              <a:spcBef>
                <a:spcPts val="1600"/>
              </a:spcBef>
              <a:spcAft>
                <a:spcPts val="0"/>
              </a:spcAft>
              <a:buClr>
                <a:schemeClr val="dk2"/>
              </a:buClr>
              <a:buSzPts val="1100"/>
              <a:buFont typeface="Arial"/>
              <a:buNone/>
            </a:pPr>
            <a:r>
              <a:rPr lang="en" sz="1000">
                <a:solidFill>
                  <a:srgbClr val="434343"/>
                </a:solidFill>
              </a:rPr>
              <a:t>Safety</a:t>
            </a:r>
            <a:endParaRPr sz="1000">
              <a:solidFill>
                <a:srgbClr val="434343"/>
              </a:solidFill>
            </a:endParaRPr>
          </a:p>
          <a:p>
            <a:pPr indent="-292100" lvl="0" marL="457200" rtl="0" algn="l">
              <a:lnSpc>
                <a:spcPct val="115000"/>
              </a:lnSpc>
              <a:spcBef>
                <a:spcPts val="400"/>
              </a:spcBef>
              <a:spcAft>
                <a:spcPts val="0"/>
              </a:spcAft>
              <a:buClr>
                <a:schemeClr val="dk2"/>
              </a:buClr>
              <a:buSzPts val="1000"/>
              <a:buFont typeface="Arial"/>
              <a:buAutoNum type="arabicPeriod"/>
            </a:pPr>
            <a:r>
              <a:rPr lang="en" sz="1000">
                <a:solidFill>
                  <a:schemeClr val="dk2"/>
                </a:solidFill>
              </a:rPr>
              <a:t>The device should be padded and have no sharpness to ensure minimal injury.(E)</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The device should be made in a way to ensure that the user is nor harmed when handling the device. (L)</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must have a failsafe if large objects make contact.(E)</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will not blow up.(E)</a:t>
            </a:r>
            <a:endParaRPr sz="1000">
              <a:solidFill>
                <a:schemeClr val="dk2"/>
              </a:solidFill>
            </a:endParaRPr>
          </a:p>
          <a:p>
            <a:pPr indent="-292100" lvl="0" marL="457200" rtl="0" algn="l">
              <a:lnSpc>
                <a:spcPct val="115000"/>
              </a:lnSpc>
              <a:spcBef>
                <a:spcPts val="0"/>
              </a:spcBef>
              <a:spcAft>
                <a:spcPts val="0"/>
              </a:spcAft>
              <a:buClr>
                <a:schemeClr val="dk2"/>
              </a:buClr>
              <a:buSzPts val="1000"/>
              <a:buFont typeface="Arial"/>
              <a:buAutoNum type="arabicPeriod"/>
            </a:pPr>
            <a:r>
              <a:rPr lang="en" sz="1000">
                <a:solidFill>
                  <a:schemeClr val="dk2"/>
                </a:solidFill>
              </a:rPr>
              <a:t>This project must be able to be partially buried.(E)</a:t>
            </a:r>
            <a:endParaRPr sz="10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Ideation</a:t>
            </a:r>
            <a:endParaRPr/>
          </a:p>
        </p:txBody>
      </p:sp>
      <p:sp>
        <p:nvSpPr>
          <p:cNvPr id="125" name="Google Shape;125;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0" y="1234072"/>
            <a:ext cx="9144001" cy="33968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Ideation</a:t>
            </a:r>
            <a:endParaRPr/>
          </a:p>
        </p:txBody>
      </p:sp>
      <p:sp>
        <p:nvSpPr>
          <p:cNvPr id="132" name="Google Shape;132;p24"/>
          <p:cNvSpPr txBox="1"/>
          <p:nvPr>
            <p:ph idx="1" type="body"/>
          </p:nvPr>
        </p:nvSpPr>
        <p:spPr>
          <a:xfrm>
            <a:off x="311700" y="1234075"/>
            <a:ext cx="28887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3215467" y="0"/>
            <a:ext cx="5928534" cy="3334800"/>
          </a:xfrm>
          <a:prstGeom prst="rect">
            <a:avLst/>
          </a:prstGeom>
          <a:noFill/>
          <a:ln>
            <a:noFill/>
          </a:ln>
        </p:spPr>
      </p:pic>
      <p:pic>
        <p:nvPicPr>
          <p:cNvPr id="134" name="Google Shape;134;p24"/>
          <p:cNvPicPr preferRelativeResize="0"/>
          <p:nvPr/>
        </p:nvPicPr>
        <p:blipFill>
          <a:blip r:embed="rId4">
            <a:alphaModFix/>
          </a:blip>
          <a:stretch>
            <a:fillRect/>
          </a:stretch>
        </p:blipFill>
        <p:spPr>
          <a:xfrm>
            <a:off x="3200400" y="3343275"/>
            <a:ext cx="5943600" cy="180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Charter</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Produce systems that can respond to the environment using serial sensing and actuation.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Being able to produce a network of digital sensors and being able to apply that data.</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Being able to make a complex system in a mobile/carry-on fashion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A system of subsystems that will actually integrate with one another, and allow for communication between the systems.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We will work on a system of productivity to ensure deadlines are met.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We will have an interdependency system between team members for each system. This will entail a main and secondary person on each subsystem.</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Statement</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latin typeface="Arial"/>
                <a:ea typeface="Arial"/>
                <a:cs typeface="Arial"/>
                <a:sym typeface="Arial"/>
              </a:rPr>
              <a:t>Our team is tasked with making a mobile weather station, with applications of at least two sensors, switching regulator, and motor articulation dependent on sensor input. Success in this project will rely on our understanding of our device, and its several parts even though it’s assigned to one member, each member should have some hand in helping between integration and overall device readiness of its subsystems. Success will be measured through creation of a robust, high quality device with straightforward and convenient operation for the end user.</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Concept 1</a:t>
            </a:r>
            <a:endParaRPr/>
          </a:p>
        </p:txBody>
      </p:sp>
      <p:sp>
        <p:nvSpPr>
          <p:cNvPr id="77" name="Google Shape;77;p16"/>
          <p:cNvSpPr txBox="1"/>
          <p:nvPr>
            <p:ph idx="1" type="body"/>
          </p:nvPr>
        </p:nvSpPr>
        <p:spPr>
          <a:xfrm>
            <a:off x="218475" y="1017725"/>
            <a:ext cx="3576600" cy="4011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2"/>
              </a:buClr>
              <a:buSzPts val="1100"/>
              <a:buFont typeface="Arial"/>
              <a:buNone/>
            </a:pPr>
            <a:r>
              <a:rPr lang="en" sz="1500">
                <a:latin typeface="Arial"/>
                <a:ea typeface="Arial"/>
                <a:cs typeface="Arial"/>
                <a:sym typeface="Arial"/>
              </a:rPr>
              <a:t>This is our 1st concept of the Mobile Weather station. This is our bare bones of what we want in terms of mobility and design. This would be a simple pill device that would house the necessary parts that would be included in the device. Such as the brush motors, and a 3.3V power supply. The overall design was open ended, but my main inspiration for this was certain weather probes that have a very cylindrical or pill shape which allows for minimal wind resistance and overall protection of the device if it ever encountered outside damage.</a:t>
            </a:r>
            <a:endParaRPr sz="1500">
              <a:latin typeface="Arial"/>
              <a:ea typeface="Arial"/>
              <a:cs typeface="Arial"/>
              <a:sym typeface="Arial"/>
            </a:endParaRPr>
          </a:p>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3795075" y="0"/>
            <a:ext cx="5348925" cy="312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Concept 2</a:t>
            </a:r>
            <a:endParaRPr/>
          </a:p>
        </p:txBody>
      </p:sp>
      <p:sp>
        <p:nvSpPr>
          <p:cNvPr id="84" name="Google Shape;84;p17"/>
          <p:cNvSpPr txBox="1"/>
          <p:nvPr>
            <p:ph idx="1" type="body"/>
          </p:nvPr>
        </p:nvSpPr>
        <p:spPr>
          <a:xfrm>
            <a:off x="0" y="1017725"/>
            <a:ext cx="3235800" cy="412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100000"/>
              <a:buFont typeface="Arial"/>
              <a:buNone/>
            </a:pPr>
            <a:r>
              <a:rPr lang="en" sz="1100">
                <a:latin typeface="Arial"/>
                <a:ea typeface="Arial"/>
                <a:cs typeface="Arial"/>
                <a:sym typeface="Arial"/>
              </a:rPr>
              <a:t>In our second concept design, we propose utilizing a box shaped hanging weather station. This will utilize a rechargeable and replaceable 3.6v battery platform for power. It will monitor temperature and humidity actively, and vent to the atmosphere to regulate internal temperature and humidity for our end user based upon their settings. It will showcase a welded steel frame that will be line-x coated for superior durability. It will have a lexan window encasing the electronics that will be removable to change batteries, and access all electronic components for any necessary maintenance. On the weather station, simple controls for operation will be located such as power, reset, and accompanying them will be a status led for the weather station depending on which mode it is in (open or closed). It will have the ability to be hung by incorporating a braided steel cable from the top. It uses an internal duct to house the sensors that are actively monitoring their respective data. At the top of this duct will be a door that opens controlled by a simple 3.6v brushless motor. This door will allow the vent to go into a form of ducting that will connect the weather station to the atmosphere. This ducting will be completely removable and work in conjunction with the weather station.</a:t>
            </a:r>
            <a:endParaRPr/>
          </a:p>
        </p:txBody>
      </p:sp>
      <p:pic>
        <p:nvPicPr>
          <p:cNvPr id="85" name="Google Shape;85;p17"/>
          <p:cNvPicPr preferRelativeResize="0"/>
          <p:nvPr/>
        </p:nvPicPr>
        <p:blipFill>
          <a:blip r:embed="rId3">
            <a:alphaModFix/>
          </a:blip>
          <a:stretch>
            <a:fillRect/>
          </a:stretch>
        </p:blipFill>
        <p:spPr>
          <a:xfrm>
            <a:off x="3235926" y="0"/>
            <a:ext cx="590807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t>
            </a:r>
            <a:r>
              <a:rPr lang="en"/>
              <a:t>Concept 3</a:t>
            </a:r>
            <a:endParaRPr/>
          </a:p>
        </p:txBody>
      </p:sp>
      <p:sp>
        <p:nvSpPr>
          <p:cNvPr id="91" name="Google Shape;91;p18"/>
          <p:cNvSpPr txBox="1"/>
          <p:nvPr>
            <p:ph idx="1" type="body"/>
          </p:nvPr>
        </p:nvSpPr>
        <p:spPr>
          <a:xfrm>
            <a:off x="0" y="1017725"/>
            <a:ext cx="2711700" cy="41259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Clr>
                <a:schemeClr val="dk2"/>
              </a:buClr>
              <a:buSzPts val="1100"/>
              <a:buFont typeface="Arial"/>
              <a:buNone/>
            </a:pPr>
            <a:r>
              <a:rPr lang="en" sz="1100">
                <a:latin typeface="Arial"/>
                <a:ea typeface="Arial"/>
                <a:cs typeface="Arial"/>
                <a:sym typeface="Arial"/>
              </a:rPr>
              <a:t>This design was based on the idea of a “thermometer” on a stick. Using the arm pictured above the device would send a signal out to the motor which would swing the arm back and forth. This would be the starting point for our readings, and when the arm stops will be the ending of our readings. The box would be the main housing for the electronics. (This will store the Battery, Regulators, and Motor.) Our sensors are located on the end of the arm. This idea is meant to be placed down like in a garden or greenhouse, and you could get readings at any point from something like your phone. You would be able to send a signal from an app or something which would tell the motor to do a swing and take a measure. The measurements given back to you would give you temperature and humidity readings.</a:t>
            </a:r>
            <a:endParaRPr sz="100"/>
          </a:p>
        </p:txBody>
      </p:sp>
      <p:pic>
        <p:nvPicPr>
          <p:cNvPr id="92" name="Google Shape;92;p18"/>
          <p:cNvPicPr preferRelativeResize="0"/>
          <p:nvPr/>
        </p:nvPicPr>
        <p:blipFill>
          <a:blip r:embed="rId3">
            <a:alphaModFix/>
          </a:blip>
          <a:stretch>
            <a:fillRect/>
          </a:stretch>
        </p:blipFill>
        <p:spPr>
          <a:xfrm>
            <a:off x="2711850" y="0"/>
            <a:ext cx="6432150" cy="416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Needs</a:t>
            </a:r>
            <a:endParaRPr/>
          </a:p>
        </p:txBody>
      </p:sp>
      <p:sp>
        <p:nvSpPr>
          <p:cNvPr id="98" name="Google Shape;98;p19"/>
          <p:cNvSpPr txBox="1"/>
          <p:nvPr>
            <p:ph idx="1" type="body"/>
          </p:nvPr>
        </p:nvSpPr>
        <p:spPr>
          <a:xfrm>
            <a:off x="0" y="1234075"/>
            <a:ext cx="21369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1748991" y="1017725"/>
            <a:ext cx="7395010" cy="41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Needs</a:t>
            </a:r>
            <a:endParaRPr/>
          </a:p>
        </p:txBody>
      </p:sp>
      <p:sp>
        <p:nvSpPr>
          <p:cNvPr id="105" name="Google Shape;105;p20"/>
          <p:cNvSpPr txBox="1"/>
          <p:nvPr>
            <p:ph idx="1" type="body"/>
          </p:nvPr>
        </p:nvSpPr>
        <p:spPr>
          <a:xfrm>
            <a:off x="311700" y="1017725"/>
            <a:ext cx="20583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Arial"/>
                <a:ea typeface="Arial"/>
                <a:cs typeface="Arial"/>
                <a:sym typeface="Arial"/>
              </a:rPr>
              <a:t>Stakeholders:</a:t>
            </a:r>
            <a:endParaRPr sz="1050">
              <a:latin typeface="Arial"/>
              <a:ea typeface="Arial"/>
              <a:cs typeface="Arial"/>
              <a:sym typeface="Arial"/>
            </a:endParaRPr>
          </a:p>
          <a:p>
            <a:pPr indent="0" lvl="0" marL="0" rtl="0" algn="l">
              <a:spcBef>
                <a:spcPts val="1200"/>
              </a:spcBef>
              <a:spcAft>
                <a:spcPts val="0"/>
              </a:spcAft>
              <a:buNone/>
            </a:pPr>
            <a:r>
              <a:rPr lang="en" sz="1050">
                <a:latin typeface="Arial"/>
                <a:ea typeface="Arial"/>
                <a:cs typeface="Arial"/>
                <a:sym typeface="Arial"/>
              </a:rPr>
              <a:t>Target Group</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Home botany enthusiasts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Small batch farmers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Terrarium enthusiast</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Biology teachers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Reptile owners/Zoos</a:t>
            </a:r>
            <a:endParaRPr sz="1050">
              <a:latin typeface="Arial"/>
              <a:ea typeface="Arial"/>
              <a:cs typeface="Arial"/>
              <a:sym typeface="Arial"/>
            </a:endParaRPr>
          </a:p>
          <a:p>
            <a:pPr indent="0" lvl="0" marL="45720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External Partners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Arizona State University</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Professor Travis Kelley</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EGR314 Teaching Team</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JL PCB</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Mouser</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Digikey</a:t>
            </a:r>
            <a:endParaRPr sz="1050">
              <a:latin typeface="Arial"/>
              <a:ea typeface="Arial"/>
              <a:cs typeface="Arial"/>
              <a:sym typeface="Arial"/>
            </a:endParaRPr>
          </a:p>
        </p:txBody>
      </p:sp>
      <p:pic>
        <p:nvPicPr>
          <p:cNvPr id="106" name="Google Shape;106;p20"/>
          <p:cNvPicPr preferRelativeResize="0"/>
          <p:nvPr/>
        </p:nvPicPr>
        <p:blipFill>
          <a:blip r:embed="rId3">
            <a:alphaModFix/>
          </a:blip>
          <a:stretch>
            <a:fillRect/>
          </a:stretch>
        </p:blipFill>
        <p:spPr>
          <a:xfrm>
            <a:off x="2369900" y="0"/>
            <a:ext cx="6774099" cy="38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Requirements</a:t>
            </a:r>
            <a:endParaRPr/>
          </a:p>
        </p:txBody>
      </p:sp>
      <p:sp>
        <p:nvSpPr>
          <p:cNvPr id="112" name="Google Shape;112;p21"/>
          <p:cNvSpPr txBox="1"/>
          <p:nvPr>
            <p:ph idx="1" type="body"/>
          </p:nvPr>
        </p:nvSpPr>
        <p:spPr>
          <a:xfrm>
            <a:off x="311700" y="1017725"/>
            <a:ext cx="7899900" cy="35511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chemeClr val="dk2"/>
              </a:buClr>
              <a:buSzPts val="1100"/>
              <a:buFont typeface="Arial"/>
              <a:buNone/>
            </a:pPr>
            <a:r>
              <a:rPr lang="en" sz="1000">
                <a:solidFill>
                  <a:srgbClr val="434343"/>
                </a:solidFill>
                <a:latin typeface="Arial"/>
                <a:ea typeface="Arial"/>
                <a:cs typeface="Arial"/>
                <a:sym typeface="Arial"/>
              </a:rPr>
              <a:t>Hardware</a:t>
            </a:r>
            <a:endParaRPr sz="1000">
              <a:solidFill>
                <a:srgbClr val="434343"/>
              </a:solidFill>
              <a:latin typeface="Arial"/>
              <a:ea typeface="Arial"/>
              <a:cs typeface="Arial"/>
              <a:sym typeface="Arial"/>
            </a:endParaRPr>
          </a:p>
          <a:p>
            <a:pPr indent="-292100" lvl="0" marL="457200" rtl="0" algn="l">
              <a:spcBef>
                <a:spcPts val="400"/>
              </a:spcBef>
              <a:spcAft>
                <a:spcPts val="0"/>
              </a:spcAft>
              <a:buSzPts val="1000"/>
              <a:buFont typeface="Arial"/>
              <a:buAutoNum type="arabicPeriod"/>
            </a:pPr>
            <a:r>
              <a:rPr lang="en" sz="1000">
                <a:latin typeface="Arial"/>
                <a:ea typeface="Arial"/>
                <a:cs typeface="Arial"/>
                <a:sym typeface="Arial"/>
              </a:rPr>
              <a:t>This project must utilize a professionally manufactured pcb board. (E)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must use surface mount components for its electrical circuits.(E)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must incorporate the pic18f chip to control all aspects.(E)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device will use a switching regulator for a main source of power.(E)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must have its own power source or utilize an everyday power source.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must be able to go two days without a charge if utilizing an internal power source.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 This project, if utilizing an internal power source, must have the ability to use a common charger or internally charge.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should have fuses, and other fail safes in case of a surge.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must utilize minimal specialty hardware in its design.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include external usb ports.(E)</a:t>
            </a:r>
            <a:endParaRPr sz="10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000">
                <a:solidFill>
                  <a:srgbClr val="434343"/>
                </a:solidFill>
                <a:latin typeface="Arial"/>
                <a:ea typeface="Arial"/>
                <a:cs typeface="Arial"/>
                <a:sym typeface="Arial"/>
              </a:rPr>
              <a:t>Software</a:t>
            </a:r>
            <a:endParaRPr sz="1000">
              <a:solidFill>
                <a:srgbClr val="434343"/>
              </a:solidFill>
              <a:latin typeface="Arial"/>
              <a:ea typeface="Arial"/>
              <a:cs typeface="Arial"/>
              <a:sym typeface="Arial"/>
            </a:endParaRPr>
          </a:p>
          <a:p>
            <a:pPr indent="-292100" lvl="0" marL="457200" rtl="0" algn="l">
              <a:spcBef>
                <a:spcPts val="400"/>
              </a:spcBef>
              <a:spcAft>
                <a:spcPts val="0"/>
              </a:spcAft>
              <a:buSzPts val="1000"/>
              <a:buFont typeface="Arial"/>
              <a:buAutoNum type="arabicPeriod"/>
            </a:pPr>
            <a:r>
              <a:rPr lang="en" sz="1000">
                <a:latin typeface="Arial"/>
                <a:ea typeface="Arial"/>
                <a:cs typeface="Arial"/>
                <a:sym typeface="Arial"/>
              </a:rPr>
              <a:t>This project will have seamless integration.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have an automatic override (If this… then restart)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have data collected and used.(E)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include auto leveling.(E)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be able to switch units of measurement (metric to imperial, celsius to fahrenheit) (E)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have reactions to different environments. (L)</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have parameters set by the user.(E)</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en" sz="1000">
                <a:latin typeface="Arial"/>
                <a:ea typeface="Arial"/>
                <a:cs typeface="Arial"/>
                <a:sym typeface="Arial"/>
              </a:rPr>
              <a:t>This project will have a control app.(E)</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