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5143500" cx="9144000"/>
  <p:notesSz cx="6858000" cy="9144000"/>
  <p:embeddedFontLst>
    <p:embeddedFont>
      <p:font typeface="Proxima Nova"/>
      <p:regular r:id="rId33"/>
      <p:bold r:id="rId34"/>
      <p:italic r:id="rId35"/>
      <p:boldItalic r:id="rId36"/>
    </p:embeddedFont>
    <p:embeddedFont>
      <p:font typeface="Roboto Mono"/>
      <p:regular r:id="rId37"/>
      <p:bold r:id="rId38"/>
      <p:italic r:id="rId39"/>
      <p:boldItalic r:id="rId40"/>
    </p:embeddedFont>
    <p:embeddedFont>
      <p:font typeface="Alfa Slab One"/>
      <p:regular r:id="rId41"/>
    </p:embeddedFont>
    <p:embeddedFont>
      <p:font typeface="Alegreya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boldItalic.fntdata"/><Relationship Id="rId20" Type="http://schemas.openxmlformats.org/officeDocument/2006/relationships/slide" Target="slides/slide16.xml"/><Relationship Id="rId42" Type="http://schemas.openxmlformats.org/officeDocument/2006/relationships/font" Target="fonts/Alegreya-regular.fntdata"/><Relationship Id="rId41" Type="http://schemas.openxmlformats.org/officeDocument/2006/relationships/font" Target="fonts/AlfaSlabOne-regular.fntdata"/><Relationship Id="rId22" Type="http://schemas.openxmlformats.org/officeDocument/2006/relationships/slide" Target="slides/slide18.xml"/><Relationship Id="rId44" Type="http://schemas.openxmlformats.org/officeDocument/2006/relationships/font" Target="fonts/Alegreya-italic.fntdata"/><Relationship Id="rId21" Type="http://schemas.openxmlformats.org/officeDocument/2006/relationships/slide" Target="slides/slide17.xml"/><Relationship Id="rId43" Type="http://schemas.openxmlformats.org/officeDocument/2006/relationships/font" Target="fonts/Alegreya-bold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45" Type="http://schemas.openxmlformats.org/officeDocument/2006/relationships/font" Target="fonts/Alegreya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ProximaNova-regular.fnt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ProximaNova-italic.fntdata"/><Relationship Id="rId12" Type="http://schemas.openxmlformats.org/officeDocument/2006/relationships/slide" Target="slides/slide8.xml"/><Relationship Id="rId34" Type="http://schemas.openxmlformats.org/officeDocument/2006/relationships/font" Target="fonts/ProximaNova-bold.fntdata"/><Relationship Id="rId15" Type="http://schemas.openxmlformats.org/officeDocument/2006/relationships/slide" Target="slides/slide11.xml"/><Relationship Id="rId37" Type="http://schemas.openxmlformats.org/officeDocument/2006/relationships/font" Target="fonts/RobotoMono-regular.fntdata"/><Relationship Id="rId14" Type="http://schemas.openxmlformats.org/officeDocument/2006/relationships/slide" Target="slides/slide10.xml"/><Relationship Id="rId36" Type="http://schemas.openxmlformats.org/officeDocument/2006/relationships/font" Target="fonts/ProximaNova-boldItalic.fntdata"/><Relationship Id="rId17" Type="http://schemas.openxmlformats.org/officeDocument/2006/relationships/slide" Target="slides/slide13.xml"/><Relationship Id="rId39" Type="http://schemas.openxmlformats.org/officeDocument/2006/relationships/font" Target="fonts/RobotoMono-italic.fntdata"/><Relationship Id="rId16" Type="http://schemas.openxmlformats.org/officeDocument/2006/relationships/slide" Target="slides/slide12.xml"/><Relationship Id="rId38" Type="http://schemas.openxmlformats.org/officeDocument/2006/relationships/font" Target="fonts/RobotoMono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2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981125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4.png"/><Relationship Id="rId4" Type="http://schemas.openxmlformats.org/officeDocument/2006/relationships/image" Target="../media/image07.png"/><Relationship Id="rId5" Type="http://schemas.openxmlformats.org/officeDocument/2006/relationships/image" Target="../media/image0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0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datacanvas.org/sense-your-city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storm.apache.org/" TargetMode="External"/><Relationship Id="rId4" Type="http://schemas.openxmlformats.org/officeDocument/2006/relationships/image" Target="../media/image11.png"/><Relationship Id="rId5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storm.apache.org/releases/current/Tutorial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40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Analytics on streaming data from</a:t>
            </a:r>
          </a:p>
          <a:p>
            <a:pPr lvl="0">
              <a:spcBef>
                <a:spcPts val="0"/>
              </a:spcBef>
              <a:buNone/>
            </a:pPr>
            <a:r>
              <a:rPr lang="en-GB" sz="40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Environmental Sensors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800"/>
              </a:spcBef>
              <a:buNone/>
            </a:pPr>
            <a:r>
              <a:rPr lang="en-GB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Rajrup Ghosh (M Tech CDS)</a:t>
            </a:r>
          </a:p>
          <a:p>
            <a:pPr lvl="0">
              <a:lnSpc>
                <a:spcPct val="115000"/>
              </a:lnSpc>
              <a:spcBef>
                <a:spcPts val="800"/>
              </a:spcBef>
              <a:buNone/>
            </a:pPr>
            <a:r>
              <a:rPr lang="en-GB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Shib Shankar Das (M Tech ECE)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6D9EEB"/>
                </a:solidFill>
              </a:rPr>
              <a:t>Storm Architecture</a:t>
            </a: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175" y="1107475"/>
            <a:ext cx="6555400" cy="368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6FA8DC"/>
                </a:solidFill>
              </a:rPr>
              <a:t>Storm Architecture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/>
              <a:t>DataStreamGeneratorSpout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/>
              <a:t>FilterBolt : Kalman Filter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/>
              <a:t>BuildParameterBolt (mean,standard deviation,second moment,third moment)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/>
              <a:t>Used Alon-Matias-Szegedy Algorithm for moment estimation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/>
              <a:t>FileWriterBolt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/>
              <a:t>DataEstimatorSpout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/>
              <a:t>DataWriterBolt</a:t>
            </a: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6D9EEB"/>
                </a:solidFill>
              </a:rPr>
              <a:t>Topology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152475"/>
            <a:ext cx="8712600" cy="371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900" y="1469862"/>
            <a:ext cx="1038225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6950" y="1551812"/>
            <a:ext cx="788915" cy="836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6675" y="1551812"/>
            <a:ext cx="788915" cy="836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6412" y="1551812"/>
            <a:ext cx="788914" cy="836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01612" y="1498437"/>
            <a:ext cx="857250" cy="942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" name="Shape 154"/>
          <p:cNvCxnSpPr>
            <a:stCxn id="149" idx="3"/>
            <a:endCxn id="150" idx="1"/>
          </p:cNvCxnSpPr>
          <p:nvPr/>
        </p:nvCxnSpPr>
        <p:spPr>
          <a:xfrm>
            <a:off x="1676125" y="1969925"/>
            <a:ext cx="96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5" name="Shape 155"/>
          <p:cNvCxnSpPr>
            <a:stCxn id="150" idx="3"/>
            <a:endCxn id="151" idx="1"/>
          </p:cNvCxnSpPr>
          <p:nvPr/>
        </p:nvCxnSpPr>
        <p:spPr>
          <a:xfrm>
            <a:off x="3425865" y="1969937"/>
            <a:ext cx="96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6" name="Shape 156"/>
          <p:cNvCxnSpPr>
            <a:stCxn id="151" idx="3"/>
            <a:endCxn id="152" idx="1"/>
          </p:cNvCxnSpPr>
          <p:nvPr/>
        </p:nvCxnSpPr>
        <p:spPr>
          <a:xfrm>
            <a:off x="5175590" y="1969937"/>
            <a:ext cx="96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7" name="Shape 157"/>
          <p:cNvCxnSpPr>
            <a:stCxn id="152" idx="3"/>
            <a:endCxn id="153" idx="1"/>
          </p:cNvCxnSpPr>
          <p:nvPr/>
        </p:nvCxnSpPr>
        <p:spPr>
          <a:xfrm>
            <a:off x="6925327" y="1969937"/>
            <a:ext cx="87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8" name="Shape 158"/>
          <p:cNvSpPr txBox="1"/>
          <p:nvPr/>
        </p:nvSpPr>
        <p:spPr>
          <a:xfrm>
            <a:off x="358587" y="2536575"/>
            <a:ext cx="17559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GB" sz="1200">
                <a:latin typeface="Roboto Mono"/>
                <a:ea typeface="Roboto Mono"/>
                <a:cs typeface="Roboto Mono"/>
                <a:sym typeface="Roboto Mono"/>
              </a:rPr>
              <a:t>DataStreamSpout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2416437" y="2536575"/>
            <a:ext cx="11793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1300">
                <a:latin typeface="Roboto Mono"/>
                <a:ea typeface="Roboto Mono"/>
                <a:cs typeface="Roboto Mono"/>
                <a:sym typeface="Roboto Mono"/>
              </a:rPr>
              <a:t>FilterBolt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3859137" y="2536575"/>
            <a:ext cx="16458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1300">
                <a:latin typeface="Roboto Mono"/>
                <a:ea typeface="Roboto Mono"/>
                <a:cs typeface="Roboto Mono"/>
                <a:sym typeface="Roboto Mono"/>
              </a:rPr>
              <a:t>BuildParameterBolt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5848237" y="2536575"/>
            <a:ext cx="1576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1300">
                <a:latin typeface="Roboto Mono"/>
                <a:ea typeface="Roboto Mono"/>
                <a:cs typeface="Roboto Mono"/>
                <a:sym typeface="Roboto Mono"/>
              </a:rPr>
              <a:t>FileWriterBolt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7606112" y="2536575"/>
            <a:ext cx="11793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1300">
                <a:latin typeface="Roboto Mono"/>
                <a:ea typeface="Roboto Mono"/>
                <a:cs typeface="Roboto Mono"/>
                <a:sym typeface="Roboto Mono"/>
              </a:rPr>
              <a:t>Disk</a:t>
            </a:r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950" y="3164262"/>
            <a:ext cx="1038225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7062" y="3246212"/>
            <a:ext cx="788915" cy="836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4487" y="3192825"/>
            <a:ext cx="857250" cy="942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6" name="Shape 166"/>
          <p:cNvCxnSpPr>
            <a:stCxn id="163" idx="3"/>
            <a:endCxn id="167" idx="1"/>
          </p:cNvCxnSpPr>
          <p:nvPr/>
        </p:nvCxnSpPr>
        <p:spPr>
          <a:xfrm>
            <a:off x="1786175" y="3664325"/>
            <a:ext cx="96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8" name="Shape 168"/>
          <p:cNvCxnSpPr>
            <a:stCxn id="164" idx="3"/>
            <a:endCxn id="165" idx="1"/>
          </p:cNvCxnSpPr>
          <p:nvPr/>
        </p:nvCxnSpPr>
        <p:spPr>
          <a:xfrm>
            <a:off x="3535977" y="3664337"/>
            <a:ext cx="119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69" name="Shape 169"/>
          <p:cNvSpPr txBox="1"/>
          <p:nvPr/>
        </p:nvSpPr>
        <p:spPr>
          <a:xfrm>
            <a:off x="468637" y="4230975"/>
            <a:ext cx="17559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1200">
                <a:latin typeface="Roboto Mono"/>
                <a:ea typeface="Roboto Mono"/>
                <a:cs typeface="Roboto Mono"/>
                <a:sym typeface="Roboto Mono"/>
              </a:rPr>
              <a:t>ForecastSpout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2243150" y="4230975"/>
            <a:ext cx="1576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1300">
                <a:latin typeface="Roboto Mono"/>
                <a:ea typeface="Roboto Mono"/>
                <a:cs typeface="Roboto Mono"/>
                <a:sym typeface="Roboto Mono"/>
              </a:rPr>
              <a:t>FileWriterBolt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4573462" y="4272375"/>
            <a:ext cx="11793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1300">
                <a:latin typeface="Roboto Mono"/>
                <a:ea typeface="Roboto Mono"/>
                <a:cs typeface="Roboto Mono"/>
                <a:sym typeface="Roboto Mono"/>
              </a:rPr>
              <a:t>Disk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6FA8DC"/>
                </a:solidFill>
              </a:rPr>
              <a:t>Alon-Matias-Szegedy Algorithm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Pick random 	element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Store the element with a count 1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If existing element found in further data increase count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Estimated Second moment = n*(2*X.value-1)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Estimated Third moment= n*(3*v^2-3*V+1)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6D9EEB"/>
                </a:solidFill>
              </a:rPr>
              <a:t>Forecasting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>
              <a:spcBef>
                <a:spcPts val="0"/>
              </a:spcBef>
              <a:buSzPct val="100000"/>
            </a:pPr>
            <a:r>
              <a:rPr lang="en-GB" sz="2000"/>
              <a:t>Forecasting is a process of estimation of an unknown event/parameter such as demand for a product, amount of rainfall, etc.</a:t>
            </a:r>
          </a:p>
          <a:p>
            <a:pPr indent="-355600" lvl="0" marL="457200">
              <a:spcBef>
                <a:spcPts val="0"/>
              </a:spcBef>
              <a:buSzPct val="100000"/>
            </a:pPr>
            <a:r>
              <a:rPr lang="en-GB" sz="2000"/>
              <a:t>Forecasting is commonly used to refer timeseries data.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-GB" sz="2000"/>
              <a:t>Time Series is a sequence of data points measured at successive time intervals.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-GB" sz="2000"/>
              <a:t>Time series analysis helps to identify and explain: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lang="en-GB" sz="1600"/>
              <a:t>Any systematic variation in the series of data which is due to seasonality.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lang="en-GB" sz="1600"/>
              <a:t>Cyclical pattern that repeat.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lang="en-GB" sz="1600"/>
              <a:t>Trends in the data.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lang="en-GB" sz="1600"/>
              <a:t>Growth rates in the trends.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6D9EEB"/>
                </a:solidFill>
              </a:rPr>
              <a:t>Additive and Multiplicative Models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311700" y="11299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1. Additive Forecasting Model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GB"/>
              <a:t>2. Multiplicative Forecasting Model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3912" y="2015437"/>
            <a:ext cx="3343275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Shape 1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4325" y="3660112"/>
            <a:ext cx="3486150" cy="542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2" name="Shape 192"/>
          <p:cNvCxnSpPr/>
          <p:nvPr/>
        </p:nvCxnSpPr>
        <p:spPr>
          <a:xfrm rot="10800000">
            <a:off x="3185150" y="1969525"/>
            <a:ext cx="0" cy="12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3" name="Shape 193"/>
          <p:cNvCxnSpPr/>
          <p:nvPr/>
        </p:nvCxnSpPr>
        <p:spPr>
          <a:xfrm>
            <a:off x="3185150" y="1969525"/>
            <a:ext cx="57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4" name="Shape 194"/>
          <p:cNvCxnSpPr/>
          <p:nvPr/>
        </p:nvCxnSpPr>
        <p:spPr>
          <a:xfrm rot="10800000">
            <a:off x="3759050" y="1969525"/>
            <a:ext cx="0" cy="12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5" name="Shape 195"/>
          <p:cNvCxnSpPr/>
          <p:nvPr/>
        </p:nvCxnSpPr>
        <p:spPr>
          <a:xfrm rot="10800000">
            <a:off x="3472100" y="1845625"/>
            <a:ext cx="0" cy="12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6" name="Shape 196"/>
          <p:cNvCxnSpPr/>
          <p:nvPr/>
        </p:nvCxnSpPr>
        <p:spPr>
          <a:xfrm rot="10800000">
            <a:off x="3868612" y="1969525"/>
            <a:ext cx="0" cy="12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7" name="Shape 197"/>
          <p:cNvCxnSpPr/>
          <p:nvPr/>
        </p:nvCxnSpPr>
        <p:spPr>
          <a:xfrm>
            <a:off x="3868612" y="1969525"/>
            <a:ext cx="57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8" name="Shape 198"/>
          <p:cNvCxnSpPr/>
          <p:nvPr/>
        </p:nvCxnSpPr>
        <p:spPr>
          <a:xfrm rot="10800000">
            <a:off x="4442512" y="1969525"/>
            <a:ext cx="0" cy="12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9" name="Shape 199"/>
          <p:cNvCxnSpPr/>
          <p:nvPr/>
        </p:nvCxnSpPr>
        <p:spPr>
          <a:xfrm rot="10800000">
            <a:off x="4155562" y="1845625"/>
            <a:ext cx="0" cy="12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0" name="Shape 200"/>
          <p:cNvCxnSpPr/>
          <p:nvPr/>
        </p:nvCxnSpPr>
        <p:spPr>
          <a:xfrm rot="10800000">
            <a:off x="4552100" y="1969525"/>
            <a:ext cx="0" cy="12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1" name="Shape 201"/>
          <p:cNvCxnSpPr/>
          <p:nvPr/>
        </p:nvCxnSpPr>
        <p:spPr>
          <a:xfrm>
            <a:off x="4552100" y="1969525"/>
            <a:ext cx="57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2" name="Shape 202"/>
          <p:cNvCxnSpPr/>
          <p:nvPr/>
        </p:nvCxnSpPr>
        <p:spPr>
          <a:xfrm rot="10800000">
            <a:off x="5126000" y="1969525"/>
            <a:ext cx="0" cy="12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3" name="Shape 203"/>
          <p:cNvCxnSpPr/>
          <p:nvPr/>
        </p:nvCxnSpPr>
        <p:spPr>
          <a:xfrm rot="10800000">
            <a:off x="4839050" y="1845625"/>
            <a:ext cx="0" cy="12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4" name="Shape 204"/>
          <p:cNvCxnSpPr/>
          <p:nvPr/>
        </p:nvCxnSpPr>
        <p:spPr>
          <a:xfrm rot="10800000">
            <a:off x="5235575" y="1969525"/>
            <a:ext cx="0" cy="12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5" name="Shape 205"/>
          <p:cNvCxnSpPr/>
          <p:nvPr/>
        </p:nvCxnSpPr>
        <p:spPr>
          <a:xfrm>
            <a:off x="5235575" y="1969525"/>
            <a:ext cx="57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6" name="Shape 206"/>
          <p:cNvCxnSpPr/>
          <p:nvPr/>
        </p:nvCxnSpPr>
        <p:spPr>
          <a:xfrm rot="10800000">
            <a:off x="5809475" y="1969525"/>
            <a:ext cx="0" cy="12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7" name="Shape 207"/>
          <p:cNvCxnSpPr/>
          <p:nvPr/>
        </p:nvCxnSpPr>
        <p:spPr>
          <a:xfrm rot="10800000">
            <a:off x="5522525" y="1845625"/>
            <a:ext cx="0" cy="12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08" name="Shape 208"/>
          <p:cNvSpPr txBox="1"/>
          <p:nvPr/>
        </p:nvSpPr>
        <p:spPr>
          <a:xfrm>
            <a:off x="2827775" y="1552200"/>
            <a:ext cx="34863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200">
                <a:solidFill>
                  <a:srgbClr val="1155CC"/>
                </a:solidFill>
              </a:rPr>
              <a:t>      Trend     Seasonality   Cylical   Random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2630250" y="3100425"/>
            <a:ext cx="34863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>
                <a:solidFill>
                  <a:srgbClr val="1155CC"/>
                </a:solidFill>
              </a:rPr>
              <a:t>      Trend    Seasonality  Cylical   Random</a:t>
            </a:r>
          </a:p>
        </p:txBody>
      </p:sp>
      <p:cxnSp>
        <p:nvCxnSpPr>
          <p:cNvPr id="210" name="Shape 210"/>
          <p:cNvCxnSpPr/>
          <p:nvPr/>
        </p:nvCxnSpPr>
        <p:spPr>
          <a:xfrm rot="10800000">
            <a:off x="2914837" y="3539350"/>
            <a:ext cx="0" cy="12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1" name="Shape 211"/>
          <p:cNvCxnSpPr/>
          <p:nvPr/>
        </p:nvCxnSpPr>
        <p:spPr>
          <a:xfrm>
            <a:off x="2914837" y="3539350"/>
            <a:ext cx="57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2" name="Shape 212"/>
          <p:cNvCxnSpPr/>
          <p:nvPr/>
        </p:nvCxnSpPr>
        <p:spPr>
          <a:xfrm rot="10800000">
            <a:off x="3488737" y="3539350"/>
            <a:ext cx="0" cy="12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3" name="Shape 213"/>
          <p:cNvCxnSpPr/>
          <p:nvPr/>
        </p:nvCxnSpPr>
        <p:spPr>
          <a:xfrm rot="10800000">
            <a:off x="3201787" y="3415450"/>
            <a:ext cx="0" cy="12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4" name="Shape 214"/>
          <p:cNvCxnSpPr/>
          <p:nvPr/>
        </p:nvCxnSpPr>
        <p:spPr>
          <a:xfrm rot="10800000">
            <a:off x="3598300" y="3539350"/>
            <a:ext cx="0" cy="12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5" name="Shape 215"/>
          <p:cNvCxnSpPr/>
          <p:nvPr/>
        </p:nvCxnSpPr>
        <p:spPr>
          <a:xfrm>
            <a:off x="3598300" y="3539350"/>
            <a:ext cx="57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6" name="Shape 216"/>
          <p:cNvCxnSpPr/>
          <p:nvPr/>
        </p:nvCxnSpPr>
        <p:spPr>
          <a:xfrm rot="10800000">
            <a:off x="4172200" y="3539350"/>
            <a:ext cx="0" cy="12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7" name="Shape 217"/>
          <p:cNvCxnSpPr/>
          <p:nvPr/>
        </p:nvCxnSpPr>
        <p:spPr>
          <a:xfrm rot="10800000">
            <a:off x="3885250" y="3415450"/>
            <a:ext cx="0" cy="12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8" name="Shape 218"/>
          <p:cNvCxnSpPr/>
          <p:nvPr/>
        </p:nvCxnSpPr>
        <p:spPr>
          <a:xfrm rot="10800000">
            <a:off x="4281787" y="3539350"/>
            <a:ext cx="0" cy="12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9" name="Shape 219"/>
          <p:cNvCxnSpPr/>
          <p:nvPr/>
        </p:nvCxnSpPr>
        <p:spPr>
          <a:xfrm>
            <a:off x="4281787" y="3539350"/>
            <a:ext cx="57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20" name="Shape 220"/>
          <p:cNvCxnSpPr/>
          <p:nvPr/>
        </p:nvCxnSpPr>
        <p:spPr>
          <a:xfrm rot="10800000">
            <a:off x="4855687" y="3539350"/>
            <a:ext cx="0" cy="12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21" name="Shape 221"/>
          <p:cNvCxnSpPr/>
          <p:nvPr/>
        </p:nvCxnSpPr>
        <p:spPr>
          <a:xfrm rot="10800000">
            <a:off x="4568737" y="3415450"/>
            <a:ext cx="0" cy="12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22" name="Shape 222"/>
          <p:cNvCxnSpPr/>
          <p:nvPr/>
        </p:nvCxnSpPr>
        <p:spPr>
          <a:xfrm rot="10800000">
            <a:off x="4965262" y="3539350"/>
            <a:ext cx="0" cy="12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23" name="Shape 223"/>
          <p:cNvCxnSpPr/>
          <p:nvPr/>
        </p:nvCxnSpPr>
        <p:spPr>
          <a:xfrm>
            <a:off x="4965262" y="3539350"/>
            <a:ext cx="57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24" name="Shape 224"/>
          <p:cNvCxnSpPr/>
          <p:nvPr/>
        </p:nvCxnSpPr>
        <p:spPr>
          <a:xfrm rot="10800000">
            <a:off x="5539162" y="3539350"/>
            <a:ext cx="0" cy="12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25" name="Shape 225"/>
          <p:cNvCxnSpPr/>
          <p:nvPr/>
        </p:nvCxnSpPr>
        <p:spPr>
          <a:xfrm rot="10800000">
            <a:off x="5252212" y="3415450"/>
            <a:ext cx="0" cy="12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6D9EEB"/>
                </a:solidFill>
              </a:rPr>
              <a:t>Time Series Techniques</a:t>
            </a: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Moving Average.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Simple moving average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Weighted moving average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Exponential Smoothing.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-GB"/>
              <a:t>Auto-regression Models (AR Models)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ARIMA (Auto-regressive Integrated Moving Average) Models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32" name="Shape 2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5974" y="3106225"/>
            <a:ext cx="5333074" cy="739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Shape 2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6850" y="1122162"/>
            <a:ext cx="3624074" cy="187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311700" y="1942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6D9EEB"/>
                </a:solidFill>
              </a:rPr>
              <a:t>AR(p), MA(q) and ARMA(p, q)</a:t>
            </a:r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311700" y="766975"/>
            <a:ext cx="8520600" cy="421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-GB" sz="1600" u="sng">
                <a:solidFill>
                  <a:srgbClr val="3C78D8"/>
                </a:solidFill>
              </a:rPr>
              <a:t>Auto-Regressive Process:</a:t>
            </a:r>
            <a:r>
              <a:rPr lang="en-GB" sz="1600"/>
              <a:t> AR(p) process models each future observation as a function “p” previous observations. If {Y</a:t>
            </a:r>
            <a:r>
              <a:rPr baseline="-25000" lang="en-GB" sz="1600"/>
              <a:t>t</a:t>
            </a:r>
            <a:r>
              <a:rPr lang="en-GB" sz="1600"/>
              <a:t>} is purely random with mean zero and constant standard deviation σ (White Noise).  Then the autoregressiv AR(p) process: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-GB" sz="1600" u="sng">
                <a:solidFill>
                  <a:srgbClr val="3C78D8"/>
                </a:solidFill>
              </a:rPr>
              <a:t>Moving Average Process:</a:t>
            </a:r>
            <a:r>
              <a:rPr lang="en-GB" sz="1600"/>
              <a:t> MA(q) models each future observation as a function of “q” previous errors. If {Y</a:t>
            </a:r>
            <a:r>
              <a:rPr baseline="-25000" lang="en-GB" sz="1600"/>
              <a:t>t</a:t>
            </a:r>
            <a:r>
              <a:rPr lang="en-GB" sz="1600"/>
              <a:t>} is a moving average process of order q (MA(q)) if for some constants β</a:t>
            </a:r>
            <a:r>
              <a:rPr baseline="-25000" lang="en-GB" sz="1600"/>
              <a:t>0</a:t>
            </a:r>
            <a:r>
              <a:rPr lang="en-GB" sz="1600"/>
              <a:t>, β</a:t>
            </a:r>
            <a:r>
              <a:rPr baseline="-25000" lang="en-GB" sz="1600"/>
              <a:t>1</a:t>
            </a:r>
            <a:r>
              <a:rPr lang="en-GB" sz="1600"/>
              <a:t>, …, β</a:t>
            </a:r>
            <a:r>
              <a:rPr baseline="-25000" lang="en-GB" sz="1600"/>
              <a:t>q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-GB" sz="1600"/>
              <a:t>ARMA(p,q) model is a combination of AR(p) and MA(q) process, given by -</a:t>
            </a:r>
          </a:p>
        </p:txBody>
      </p:sp>
      <p:pic>
        <p:nvPicPr>
          <p:cNvPr id="240" name="Shape 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1625" y="1631474"/>
            <a:ext cx="4839749" cy="629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Shape 2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0100" y="2965333"/>
            <a:ext cx="4501224" cy="507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Shape 2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1612" y="3982400"/>
            <a:ext cx="4619925" cy="8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6D9EEB"/>
                </a:solidFill>
              </a:rPr>
              <a:t>ARIMA (p, d, q)</a:t>
            </a:r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ARIMA has the following three components: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Auto-regressive component (p): Function of past values of the time series.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Integration Component (d): Differencing the time series to make it a stationary process.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Moving Average Component (q): Function of past error values.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The q and p values are identified using auto-correlation function (ACF) and Partial auto-correlation function (PACF) respectively. The value d identifies the level of differencing.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Box-Jenkins Methodology is used to identify the model parameters.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6D9EEB"/>
                </a:solidFill>
              </a:rPr>
              <a:t>Measures of aggregate error</a:t>
            </a:r>
          </a:p>
        </p:txBody>
      </p:sp>
      <p:pic>
        <p:nvPicPr>
          <p:cNvPr id="254" name="Shape 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1375" y="1246850"/>
            <a:ext cx="5891775" cy="380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6D9EEB"/>
                </a:solidFill>
              </a:rPr>
              <a:t>Streams Everywhere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Internet and Social Networks generate streams of posts, hashtags, videos, etc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Twitter, Facebook, Internet packets 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Business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Stock market prediction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Monetary Transactions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Cybersecurity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Telecom call logs,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financial transactions, Malware 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Internet of Things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Smart Transport, Power and smart grids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Weather forecast and Pollutant monitoring </a:t>
            </a:r>
          </a:p>
          <a:p>
            <a:pPr indent="-228600" lvl="1" marL="914400">
              <a:spcBef>
                <a:spcPts val="0"/>
              </a:spcBef>
            </a:pPr>
            <a:r>
              <a:rPr lang="en-GB"/>
              <a:t>Smart phone, Health appliances, TV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311700" y="3578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6D9EEB"/>
                </a:solidFill>
              </a:rPr>
              <a:t>What we have used?</a:t>
            </a:r>
          </a:p>
        </p:txBody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311700" y="1021225"/>
            <a:ext cx="8520600" cy="3786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R forecast package has been used (developed by Hyndman &amp; Khandakar (JSS, 2008). We have used JRI for R function calls from Java.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We have used auto.arima( ) function to estimate ARIMA(p, d, q) parameters, with learning seasonal parameters as well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We have trained a part of the dataset, and used multi-step forecast with re-estimation for the test data in streaming environment.</a:t>
            </a:r>
          </a:p>
        </p:txBody>
      </p:sp>
      <p:pic>
        <p:nvPicPr>
          <p:cNvPr id="261" name="Shape 2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3474" y="3322450"/>
            <a:ext cx="4947899" cy="163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Shape 2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750" y="3412400"/>
            <a:ext cx="3914732" cy="7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Shape 263"/>
          <p:cNvSpPr txBox="1"/>
          <p:nvPr/>
        </p:nvSpPr>
        <p:spPr>
          <a:xfrm>
            <a:off x="298900" y="3101050"/>
            <a:ext cx="15942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 sz="1200">
                <a:latin typeface="Verdana"/>
                <a:ea typeface="Verdana"/>
                <a:cs typeface="Verdana"/>
                <a:sym typeface="Verdana"/>
              </a:rPr>
              <a:t>Test Code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4133475" y="3011050"/>
            <a:ext cx="15942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1200">
                <a:latin typeface="Verdana"/>
                <a:ea typeface="Verdana"/>
                <a:cs typeface="Verdana"/>
                <a:sym typeface="Verdana"/>
              </a:rPr>
              <a:t>Train Code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217650" y="1461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3C78D8"/>
                </a:solidFill>
              </a:rPr>
              <a:t>Time series forecasting</a:t>
            </a:r>
          </a:p>
        </p:txBody>
      </p:sp>
      <p:pic>
        <p:nvPicPr>
          <p:cNvPr id="270" name="Shape 2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725" y="718825"/>
            <a:ext cx="7447474" cy="4350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311700" y="1461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3C78D8"/>
                </a:solidFill>
              </a:rPr>
              <a:t>Time Series Cross-validation</a:t>
            </a:r>
          </a:p>
        </p:txBody>
      </p:sp>
      <p:pic>
        <p:nvPicPr>
          <p:cNvPr id="276" name="Shape 2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100" y="718825"/>
            <a:ext cx="6944124" cy="426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Shape 2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2190" y="4408900"/>
            <a:ext cx="2878184" cy="57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311700" y="2691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3C78D8"/>
                </a:solidFill>
              </a:rPr>
              <a:t>Results</a:t>
            </a:r>
          </a:p>
        </p:txBody>
      </p:sp>
      <p:pic>
        <p:nvPicPr>
          <p:cNvPr id="283" name="Shape 2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24800"/>
            <a:ext cx="7783743" cy="3897899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Shape 284"/>
          <p:cNvSpPr txBox="1"/>
          <p:nvPr/>
        </p:nvSpPr>
        <p:spPr>
          <a:xfrm>
            <a:off x="6923550" y="2525175"/>
            <a:ext cx="1604100" cy="8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RMSE: 0.124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MAPE: 0.310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MAE: 0.050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7058075" y="3560100"/>
            <a:ext cx="14592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Dataset: Data Canvas Sensor Data [2]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Shape 2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075" y="941747"/>
            <a:ext cx="7304675" cy="372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Shape 2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200" y="289775"/>
            <a:ext cx="4610774" cy="211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Shape 2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275" y="2466275"/>
            <a:ext cx="4610775" cy="243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Shape 2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7049" y="253562"/>
            <a:ext cx="4367273" cy="218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Shape 298"/>
          <p:cNvSpPr txBox="1"/>
          <p:nvPr/>
        </p:nvSpPr>
        <p:spPr>
          <a:xfrm>
            <a:off x="5164200" y="2877050"/>
            <a:ext cx="38706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Comparison of Mean, Standard deviation, second moment about 0 (in degree Celsius) for temperature in Bangalore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type="title"/>
          </p:nvPr>
        </p:nvSpPr>
        <p:spPr>
          <a:xfrm>
            <a:off x="311700" y="3080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1155CC"/>
                </a:solidFill>
              </a:rPr>
              <a:t>Conclusion</a:t>
            </a:r>
          </a:p>
        </p:txBody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In this project we have learned real-time analytics over high velocity streaming data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Apache Storm scaled nicely with different input stream rates for performing statistical analysis on the sensor data.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It can be observed from the results obtained that forecasting for weather data worked very well using auto.arima( ) with periodic retraining.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All these study has a huge application in weather stations and pollution monitoring centers for dealing with numerous sensor data and is of a growing importance in developing future “SMART CITIES”.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3C78D8"/>
                </a:solidFill>
              </a:rPr>
              <a:t>Future Work</a:t>
            </a:r>
          </a:p>
        </p:txBody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Due to lack of JAVA based implementation of ARIMA, we used R packages which have some overhead on end to end latency for streaming applications.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ARIMA and auto.arima( ) can be implemented in JAVA so the strom application can better scale with forecasting, decreasing the end to end latency as a whole.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Another important study may involve comparison with different forecasting methods and how they scale with streaming applications.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Deploy a statistical package (maybe query based) for real-time analytics of streaming data coming from weather stations and pollution monitoring centers.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3C78D8"/>
                </a:solidFill>
              </a:rPr>
              <a:t>References</a:t>
            </a:r>
          </a:p>
        </p:txBody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311700" y="1152475"/>
            <a:ext cx="8520600" cy="3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23850" lvl="0" marL="457200" rtl="0">
              <a:lnSpc>
                <a:spcPct val="100000"/>
              </a:lnSpc>
              <a:spcBef>
                <a:spcPts val="0"/>
              </a:spcBef>
              <a:buSzPct val="100000"/>
              <a:buAutoNum type="arabicPeriod"/>
            </a:pPr>
            <a:r>
              <a:rPr lang="en-GB" sz="1500"/>
              <a:t>A. Toshniwal, S. Taneja, A. Shukla, K. Ramasamy, J. M. Patel, S. Kulkarni, J. Jackson, K. Gade, M. Fu, J. Donham, N. Bhagat, S. Mittal, and D. Ryaboy, “Storm@twitter,” in Proceedings of the 2014 ACM SIGMOD International Conference on Management of Data</a:t>
            </a:r>
          </a:p>
          <a:p>
            <a:pPr indent="-323850" lvl="0" marL="457200" rtl="0">
              <a:lnSpc>
                <a:spcPct val="100000"/>
              </a:lnSpc>
              <a:spcBef>
                <a:spcPts val="0"/>
              </a:spcBef>
              <a:buSzPct val="100000"/>
              <a:buAutoNum type="arabicPeriod"/>
            </a:pPr>
            <a:r>
              <a:rPr lang="en-GB" sz="1500"/>
              <a:t>D. Canvas, “Data Canvas Dataset,” url: </a:t>
            </a:r>
            <a:r>
              <a:rPr lang="en-GB" sz="1500" u="sng">
                <a:solidFill>
                  <a:schemeClr val="hlink"/>
                </a:solidFill>
                <a:hlinkClick r:id="rId3"/>
              </a:rPr>
              <a:t>http://datacanvas.org/sense-your-city/</a:t>
            </a:r>
            <a:r>
              <a:rPr lang="en-GB" sz="1500"/>
              <a:t>, 2015..</a:t>
            </a:r>
          </a:p>
          <a:p>
            <a:pPr indent="-323850" lvl="0" marL="457200" rtl="0">
              <a:lnSpc>
                <a:spcPct val="100000"/>
              </a:lnSpc>
              <a:spcBef>
                <a:spcPts val="0"/>
              </a:spcBef>
              <a:buSzPct val="100000"/>
              <a:buAutoNum type="arabicPeriod"/>
            </a:pPr>
            <a:r>
              <a:rPr lang="en-GB" sz="1500"/>
              <a:t>A. Rajaraman and J. D. Ullman, Mining of Massive Datasets. New York, NY, USA: Cambridge University Press, 2011.</a:t>
            </a:r>
          </a:p>
          <a:p>
            <a:pPr indent="-323850" lvl="0" marL="457200" rtl="0">
              <a:lnSpc>
                <a:spcPct val="100000"/>
              </a:lnSpc>
              <a:spcBef>
                <a:spcPts val="0"/>
              </a:spcBef>
              <a:buSzPct val="100000"/>
              <a:buAutoNum type="arabicPeriod"/>
            </a:pPr>
            <a:r>
              <a:rPr lang="en-GB" sz="1500"/>
              <a:t>G. E. P. Box and G. Jenkins, Time Series Analysis, Forecasting and Control. Holden-Day, Incorporated, 1990.</a:t>
            </a:r>
          </a:p>
          <a:p>
            <a:pPr indent="-323850" lvl="0" marL="457200" rtl="0">
              <a:lnSpc>
                <a:spcPct val="100000"/>
              </a:lnSpc>
              <a:spcBef>
                <a:spcPts val="0"/>
              </a:spcBef>
              <a:buSzPct val="100000"/>
              <a:buAutoNum type="arabicPeriod"/>
            </a:pPr>
            <a:r>
              <a:rPr lang="en-GB" sz="1500"/>
              <a:t>R. J. Hyndman and Y. Khandakar, “Automatic time series forecasting: the forecast package for R,” Journal of Statistical Software, vol. 26, no. 3, pp. 1–22, 2008.</a:t>
            </a:r>
          </a:p>
          <a:p>
            <a:pPr indent="-323850" lvl="0" marL="457200" rtl="0">
              <a:lnSpc>
                <a:spcPct val="100000"/>
              </a:lnSpc>
              <a:spcBef>
                <a:spcPts val="0"/>
              </a:spcBef>
              <a:buSzPct val="100000"/>
              <a:buAutoNum type="arabicPeriod"/>
            </a:pPr>
            <a:r>
              <a:rPr lang="en-GB" sz="1500"/>
              <a:t>Y. Sakamoto, M. Ishiguro, and G. Kitagawa, Akaike information criterion statistics, ser. Mathematics and its applications. Japanese series. Tokyo: KTK Dordrecht, 1986, includes index.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6D9EEB"/>
                </a:solidFill>
              </a:rPr>
              <a:t>Apache Storm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Originally developed by Nathan Marz at Backtype/Twitter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Distributed, fault-tolerant stream-processing platform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GB"/>
              <a:t>												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http://storm.apache.org/</a:t>
            </a:r>
          </a:p>
        </p:txBody>
      </p:sp>
      <p:pic>
        <p:nvPicPr>
          <p:cNvPr id="70" name="Shape 70"/>
          <p:cNvPicPr preferRelativeResize="0"/>
          <p:nvPr/>
        </p:nvPicPr>
        <p:blipFill rotWithShape="1">
          <a:blip r:embed="rId4">
            <a:alphaModFix/>
          </a:blip>
          <a:srcRect b="-8950" l="0" r="0" t="8950"/>
          <a:stretch/>
        </p:blipFill>
        <p:spPr>
          <a:xfrm>
            <a:off x="826124" y="1974050"/>
            <a:ext cx="4040525" cy="2774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6966" y="3663224"/>
            <a:ext cx="1569057" cy="57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6D9EEB"/>
                </a:solidFill>
              </a:rPr>
              <a:t>Storm Cocepts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GB" sz="2400"/>
              <a:t>Tuples and Streams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GB" sz="2400"/>
              <a:t>Spouts, Bolts, Topologies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GB" sz="2400"/>
              <a:t>Tasks and Workers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GB" sz="2400"/>
              <a:t>Stream Grouping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rPr lang="en-GB" sz="1400" u="sng">
                <a:solidFill>
                  <a:schemeClr val="hlink"/>
                </a:solidFill>
                <a:hlinkClick r:id="rId3"/>
              </a:rPr>
              <a:t>http://storm.apache.org/releases/current/Tutorial.html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6D9EEB"/>
                </a:solidFill>
              </a:rPr>
              <a:t>Tuples and Streams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07370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Tuple: ordered list of elements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Stream: unbounded sequence of tuples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720325" y="2566125"/>
            <a:ext cx="2207100" cy="63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200">
                <a:latin typeface="Verdana"/>
                <a:ea typeface="Verdana"/>
                <a:cs typeface="Verdana"/>
                <a:sym typeface="Verdana"/>
              </a:rPr>
              <a:t>&lt;sensor ID, value&gt;</a:t>
            </a:r>
          </a:p>
          <a:p>
            <a:pPr lvl="0">
              <a:spcBef>
                <a:spcPts val="0"/>
              </a:spcBef>
              <a:buNone/>
            </a:pPr>
            <a:r>
              <a:rPr lang="en-GB" sz="1200">
                <a:latin typeface="Verdana"/>
                <a:ea typeface="Verdana"/>
                <a:cs typeface="Verdana"/>
                <a:sym typeface="Verdana"/>
              </a:rPr>
              <a:t>(123fsjdhfw, 12.3567)</a:t>
            </a:r>
          </a:p>
        </p:txBody>
      </p:sp>
      <p:sp>
        <p:nvSpPr>
          <p:cNvPr id="85" name="Shape 85"/>
          <p:cNvSpPr/>
          <p:nvPr/>
        </p:nvSpPr>
        <p:spPr>
          <a:xfrm>
            <a:off x="3394650" y="2545525"/>
            <a:ext cx="2354700" cy="63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200">
                <a:latin typeface="Verdana"/>
                <a:ea typeface="Verdana"/>
                <a:cs typeface="Verdana"/>
                <a:sym typeface="Verdana"/>
              </a:rPr>
              <a:t>&lt;sensor ID, value&gt;</a:t>
            </a:r>
          </a:p>
          <a:p>
            <a:pPr lvl="0">
              <a:spcBef>
                <a:spcPts val="0"/>
              </a:spcBef>
              <a:buNone/>
            </a:pPr>
            <a:r>
              <a:rPr lang="en-GB" sz="1200">
                <a:latin typeface="Verdana"/>
                <a:ea typeface="Verdana"/>
                <a:cs typeface="Verdana"/>
                <a:sym typeface="Verdana"/>
              </a:rPr>
              <a:t>(634fvgsdhw, 34.2674)</a:t>
            </a:r>
          </a:p>
        </p:txBody>
      </p:sp>
      <p:sp>
        <p:nvSpPr>
          <p:cNvPr id="86" name="Shape 86"/>
          <p:cNvSpPr/>
          <p:nvPr/>
        </p:nvSpPr>
        <p:spPr>
          <a:xfrm>
            <a:off x="6167700" y="2545525"/>
            <a:ext cx="2207100" cy="63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200">
                <a:latin typeface="Verdana"/>
                <a:ea typeface="Verdana"/>
                <a:cs typeface="Verdana"/>
                <a:sym typeface="Verdana"/>
              </a:rPr>
              <a:t>&lt;sensor ID, value&gt;</a:t>
            </a:r>
          </a:p>
          <a:p>
            <a:pPr lvl="0">
              <a:spcBef>
                <a:spcPts val="0"/>
              </a:spcBef>
              <a:buNone/>
            </a:pPr>
            <a:r>
              <a:rPr lang="en-GB" sz="1200">
                <a:latin typeface="Verdana"/>
                <a:ea typeface="Verdana"/>
                <a:cs typeface="Verdana"/>
                <a:sym typeface="Verdana"/>
              </a:rPr>
              <a:t>(409hjgsadh, 23.6748)</a:t>
            </a:r>
          </a:p>
        </p:txBody>
      </p:sp>
      <p:cxnSp>
        <p:nvCxnSpPr>
          <p:cNvPr id="87" name="Shape 87"/>
          <p:cNvCxnSpPr/>
          <p:nvPr/>
        </p:nvCxnSpPr>
        <p:spPr>
          <a:xfrm>
            <a:off x="517725" y="3702875"/>
            <a:ext cx="806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8" name="Shape 88"/>
          <p:cNvCxnSpPr/>
          <p:nvPr/>
        </p:nvCxnSpPr>
        <p:spPr>
          <a:xfrm>
            <a:off x="517725" y="3275175"/>
            <a:ext cx="0" cy="4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9" name="Shape 89"/>
          <p:cNvCxnSpPr/>
          <p:nvPr/>
        </p:nvCxnSpPr>
        <p:spPr>
          <a:xfrm>
            <a:off x="8587425" y="3275175"/>
            <a:ext cx="0" cy="4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0" name="Shape 90"/>
          <p:cNvSpPr txBox="1"/>
          <p:nvPr/>
        </p:nvSpPr>
        <p:spPr>
          <a:xfrm>
            <a:off x="3451125" y="3995500"/>
            <a:ext cx="19788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3000">
                <a:solidFill>
                  <a:srgbClr val="1155CC"/>
                </a:solidFill>
                <a:latin typeface="Alegreya"/>
                <a:ea typeface="Alegreya"/>
                <a:cs typeface="Alegreya"/>
                <a:sym typeface="Alegreya"/>
              </a:rPr>
              <a:t>S</a:t>
            </a:r>
            <a:r>
              <a:rPr lang="en-GB" sz="3000">
                <a:solidFill>
                  <a:srgbClr val="1155CC"/>
                </a:solidFill>
                <a:latin typeface="Alegreya"/>
                <a:ea typeface="Alegreya"/>
                <a:cs typeface="Alegreya"/>
                <a:sym typeface="Alegreya"/>
              </a:rPr>
              <a:t>tream</a:t>
            </a:r>
          </a:p>
        </p:txBody>
      </p:sp>
      <p:cxnSp>
        <p:nvCxnSpPr>
          <p:cNvPr id="91" name="Shape 91"/>
          <p:cNvCxnSpPr/>
          <p:nvPr/>
        </p:nvCxnSpPr>
        <p:spPr>
          <a:xfrm>
            <a:off x="4440525" y="3702875"/>
            <a:ext cx="0" cy="4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2" name="Shape 92"/>
          <p:cNvCxnSpPr/>
          <p:nvPr/>
        </p:nvCxnSpPr>
        <p:spPr>
          <a:xfrm rot="10800000">
            <a:off x="646500" y="2303328"/>
            <a:ext cx="242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3" name="Shape 93"/>
          <p:cNvCxnSpPr/>
          <p:nvPr/>
        </p:nvCxnSpPr>
        <p:spPr>
          <a:xfrm rot="10800000">
            <a:off x="646525" y="2303400"/>
            <a:ext cx="0" cy="1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4" name="Shape 94"/>
          <p:cNvCxnSpPr/>
          <p:nvPr/>
        </p:nvCxnSpPr>
        <p:spPr>
          <a:xfrm rot="10800000">
            <a:off x="1893249" y="2128728"/>
            <a:ext cx="0" cy="1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5" name="Shape 95"/>
          <p:cNvCxnSpPr/>
          <p:nvPr/>
        </p:nvCxnSpPr>
        <p:spPr>
          <a:xfrm rot="10800000">
            <a:off x="3072600" y="2303325"/>
            <a:ext cx="0" cy="1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6" name="Shape 96"/>
          <p:cNvSpPr txBox="1"/>
          <p:nvPr/>
        </p:nvSpPr>
        <p:spPr>
          <a:xfrm>
            <a:off x="1226775" y="1812050"/>
            <a:ext cx="1407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>
                <a:solidFill>
                  <a:srgbClr val="1155CC"/>
                </a:solidFill>
              </a:rPr>
              <a:t>Tuple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6D9EEB"/>
                </a:solidFill>
              </a:rPr>
              <a:t>Spouts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GB" sz="2400"/>
              <a:t>The sources of streams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GB" sz="2400"/>
              <a:t>Can talk with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-GB" sz="1800"/>
              <a:t>Queues (Kafka, Kestrel, etc.)		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-GB" sz="1800"/>
              <a:t>Web logs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-GB" sz="1800"/>
              <a:t>API calls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-GB" sz="1800"/>
              <a:t>Filesystem (MapReduce-FS / HDFS)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8062" y="2062162"/>
            <a:ext cx="2466975" cy="10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6D9EEB"/>
                </a:solidFill>
              </a:rPr>
              <a:t>Bolts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GB" sz="2400"/>
              <a:t>Process tuples and create new streams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GB" sz="2400"/>
              <a:t>Implement business logic via …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-GB" sz="1800"/>
              <a:t>Transform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-GB" sz="1800"/>
              <a:t>Filter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-GB" sz="1800"/>
              <a:t>Aggregate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-GB" sz="1800"/>
              <a:t>Join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-GB" sz="1800"/>
              <a:t>Access datastores &amp; DBs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-GB" sz="1800"/>
              <a:t>Access APIs (e.g., geo location look-up)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1850" y="2383550"/>
            <a:ext cx="4839600" cy="201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/>
        </p:nvSpPr>
        <p:spPr>
          <a:xfrm>
            <a:off x="6223975" y="2149700"/>
            <a:ext cx="889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rgbClr val="1155CC"/>
                </a:solidFill>
              </a:rPr>
              <a:t>Bolt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112" name="Shape 112"/>
          <p:cNvSpPr txBox="1"/>
          <p:nvPr/>
        </p:nvSpPr>
        <p:spPr>
          <a:xfrm>
            <a:off x="5942125" y="2926275"/>
            <a:ext cx="14529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rgbClr val="1155CC"/>
                </a:solidFill>
              </a:rPr>
              <a:t>Bolt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6167050" y="3697700"/>
            <a:ext cx="889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rgbClr val="1155CC"/>
                </a:solidFill>
              </a:rPr>
              <a:t>Bolt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8048200" y="2499500"/>
            <a:ext cx="889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rgbClr val="1155CC"/>
                </a:solidFill>
              </a:rPr>
              <a:t>Bolt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115" name="Shape 115"/>
          <p:cNvSpPr txBox="1"/>
          <p:nvPr/>
        </p:nvSpPr>
        <p:spPr>
          <a:xfrm>
            <a:off x="8048200" y="3697700"/>
            <a:ext cx="889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rgbClr val="1155CC"/>
                </a:solidFill>
              </a:rPr>
              <a:t>Bolt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116" name="Shape 116"/>
          <p:cNvSpPr txBox="1"/>
          <p:nvPr/>
        </p:nvSpPr>
        <p:spPr>
          <a:xfrm>
            <a:off x="4191850" y="4400050"/>
            <a:ext cx="47454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GB">
                <a:solidFill>
                  <a:schemeClr val="accent5"/>
                </a:solidFill>
              </a:rPr>
              <a:t>TOPOLOGY - Directed graph of spouts and bolts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2649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6D9EEB"/>
                </a:solidFill>
              </a:rPr>
              <a:t>Stream Grouping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956675"/>
            <a:ext cx="8520600" cy="361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Shuffle grouping: tuples are randomly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-GB"/>
              <a:t>distributed across all of the tasks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-GB"/>
              <a:t>running the bolt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Fields grouping: groups tuples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-GB"/>
              <a:t>by specific name field and routes to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-GB"/>
              <a:t>the same task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5475" y="837649"/>
            <a:ext cx="4175600" cy="353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3662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6D9EEB"/>
                </a:solidFill>
              </a:rPr>
              <a:t>Tasks and Workers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001700"/>
            <a:ext cx="8520600" cy="35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b="1" lang="en-GB">
                <a:solidFill>
                  <a:srgbClr val="38761D"/>
                </a:solidFill>
              </a:rPr>
              <a:t>Task:</a:t>
            </a:r>
            <a:r>
              <a:rPr lang="en-GB"/>
              <a:t> each spout/bolt executes as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-GB"/>
              <a:t>many threads of execution across the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-GB"/>
              <a:t>cluster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-GB">
                <a:solidFill>
                  <a:srgbClr val="38761D"/>
                </a:solidFill>
              </a:rPr>
              <a:t>Worker:</a:t>
            </a:r>
            <a:r>
              <a:rPr lang="en-GB"/>
              <a:t> a physical JVM that executes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-GB"/>
              <a:t>a subset of all the tasks for the topology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5699" y="1001699"/>
            <a:ext cx="3936649" cy="3006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