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57" r:id="rId4"/>
    <p:sldId id="259" r:id="rId5"/>
    <p:sldId id="260" r:id="rId6"/>
    <p:sldId id="279" r:id="rId7"/>
    <p:sldId id="280" r:id="rId8"/>
    <p:sldId id="281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0" r:id="rId18"/>
    <p:sldId id="265" r:id="rId19"/>
    <p:sldId id="26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D48"/>
    <a:srgbClr val="F29724"/>
    <a:srgbClr val="F6B26B"/>
    <a:srgbClr val="F9C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3" autoAdjust="0"/>
    <p:restoredTop sz="71759" autoAdjust="0"/>
  </p:normalViewPr>
  <p:slideViewPr>
    <p:cSldViewPr snapToGrid="0">
      <p:cViewPr varScale="1">
        <p:scale>
          <a:sx n="55" d="100"/>
          <a:sy n="55" d="100"/>
        </p:scale>
        <p:origin x="10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B85C81-E79F-4550-A4EC-5C9E43BA46E5}" type="doc">
      <dgm:prSet loTypeId="urn:microsoft.com/office/officeart/2005/8/layout/radial6" loCatId="relationship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A87F7036-EC8A-4325-891D-46DC353A0402}">
      <dgm:prSet phldrT="[텍스트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1400" dirty="0">
              <a:latin typeface="Gill Sans MT" panose="020B0502020104020203" pitchFamily="34" charset="0"/>
            </a:rPr>
            <a:t>STUDENTS</a:t>
          </a:r>
          <a:endParaRPr lang="ko-KR" altLang="en-US" sz="1400" dirty="0">
            <a:latin typeface="Gill Sans MT" panose="020B0502020104020203" pitchFamily="34" charset="0"/>
          </a:endParaRPr>
        </a:p>
      </dgm:t>
    </dgm:pt>
    <dgm:pt modelId="{2A58B981-E200-4D6D-BF43-F5CCDED37A25}" type="parTrans" cxnId="{DAC0817D-1A17-48A4-9562-FDC23F4B2DA3}">
      <dgm:prSet/>
      <dgm:spPr/>
      <dgm:t>
        <a:bodyPr/>
        <a:lstStyle/>
        <a:p>
          <a:pPr latinLnBrk="1"/>
          <a:endParaRPr lang="ko-KR" altLang="en-US"/>
        </a:p>
      </dgm:t>
    </dgm:pt>
    <dgm:pt modelId="{C9FD8BD7-D008-42FD-8F06-FED42040D979}" type="sibTrans" cxnId="{DAC0817D-1A17-48A4-9562-FDC23F4B2DA3}">
      <dgm:prSet/>
      <dgm:spPr/>
      <dgm:t>
        <a:bodyPr/>
        <a:lstStyle/>
        <a:p>
          <a:pPr latinLnBrk="1"/>
          <a:endParaRPr lang="ko-KR" altLang="en-US"/>
        </a:p>
      </dgm:t>
    </dgm:pt>
    <dgm:pt modelId="{CA2B351F-7B3E-4EA5-B100-6F168336BB6F}">
      <dgm:prSet phldrT="[텍스트]" custT="1"/>
      <dgm:spPr/>
      <dgm:t>
        <a:bodyPr/>
        <a:lstStyle/>
        <a:p>
          <a:pPr latinLnBrk="1"/>
          <a:r>
            <a:rPr lang="en-US" altLang="ko-KR" sz="1600" dirty="0">
              <a:latin typeface="Gill Sans MT" panose="020B0502020104020203" pitchFamily="34" charset="0"/>
            </a:rPr>
            <a:t>Login</a:t>
          </a:r>
          <a:endParaRPr lang="ko-KR" altLang="en-US" sz="1600" dirty="0">
            <a:latin typeface="Gill Sans MT" panose="020B0502020104020203" pitchFamily="34" charset="0"/>
          </a:endParaRPr>
        </a:p>
      </dgm:t>
    </dgm:pt>
    <dgm:pt modelId="{4FF2C9AE-BEDA-40E7-B0BD-F92FA43C49BC}" type="parTrans" cxnId="{7092FF40-CA7D-44DC-B932-976C788F03B6}">
      <dgm:prSet/>
      <dgm:spPr/>
      <dgm:t>
        <a:bodyPr/>
        <a:lstStyle/>
        <a:p>
          <a:pPr latinLnBrk="1"/>
          <a:endParaRPr lang="ko-KR" altLang="en-US"/>
        </a:p>
      </dgm:t>
    </dgm:pt>
    <dgm:pt modelId="{24150E13-F6CD-469D-B6C7-80B2E4C5D1F3}" type="sibTrans" cxnId="{7092FF40-CA7D-44DC-B932-976C788F03B6}">
      <dgm:prSet/>
      <dgm:spPr/>
      <dgm:t>
        <a:bodyPr/>
        <a:lstStyle/>
        <a:p>
          <a:pPr latinLnBrk="1"/>
          <a:endParaRPr lang="ko-KR" altLang="en-US"/>
        </a:p>
      </dgm:t>
    </dgm:pt>
    <dgm:pt modelId="{27D835F2-FE92-4124-A9B4-517B6EAC66DC}">
      <dgm:prSet phldrT="[텍스트]" custT="1"/>
      <dgm:spPr/>
      <dgm:t>
        <a:bodyPr/>
        <a:lstStyle/>
        <a:p>
          <a:pPr latinLnBrk="1"/>
          <a:r>
            <a:rPr lang="en-US" altLang="ko-KR" sz="1600" dirty="0">
              <a:latin typeface="Gill Sans MT" panose="020B0502020104020203" pitchFamily="34" charset="0"/>
            </a:rPr>
            <a:t>Automatic signal exchange</a:t>
          </a:r>
          <a:endParaRPr lang="ko-KR" altLang="en-US" sz="1600" dirty="0">
            <a:latin typeface="Gill Sans MT" panose="020B0502020104020203" pitchFamily="34" charset="0"/>
          </a:endParaRPr>
        </a:p>
      </dgm:t>
    </dgm:pt>
    <dgm:pt modelId="{32483690-2B3C-4BC7-BD98-77B01F90F3B3}" type="parTrans" cxnId="{F06BEFF1-C095-4312-9731-15B11BC01471}">
      <dgm:prSet/>
      <dgm:spPr/>
      <dgm:t>
        <a:bodyPr/>
        <a:lstStyle/>
        <a:p>
          <a:pPr latinLnBrk="1"/>
          <a:endParaRPr lang="ko-KR" altLang="en-US"/>
        </a:p>
      </dgm:t>
    </dgm:pt>
    <dgm:pt modelId="{F637BC94-12DC-4ED8-9C79-3794862F9B26}" type="sibTrans" cxnId="{F06BEFF1-C095-4312-9731-15B11BC01471}">
      <dgm:prSet/>
      <dgm:spPr/>
      <dgm:t>
        <a:bodyPr/>
        <a:lstStyle/>
        <a:p>
          <a:pPr latinLnBrk="1"/>
          <a:endParaRPr lang="ko-KR" altLang="en-US"/>
        </a:p>
      </dgm:t>
    </dgm:pt>
    <dgm:pt modelId="{CFC9FBDE-D616-4AD2-BED3-5F25A06478A1}">
      <dgm:prSet phldrT="[텍스트]" custT="1"/>
      <dgm:spPr/>
      <dgm:t>
        <a:bodyPr/>
        <a:lstStyle/>
        <a:p>
          <a:pPr latinLnBrk="1"/>
          <a:r>
            <a:rPr lang="en-US" altLang="ko-KR" sz="1600" dirty="0">
              <a:latin typeface="Gill Sans MT" panose="020B0502020104020203" pitchFamily="34" charset="0"/>
            </a:rPr>
            <a:t>Fingerprint Authentication</a:t>
          </a:r>
          <a:endParaRPr lang="ko-KR" altLang="en-US" sz="1600" dirty="0">
            <a:latin typeface="Gill Sans MT" panose="020B0502020104020203" pitchFamily="34" charset="0"/>
          </a:endParaRPr>
        </a:p>
      </dgm:t>
    </dgm:pt>
    <dgm:pt modelId="{B759A50F-5313-43CF-9DA6-BD169AB33025}" type="parTrans" cxnId="{5E8131E0-3444-469C-8152-5EC301CC4444}">
      <dgm:prSet/>
      <dgm:spPr/>
      <dgm:t>
        <a:bodyPr/>
        <a:lstStyle/>
        <a:p>
          <a:pPr latinLnBrk="1"/>
          <a:endParaRPr lang="ko-KR" altLang="en-US"/>
        </a:p>
      </dgm:t>
    </dgm:pt>
    <dgm:pt modelId="{EE3D94E3-A600-479B-90CF-5CC6D3FF0BAC}" type="sibTrans" cxnId="{5E8131E0-3444-469C-8152-5EC301CC4444}">
      <dgm:prSet/>
      <dgm:spPr/>
      <dgm:t>
        <a:bodyPr/>
        <a:lstStyle/>
        <a:p>
          <a:pPr latinLnBrk="1"/>
          <a:endParaRPr lang="ko-KR" altLang="en-US"/>
        </a:p>
      </dgm:t>
    </dgm:pt>
    <dgm:pt modelId="{6AF5AF8A-8054-43F5-9D2F-94A219BD7D8D}">
      <dgm:prSet phldrT="[텍스트]" custT="1"/>
      <dgm:spPr/>
      <dgm:t>
        <a:bodyPr/>
        <a:lstStyle/>
        <a:p>
          <a:pPr latinLnBrk="1"/>
          <a:r>
            <a:rPr lang="en-US" altLang="ko-KR" sz="1600" dirty="0">
              <a:latin typeface="Gill Sans MT" panose="020B0502020104020203" pitchFamily="34" charset="0"/>
            </a:rPr>
            <a:t>Attendance confirmation</a:t>
          </a:r>
          <a:endParaRPr lang="ko-KR" altLang="en-US" sz="1600" dirty="0">
            <a:latin typeface="Gill Sans MT" panose="020B0502020104020203" pitchFamily="34" charset="0"/>
          </a:endParaRPr>
        </a:p>
      </dgm:t>
    </dgm:pt>
    <dgm:pt modelId="{8DD6405F-D5B6-484E-8F2F-0BF1CA41D459}" type="parTrans" cxnId="{C9B29641-EAF2-448A-9F98-07C95A8B0C86}">
      <dgm:prSet/>
      <dgm:spPr/>
      <dgm:t>
        <a:bodyPr/>
        <a:lstStyle/>
        <a:p>
          <a:pPr latinLnBrk="1"/>
          <a:endParaRPr lang="ko-KR" altLang="en-US"/>
        </a:p>
      </dgm:t>
    </dgm:pt>
    <dgm:pt modelId="{A6518B64-5383-4CF5-BD2A-EC8EA3218AFF}" type="sibTrans" cxnId="{C9B29641-EAF2-448A-9F98-07C95A8B0C86}">
      <dgm:prSet/>
      <dgm:spPr/>
      <dgm:t>
        <a:bodyPr/>
        <a:lstStyle/>
        <a:p>
          <a:pPr latinLnBrk="1"/>
          <a:endParaRPr lang="ko-KR" altLang="en-US"/>
        </a:p>
      </dgm:t>
    </dgm:pt>
    <dgm:pt modelId="{6675F5AB-E29E-46CE-8450-F51A5B5ACBEA}" type="pres">
      <dgm:prSet presAssocID="{A0B85C81-E79F-4550-A4EC-5C9E43BA46E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8EF5418-3DCA-4287-B885-3059047C264B}" type="pres">
      <dgm:prSet presAssocID="{A87F7036-EC8A-4325-891D-46DC353A0402}" presName="centerShape" presStyleLbl="node0" presStyleIdx="0" presStyleCnt="1" custScaleX="78586" custScaleY="78586"/>
      <dgm:spPr/>
    </dgm:pt>
    <dgm:pt modelId="{EEBA9D0D-6FE2-4387-B36B-F56A72D314A0}" type="pres">
      <dgm:prSet presAssocID="{CA2B351F-7B3E-4EA5-B100-6F168336BB6F}" presName="node" presStyleLbl="node1" presStyleIdx="0" presStyleCnt="4" custScaleX="144258" custScaleY="144258" custRadScaleRad="100590">
        <dgm:presLayoutVars>
          <dgm:bulletEnabled val="1"/>
        </dgm:presLayoutVars>
      </dgm:prSet>
      <dgm:spPr/>
    </dgm:pt>
    <dgm:pt modelId="{8255CF0C-C147-4891-8EA8-2B21E54437B1}" type="pres">
      <dgm:prSet presAssocID="{CA2B351F-7B3E-4EA5-B100-6F168336BB6F}" presName="dummy" presStyleCnt="0"/>
      <dgm:spPr/>
    </dgm:pt>
    <dgm:pt modelId="{A04B360C-1522-4A07-99B2-5DF3D8264949}" type="pres">
      <dgm:prSet presAssocID="{24150E13-F6CD-469D-B6C7-80B2E4C5D1F3}" presName="sibTrans" presStyleLbl="sibTrans2D1" presStyleIdx="0" presStyleCnt="4"/>
      <dgm:spPr/>
    </dgm:pt>
    <dgm:pt modelId="{F2A3BAE2-D9DF-4868-B825-CF55C90DAC68}" type="pres">
      <dgm:prSet presAssocID="{27D835F2-FE92-4124-A9B4-517B6EAC66DC}" presName="node" presStyleLbl="node1" presStyleIdx="1" presStyleCnt="4" custScaleX="144258" custScaleY="144258" custRadScaleRad="108905">
        <dgm:presLayoutVars>
          <dgm:bulletEnabled val="1"/>
        </dgm:presLayoutVars>
      </dgm:prSet>
      <dgm:spPr/>
    </dgm:pt>
    <dgm:pt modelId="{E3545D7A-2AC2-430E-B59E-560C04BF086C}" type="pres">
      <dgm:prSet presAssocID="{27D835F2-FE92-4124-A9B4-517B6EAC66DC}" presName="dummy" presStyleCnt="0"/>
      <dgm:spPr/>
    </dgm:pt>
    <dgm:pt modelId="{2A966803-F603-4DAD-A330-C7173B3FD120}" type="pres">
      <dgm:prSet presAssocID="{F637BC94-12DC-4ED8-9C79-3794862F9B26}" presName="sibTrans" presStyleLbl="sibTrans2D1" presStyleIdx="1" presStyleCnt="4"/>
      <dgm:spPr/>
    </dgm:pt>
    <dgm:pt modelId="{861AD448-CE1B-4F75-AA56-01C4723456F5}" type="pres">
      <dgm:prSet presAssocID="{CFC9FBDE-D616-4AD2-BED3-5F25A06478A1}" presName="node" presStyleLbl="node1" presStyleIdx="2" presStyleCnt="4" custScaleX="144258" custScaleY="144258" custRadScaleRad="100645">
        <dgm:presLayoutVars>
          <dgm:bulletEnabled val="1"/>
        </dgm:presLayoutVars>
      </dgm:prSet>
      <dgm:spPr/>
    </dgm:pt>
    <dgm:pt modelId="{EA76375A-DE47-4636-B252-C63CE322EB67}" type="pres">
      <dgm:prSet presAssocID="{CFC9FBDE-D616-4AD2-BED3-5F25A06478A1}" presName="dummy" presStyleCnt="0"/>
      <dgm:spPr/>
    </dgm:pt>
    <dgm:pt modelId="{39184E3D-29A9-4F6E-92CA-C16CD7818652}" type="pres">
      <dgm:prSet presAssocID="{EE3D94E3-A600-479B-90CF-5CC6D3FF0BAC}" presName="sibTrans" presStyleLbl="sibTrans2D1" presStyleIdx="2" presStyleCnt="4"/>
      <dgm:spPr/>
    </dgm:pt>
    <dgm:pt modelId="{C8E0A4A8-58A2-4EA6-A749-5A411B4F84E2}" type="pres">
      <dgm:prSet presAssocID="{6AF5AF8A-8054-43F5-9D2F-94A219BD7D8D}" presName="node" presStyleLbl="node1" presStyleIdx="3" presStyleCnt="4" custScaleX="144258" custScaleY="144258" custRadScaleRad="108905">
        <dgm:presLayoutVars>
          <dgm:bulletEnabled val="1"/>
        </dgm:presLayoutVars>
      </dgm:prSet>
      <dgm:spPr/>
    </dgm:pt>
    <dgm:pt modelId="{A9C565D6-629B-4DF9-BEA9-B714BC34760D}" type="pres">
      <dgm:prSet presAssocID="{6AF5AF8A-8054-43F5-9D2F-94A219BD7D8D}" presName="dummy" presStyleCnt="0"/>
      <dgm:spPr/>
    </dgm:pt>
    <dgm:pt modelId="{45887649-2485-4AC1-8DFA-60D916764B92}" type="pres">
      <dgm:prSet presAssocID="{A6518B64-5383-4CF5-BD2A-EC8EA3218AFF}" presName="sibTrans" presStyleLbl="sibTrans2D1" presStyleIdx="3" presStyleCnt="4"/>
      <dgm:spPr/>
    </dgm:pt>
  </dgm:ptLst>
  <dgm:cxnLst>
    <dgm:cxn modelId="{64809E1D-8056-4FC4-B1A9-A1B4BD312484}" type="presOf" srcId="{A0B85C81-E79F-4550-A4EC-5C9E43BA46E5}" destId="{6675F5AB-E29E-46CE-8450-F51A5B5ACBEA}" srcOrd="0" destOrd="0" presId="urn:microsoft.com/office/officeart/2005/8/layout/radial6"/>
    <dgm:cxn modelId="{C390EA1F-B084-4D06-A1A9-B64956F8D30D}" type="presOf" srcId="{F637BC94-12DC-4ED8-9C79-3794862F9B26}" destId="{2A966803-F603-4DAD-A330-C7173B3FD120}" srcOrd="0" destOrd="0" presId="urn:microsoft.com/office/officeart/2005/8/layout/radial6"/>
    <dgm:cxn modelId="{711B4325-F849-44BD-AFA7-FDE4CA55A9B1}" type="presOf" srcId="{A87F7036-EC8A-4325-891D-46DC353A0402}" destId="{A8EF5418-3DCA-4287-B885-3059047C264B}" srcOrd="0" destOrd="0" presId="urn:microsoft.com/office/officeart/2005/8/layout/radial6"/>
    <dgm:cxn modelId="{2E986328-C706-4810-96C6-2650ED4A8676}" type="presOf" srcId="{27D835F2-FE92-4124-A9B4-517B6EAC66DC}" destId="{F2A3BAE2-D9DF-4868-B825-CF55C90DAC68}" srcOrd="0" destOrd="0" presId="urn:microsoft.com/office/officeart/2005/8/layout/radial6"/>
    <dgm:cxn modelId="{21F73E2D-83E5-45FE-A471-9050F49A351B}" type="presOf" srcId="{EE3D94E3-A600-479B-90CF-5CC6D3FF0BAC}" destId="{39184E3D-29A9-4F6E-92CA-C16CD7818652}" srcOrd="0" destOrd="0" presId="urn:microsoft.com/office/officeart/2005/8/layout/radial6"/>
    <dgm:cxn modelId="{7092FF40-CA7D-44DC-B932-976C788F03B6}" srcId="{A87F7036-EC8A-4325-891D-46DC353A0402}" destId="{CA2B351F-7B3E-4EA5-B100-6F168336BB6F}" srcOrd="0" destOrd="0" parTransId="{4FF2C9AE-BEDA-40E7-B0BD-F92FA43C49BC}" sibTransId="{24150E13-F6CD-469D-B6C7-80B2E4C5D1F3}"/>
    <dgm:cxn modelId="{C9B29641-EAF2-448A-9F98-07C95A8B0C86}" srcId="{A87F7036-EC8A-4325-891D-46DC353A0402}" destId="{6AF5AF8A-8054-43F5-9D2F-94A219BD7D8D}" srcOrd="3" destOrd="0" parTransId="{8DD6405F-D5B6-484E-8F2F-0BF1CA41D459}" sibTransId="{A6518B64-5383-4CF5-BD2A-EC8EA3218AFF}"/>
    <dgm:cxn modelId="{6C6E7363-8059-4AF5-B52B-906109093229}" type="presOf" srcId="{A6518B64-5383-4CF5-BD2A-EC8EA3218AFF}" destId="{45887649-2485-4AC1-8DFA-60D916764B92}" srcOrd="0" destOrd="0" presId="urn:microsoft.com/office/officeart/2005/8/layout/radial6"/>
    <dgm:cxn modelId="{DAC0817D-1A17-48A4-9562-FDC23F4B2DA3}" srcId="{A0B85C81-E79F-4550-A4EC-5C9E43BA46E5}" destId="{A87F7036-EC8A-4325-891D-46DC353A0402}" srcOrd="0" destOrd="0" parTransId="{2A58B981-E200-4D6D-BF43-F5CCDED37A25}" sibTransId="{C9FD8BD7-D008-42FD-8F06-FED42040D979}"/>
    <dgm:cxn modelId="{2904288F-BB88-4C21-98C5-8C7763F01D85}" type="presOf" srcId="{24150E13-F6CD-469D-B6C7-80B2E4C5D1F3}" destId="{A04B360C-1522-4A07-99B2-5DF3D8264949}" srcOrd="0" destOrd="0" presId="urn:microsoft.com/office/officeart/2005/8/layout/radial6"/>
    <dgm:cxn modelId="{793FF0A5-757C-43E7-B345-5A9D5DBEDBDB}" type="presOf" srcId="{CFC9FBDE-D616-4AD2-BED3-5F25A06478A1}" destId="{861AD448-CE1B-4F75-AA56-01C4723456F5}" srcOrd="0" destOrd="0" presId="urn:microsoft.com/office/officeart/2005/8/layout/radial6"/>
    <dgm:cxn modelId="{92958ADE-C0BA-4D14-B436-ADC10C2C3A6F}" type="presOf" srcId="{CA2B351F-7B3E-4EA5-B100-6F168336BB6F}" destId="{EEBA9D0D-6FE2-4387-B36B-F56A72D314A0}" srcOrd="0" destOrd="0" presId="urn:microsoft.com/office/officeart/2005/8/layout/radial6"/>
    <dgm:cxn modelId="{5E8131E0-3444-469C-8152-5EC301CC4444}" srcId="{A87F7036-EC8A-4325-891D-46DC353A0402}" destId="{CFC9FBDE-D616-4AD2-BED3-5F25A06478A1}" srcOrd="2" destOrd="0" parTransId="{B759A50F-5313-43CF-9DA6-BD169AB33025}" sibTransId="{EE3D94E3-A600-479B-90CF-5CC6D3FF0BAC}"/>
    <dgm:cxn modelId="{F06BEFF1-C095-4312-9731-15B11BC01471}" srcId="{A87F7036-EC8A-4325-891D-46DC353A0402}" destId="{27D835F2-FE92-4124-A9B4-517B6EAC66DC}" srcOrd="1" destOrd="0" parTransId="{32483690-2B3C-4BC7-BD98-77B01F90F3B3}" sibTransId="{F637BC94-12DC-4ED8-9C79-3794862F9B26}"/>
    <dgm:cxn modelId="{C1AD1FF2-EBB3-449A-A894-56A74F14C9D0}" type="presOf" srcId="{6AF5AF8A-8054-43F5-9D2F-94A219BD7D8D}" destId="{C8E0A4A8-58A2-4EA6-A749-5A411B4F84E2}" srcOrd="0" destOrd="0" presId="urn:microsoft.com/office/officeart/2005/8/layout/radial6"/>
    <dgm:cxn modelId="{C3579C85-5FF5-4143-88A4-D8F02AE68ED7}" type="presParOf" srcId="{6675F5AB-E29E-46CE-8450-F51A5B5ACBEA}" destId="{A8EF5418-3DCA-4287-B885-3059047C264B}" srcOrd="0" destOrd="0" presId="urn:microsoft.com/office/officeart/2005/8/layout/radial6"/>
    <dgm:cxn modelId="{B4323BBE-45B4-4022-B49E-CDF229F738A9}" type="presParOf" srcId="{6675F5AB-E29E-46CE-8450-F51A5B5ACBEA}" destId="{EEBA9D0D-6FE2-4387-B36B-F56A72D314A0}" srcOrd="1" destOrd="0" presId="urn:microsoft.com/office/officeart/2005/8/layout/radial6"/>
    <dgm:cxn modelId="{FA889B73-21E9-479B-BC81-0894C950C372}" type="presParOf" srcId="{6675F5AB-E29E-46CE-8450-F51A5B5ACBEA}" destId="{8255CF0C-C147-4891-8EA8-2B21E54437B1}" srcOrd="2" destOrd="0" presId="urn:microsoft.com/office/officeart/2005/8/layout/radial6"/>
    <dgm:cxn modelId="{3EC57D3E-6C61-4C20-AA0C-39451F49F3AB}" type="presParOf" srcId="{6675F5AB-E29E-46CE-8450-F51A5B5ACBEA}" destId="{A04B360C-1522-4A07-99B2-5DF3D8264949}" srcOrd="3" destOrd="0" presId="urn:microsoft.com/office/officeart/2005/8/layout/radial6"/>
    <dgm:cxn modelId="{18574756-CFF6-4E76-9FA5-B2FB1326D104}" type="presParOf" srcId="{6675F5AB-E29E-46CE-8450-F51A5B5ACBEA}" destId="{F2A3BAE2-D9DF-4868-B825-CF55C90DAC68}" srcOrd="4" destOrd="0" presId="urn:microsoft.com/office/officeart/2005/8/layout/radial6"/>
    <dgm:cxn modelId="{120CAF9D-20D6-4CA4-A938-5A6E4A6BF46F}" type="presParOf" srcId="{6675F5AB-E29E-46CE-8450-F51A5B5ACBEA}" destId="{E3545D7A-2AC2-430E-B59E-560C04BF086C}" srcOrd="5" destOrd="0" presId="urn:microsoft.com/office/officeart/2005/8/layout/radial6"/>
    <dgm:cxn modelId="{577EA6FA-3831-4B94-9D69-9C2F9A235EDB}" type="presParOf" srcId="{6675F5AB-E29E-46CE-8450-F51A5B5ACBEA}" destId="{2A966803-F603-4DAD-A330-C7173B3FD120}" srcOrd="6" destOrd="0" presId="urn:microsoft.com/office/officeart/2005/8/layout/radial6"/>
    <dgm:cxn modelId="{1457914E-5DE7-4DAA-B2F1-5C716C755547}" type="presParOf" srcId="{6675F5AB-E29E-46CE-8450-F51A5B5ACBEA}" destId="{861AD448-CE1B-4F75-AA56-01C4723456F5}" srcOrd="7" destOrd="0" presId="urn:microsoft.com/office/officeart/2005/8/layout/radial6"/>
    <dgm:cxn modelId="{9BD99671-BFEF-490C-9FDF-5C8BB855F1AA}" type="presParOf" srcId="{6675F5AB-E29E-46CE-8450-F51A5B5ACBEA}" destId="{EA76375A-DE47-4636-B252-C63CE322EB67}" srcOrd="8" destOrd="0" presId="urn:microsoft.com/office/officeart/2005/8/layout/radial6"/>
    <dgm:cxn modelId="{05B144C6-6AA6-4C0E-A642-628A804DF502}" type="presParOf" srcId="{6675F5AB-E29E-46CE-8450-F51A5B5ACBEA}" destId="{39184E3D-29A9-4F6E-92CA-C16CD7818652}" srcOrd="9" destOrd="0" presId="urn:microsoft.com/office/officeart/2005/8/layout/radial6"/>
    <dgm:cxn modelId="{632CAEAB-9CED-425C-98D3-C0942347F292}" type="presParOf" srcId="{6675F5AB-E29E-46CE-8450-F51A5B5ACBEA}" destId="{C8E0A4A8-58A2-4EA6-A749-5A411B4F84E2}" srcOrd="10" destOrd="0" presId="urn:microsoft.com/office/officeart/2005/8/layout/radial6"/>
    <dgm:cxn modelId="{5CCA140B-EC10-4683-911B-35BFEE379182}" type="presParOf" srcId="{6675F5AB-E29E-46CE-8450-F51A5B5ACBEA}" destId="{A9C565D6-629B-4DF9-BEA9-B714BC34760D}" srcOrd="11" destOrd="0" presId="urn:microsoft.com/office/officeart/2005/8/layout/radial6"/>
    <dgm:cxn modelId="{3DF29314-956E-49B6-A15C-3DA69A6BC9D0}" type="presParOf" srcId="{6675F5AB-E29E-46CE-8450-F51A5B5ACBEA}" destId="{45887649-2485-4AC1-8DFA-60D916764B92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87649-2485-4AC1-8DFA-60D916764B92}">
      <dsp:nvSpPr>
        <dsp:cNvPr id="0" name=""/>
        <dsp:cNvSpPr/>
      </dsp:nvSpPr>
      <dsp:spPr>
        <a:xfrm>
          <a:off x="1466673" y="594991"/>
          <a:ext cx="4014615" cy="4014615"/>
        </a:xfrm>
        <a:prstGeom prst="blockArc">
          <a:avLst>
            <a:gd name="adj1" fmla="val 10786340"/>
            <a:gd name="adj2" fmla="val 16506565"/>
            <a:gd name="adj3" fmla="val 464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9184E3D-29A9-4F6E-92CA-C16CD7818652}">
      <dsp:nvSpPr>
        <dsp:cNvPr id="0" name=""/>
        <dsp:cNvSpPr/>
      </dsp:nvSpPr>
      <dsp:spPr>
        <a:xfrm>
          <a:off x="1466673" y="610573"/>
          <a:ext cx="4014615" cy="4014615"/>
        </a:xfrm>
        <a:prstGeom prst="blockArc">
          <a:avLst>
            <a:gd name="adj1" fmla="val 5093435"/>
            <a:gd name="adj2" fmla="val 10813660"/>
            <a:gd name="adj3" fmla="val 464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966803-F603-4DAD-A330-C7173B3FD120}">
      <dsp:nvSpPr>
        <dsp:cNvPr id="0" name=""/>
        <dsp:cNvSpPr/>
      </dsp:nvSpPr>
      <dsp:spPr>
        <a:xfrm>
          <a:off x="1815906" y="610573"/>
          <a:ext cx="4014615" cy="4014615"/>
        </a:xfrm>
        <a:prstGeom prst="blockArc">
          <a:avLst>
            <a:gd name="adj1" fmla="val 21586340"/>
            <a:gd name="adj2" fmla="val 5706565"/>
            <a:gd name="adj3" fmla="val 464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4B360C-1522-4A07-99B2-5DF3D8264949}">
      <dsp:nvSpPr>
        <dsp:cNvPr id="0" name=""/>
        <dsp:cNvSpPr/>
      </dsp:nvSpPr>
      <dsp:spPr>
        <a:xfrm>
          <a:off x="1815906" y="594991"/>
          <a:ext cx="4014615" cy="4014615"/>
        </a:xfrm>
        <a:prstGeom prst="blockArc">
          <a:avLst>
            <a:gd name="adj1" fmla="val 15893435"/>
            <a:gd name="adj2" fmla="val 13660"/>
            <a:gd name="adj3" fmla="val 464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8EF5418-3DCA-4287-B885-3059047C264B}">
      <dsp:nvSpPr>
        <dsp:cNvPr id="0" name=""/>
        <dsp:cNvSpPr/>
      </dsp:nvSpPr>
      <dsp:spPr>
        <a:xfrm>
          <a:off x="2921975" y="1883468"/>
          <a:ext cx="1453244" cy="1453244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latin typeface="Gill Sans MT" panose="020B0502020104020203" pitchFamily="34" charset="0"/>
            </a:rPr>
            <a:t>STUDENTS</a:t>
          </a:r>
          <a:endParaRPr lang="ko-KR" altLang="en-US" sz="1400" kern="1200" dirty="0">
            <a:latin typeface="Gill Sans MT" panose="020B0502020104020203" pitchFamily="34" charset="0"/>
          </a:endParaRPr>
        </a:p>
      </dsp:txBody>
      <dsp:txXfrm>
        <a:off x="3134798" y="2096291"/>
        <a:ext cx="1027598" cy="1027598"/>
      </dsp:txXfrm>
    </dsp:sp>
    <dsp:sp modelId="{EEBA9D0D-6FE2-4387-B36B-F56A72D314A0}">
      <dsp:nvSpPr>
        <dsp:cNvPr id="0" name=""/>
        <dsp:cNvSpPr/>
      </dsp:nvSpPr>
      <dsp:spPr>
        <a:xfrm>
          <a:off x="2714910" y="-284303"/>
          <a:ext cx="1867373" cy="186737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Gill Sans MT" panose="020B0502020104020203" pitchFamily="34" charset="0"/>
            </a:rPr>
            <a:t>Login</a:t>
          </a:r>
          <a:endParaRPr lang="ko-KR" altLang="en-US" sz="1600" kern="1200" dirty="0">
            <a:latin typeface="Gill Sans MT" panose="020B0502020104020203" pitchFamily="34" charset="0"/>
          </a:endParaRPr>
        </a:p>
      </dsp:txBody>
      <dsp:txXfrm>
        <a:off x="2988380" y="-10833"/>
        <a:ext cx="1320433" cy="1320433"/>
      </dsp:txXfrm>
    </dsp:sp>
    <dsp:sp modelId="{F2A3BAE2-D9DF-4868-B825-CF55C90DAC68}">
      <dsp:nvSpPr>
        <dsp:cNvPr id="0" name=""/>
        <dsp:cNvSpPr/>
      </dsp:nvSpPr>
      <dsp:spPr>
        <a:xfrm>
          <a:off x="4850218" y="1676403"/>
          <a:ext cx="1867373" cy="186737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Gill Sans MT" panose="020B0502020104020203" pitchFamily="34" charset="0"/>
            </a:rPr>
            <a:t>Automatic signal exchange</a:t>
          </a:r>
          <a:endParaRPr lang="ko-KR" altLang="en-US" sz="1600" kern="1200" dirty="0">
            <a:latin typeface="Gill Sans MT" panose="020B0502020104020203" pitchFamily="34" charset="0"/>
          </a:endParaRPr>
        </a:p>
      </dsp:txBody>
      <dsp:txXfrm>
        <a:off x="5123688" y="1949873"/>
        <a:ext cx="1320433" cy="1320433"/>
      </dsp:txXfrm>
    </dsp:sp>
    <dsp:sp modelId="{861AD448-CE1B-4F75-AA56-01C4723456F5}">
      <dsp:nvSpPr>
        <dsp:cNvPr id="0" name=""/>
        <dsp:cNvSpPr/>
      </dsp:nvSpPr>
      <dsp:spPr>
        <a:xfrm>
          <a:off x="2714910" y="3637110"/>
          <a:ext cx="1867373" cy="186737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Gill Sans MT" panose="020B0502020104020203" pitchFamily="34" charset="0"/>
            </a:rPr>
            <a:t>Fingerprint Authentication</a:t>
          </a:r>
          <a:endParaRPr lang="ko-KR" altLang="en-US" sz="1600" kern="1200" dirty="0">
            <a:latin typeface="Gill Sans MT" panose="020B0502020104020203" pitchFamily="34" charset="0"/>
          </a:endParaRPr>
        </a:p>
      </dsp:txBody>
      <dsp:txXfrm>
        <a:off x="2988380" y="3910580"/>
        <a:ext cx="1320433" cy="1320433"/>
      </dsp:txXfrm>
    </dsp:sp>
    <dsp:sp modelId="{C8E0A4A8-58A2-4EA6-A749-5A411B4F84E2}">
      <dsp:nvSpPr>
        <dsp:cNvPr id="0" name=""/>
        <dsp:cNvSpPr/>
      </dsp:nvSpPr>
      <dsp:spPr>
        <a:xfrm>
          <a:off x="579602" y="1676403"/>
          <a:ext cx="1867373" cy="186737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Gill Sans MT" panose="020B0502020104020203" pitchFamily="34" charset="0"/>
            </a:rPr>
            <a:t>Attendance confirmation</a:t>
          </a:r>
          <a:endParaRPr lang="ko-KR" altLang="en-US" sz="1600" kern="1200" dirty="0">
            <a:latin typeface="Gill Sans MT" panose="020B0502020104020203" pitchFamily="34" charset="0"/>
          </a:endParaRPr>
        </a:p>
      </dsp:txBody>
      <dsp:txXfrm>
        <a:off x="853072" y="1949873"/>
        <a:ext cx="1320433" cy="1320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79E85-5611-4A7D-80EB-E2F180D64324}" type="datetimeFigureOut">
              <a:rPr lang="ko-KR" altLang="en-US" smtClean="0"/>
              <a:t>2019-05-06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B414D-68D2-4D34-8814-BD21C9FD6E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13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n.inf.tu-dresden.de/dargie/papers/icwcuca.pdf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B414D-68D2-4D34-8814-BD21C9FD6E68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188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B414D-68D2-4D34-8814-BD21C9FD6E68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144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BFB6D-C335-4C0C-B7E5-A63FE10ADF73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31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B414D-68D2-4D34-8814-BD21C9FD6E68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634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B414D-68D2-4D34-8814-BD21C9FD6E68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2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B414D-68D2-4D34-8814-BD21C9FD6E68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679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B414D-68D2-4D34-8814-BD21C9FD6E68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956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B414D-68D2-4D34-8814-BD21C9FD6E68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770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technical challenges &amp; solutions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•Be as detailed as possible.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•Clarify what were already solved and what are still needs to be addressed.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•Encourage to have initial evaluation results (on latency, power, accuracy, etc.).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B414D-68D2-4D34-8814-BD21C9FD6E68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723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n=2 in free space</a:t>
            </a:r>
          </a:p>
          <a:p>
            <a:endParaRPr lang="en-US" altLang="ko-KR" dirty="0"/>
          </a:p>
          <a:p>
            <a:r>
              <a:rPr lang="ko-KR" altLang="en-US" dirty="0"/>
              <a:t>식 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https://www.rn.inf.tu-dresden.de/dargie/papers/icwcuca.pdf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B414D-68D2-4D34-8814-BD21C9FD6E68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342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B414D-68D2-4D34-8814-BD21C9FD6E68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07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A73A-0B53-4227-A081-E06B0BBB38FA}" type="datetime1">
              <a:rPr lang="ko-KR" altLang="en-US" smtClean="0"/>
              <a:t>2019-05-06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35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7724-C229-44EF-ABBA-C656347B2656}" type="datetime1">
              <a:rPr lang="ko-KR" altLang="en-US" smtClean="0"/>
              <a:t>2019-05-06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06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6781-0A69-42CE-8BF6-036A9B38E731}" type="datetime1">
              <a:rPr lang="ko-KR" altLang="en-US" smtClean="0"/>
              <a:t>2019-05-06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66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3AE7-BE7E-4F96-90A4-BA59A563EC3E}" type="datetime1">
              <a:rPr lang="ko-KR" altLang="en-US" smtClean="0"/>
              <a:t>2019-05-06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09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7A7A-B22F-492E-8728-686CBBDD26C6}" type="datetime1">
              <a:rPr lang="ko-KR" altLang="en-US" smtClean="0"/>
              <a:t>2019-05-06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09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6BC5-F6B5-491B-81A8-A444CE062AD6}" type="datetime1">
              <a:rPr lang="ko-KR" altLang="en-US" smtClean="0"/>
              <a:t>2019-05-06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59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77E3-19A4-4174-B557-529163640DC2}" type="datetime1">
              <a:rPr lang="ko-KR" altLang="en-US" smtClean="0"/>
              <a:t>2019-05-06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59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E624-47F8-4939-B8E2-1CA0839A225F}" type="datetime1">
              <a:rPr lang="ko-KR" altLang="en-US" smtClean="0"/>
              <a:t>2019-05-06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26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5E9B-B511-42B0-97ED-F1DE5DAC1E53}" type="datetime1">
              <a:rPr lang="ko-KR" altLang="en-US" smtClean="0"/>
              <a:t>2019-05-06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3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5927-C4FC-4040-B996-89F5CEE934F9}" type="datetime1">
              <a:rPr lang="ko-KR" altLang="en-US" smtClean="0"/>
              <a:t>2019-05-06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66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62DD-5AA8-4583-823F-A351C72ADAD7}" type="datetime1">
              <a:rPr lang="ko-KR" altLang="en-US" smtClean="0"/>
              <a:t>2019-05-06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32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7C07C-FB42-4779-A330-78ED57233AAB}" type="datetime1">
              <a:rPr lang="ko-KR" altLang="en-US" smtClean="0"/>
              <a:t>2019-05-06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35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hyperlink" Target="http://samn.co/tips-for-giving-your-first-demo/" TargetMode="Externa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getnclass.com/class-attendance-take-ski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ved=2ahUKEwixzqq96pXhAhUMyosBHcLKA5QQjRx6BAgBEAU&amp;url=https://visualpharm.com/free-icons/school-595b40b85ba036ed117de1b0&amp;psig=AOvVaw3fKmh2xNjhauEo_l70j-kZ&amp;ust=155334693422312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8127" y="1122363"/>
            <a:ext cx="10035746" cy="2387600"/>
          </a:xfrm>
        </p:spPr>
        <p:txBody>
          <a:bodyPr anchor="ctr">
            <a:norm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A Practical Attendance Checking System using Smartphones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61535" y="3602038"/>
            <a:ext cx="9868930" cy="1655762"/>
          </a:xfrm>
        </p:spPr>
        <p:txBody>
          <a:bodyPr anchor="ctr"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Mid-Term Presentation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Team 4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Chorom Hamm, Junghwan Lim, Yoojung Shin, Kwangwook Kwon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11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77"/>
              </a:rPr>
              <a:t>Key Challenges (1): Client-side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500" dirty="0">
                <a:latin typeface="Gill Sans MT" panose="020B0502020104020203" pitchFamily="34" charset="0"/>
              </a:rPr>
              <a:t>Scalability </a:t>
            </a:r>
          </a:p>
          <a:p>
            <a:pPr lvl="1">
              <a:lnSpc>
                <a:spcPct val="130000"/>
              </a:lnSpc>
            </a:pPr>
            <a:endParaRPr lang="en-US" sz="2100" dirty="0">
              <a:latin typeface="Gill Sans MT" panose="020B0502020104020203" pitchFamily="34" charset="0"/>
            </a:endParaRPr>
          </a:p>
          <a:p>
            <a:pPr>
              <a:lnSpc>
                <a:spcPct val="130000"/>
              </a:lnSpc>
            </a:pPr>
            <a:endParaRPr lang="en-US" sz="2500" dirty="0">
              <a:latin typeface="Gill Sans MT" panose="020B0502020104020203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" name="AutoShape 4" descr="serv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0012" y="77772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pic>
        <p:nvPicPr>
          <p:cNvPr id="22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61" y="3070861"/>
            <a:ext cx="521438" cy="521438"/>
          </a:xfrm>
          <a:prstGeom prst="rect">
            <a:avLst/>
          </a:prstGeom>
        </p:spPr>
      </p:pic>
      <p:pic>
        <p:nvPicPr>
          <p:cNvPr id="14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991" y="3070861"/>
            <a:ext cx="521438" cy="521438"/>
          </a:xfrm>
          <a:prstGeom prst="rect">
            <a:avLst/>
          </a:prstGeom>
        </p:spPr>
      </p:pic>
      <p:pic>
        <p:nvPicPr>
          <p:cNvPr id="15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76" y="5761878"/>
            <a:ext cx="521438" cy="521438"/>
          </a:xfrm>
          <a:prstGeom prst="rect">
            <a:avLst/>
          </a:prstGeom>
        </p:spPr>
      </p:pic>
      <p:pic>
        <p:nvPicPr>
          <p:cNvPr id="16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77" y="2402238"/>
            <a:ext cx="521438" cy="521438"/>
          </a:xfrm>
          <a:prstGeom prst="rect">
            <a:avLst/>
          </a:prstGeom>
        </p:spPr>
      </p:pic>
      <p:pic>
        <p:nvPicPr>
          <p:cNvPr id="18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62" y="4061135"/>
            <a:ext cx="521438" cy="521438"/>
          </a:xfrm>
          <a:prstGeom prst="rect">
            <a:avLst/>
          </a:prstGeom>
        </p:spPr>
      </p:pic>
      <p:pic>
        <p:nvPicPr>
          <p:cNvPr id="19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76" y="4061136"/>
            <a:ext cx="521438" cy="5214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07457" y="2170195"/>
            <a:ext cx="6018002" cy="85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0"/>
              </a:rPr>
              <a:t>To get better accuracy, every device works as a </a:t>
            </a:r>
            <a:br>
              <a:rPr lang="en-US" sz="2000" dirty="0">
                <a:latin typeface="Gill Sans MT" panose="020B0502020104020203" pitchFamily="34" charset="0"/>
              </a:rPr>
            </a:br>
            <a:r>
              <a:rPr lang="en-US" sz="2000" dirty="0">
                <a:latin typeface="Gill Sans MT" panose="020B0502020104020203" pitchFamily="34" charset="0"/>
              </a:rPr>
              <a:t>beacon to broadcast the BLE signal</a:t>
            </a:r>
          </a:p>
        </p:txBody>
      </p:sp>
      <p:pic>
        <p:nvPicPr>
          <p:cNvPr id="25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85" y="4938963"/>
            <a:ext cx="521438" cy="521438"/>
          </a:xfrm>
          <a:prstGeom prst="rect">
            <a:avLst/>
          </a:prstGeom>
        </p:spPr>
      </p:pic>
      <p:pic>
        <p:nvPicPr>
          <p:cNvPr id="26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991" y="4911507"/>
            <a:ext cx="521438" cy="521438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endCxn id="16" idx="2"/>
          </p:cNvCxnSpPr>
          <p:nvPr/>
        </p:nvCxnSpPr>
        <p:spPr>
          <a:xfrm flipV="1">
            <a:off x="3080605" y="2923676"/>
            <a:ext cx="5291" cy="1005229"/>
          </a:xfrm>
          <a:prstGeom prst="straightConnector1">
            <a:avLst/>
          </a:prstGeom>
          <a:ln w="38100">
            <a:solidFill>
              <a:srgbClr val="B80D4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14" idx="1"/>
          </p:cNvCxnSpPr>
          <p:nvPr/>
        </p:nvCxnSpPr>
        <p:spPr>
          <a:xfrm flipV="1">
            <a:off x="3346614" y="3331580"/>
            <a:ext cx="510377" cy="729555"/>
          </a:xfrm>
          <a:prstGeom prst="straightConnector1">
            <a:avLst/>
          </a:prstGeom>
          <a:ln w="38100">
            <a:solidFill>
              <a:srgbClr val="B80D4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3"/>
            <a:endCxn id="18" idx="1"/>
          </p:cNvCxnSpPr>
          <p:nvPr/>
        </p:nvCxnSpPr>
        <p:spPr>
          <a:xfrm flipV="1">
            <a:off x="3346614" y="4321854"/>
            <a:ext cx="1389748" cy="1"/>
          </a:xfrm>
          <a:prstGeom prst="straightConnector1">
            <a:avLst/>
          </a:prstGeom>
          <a:ln w="38100">
            <a:solidFill>
              <a:srgbClr val="B80D4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09" y="4061135"/>
            <a:ext cx="521438" cy="521438"/>
          </a:xfrm>
          <a:prstGeom prst="rect">
            <a:avLst/>
          </a:prstGeom>
        </p:spPr>
      </p:pic>
      <p:cxnSp>
        <p:nvCxnSpPr>
          <p:cNvPr id="38" name="직선 화살표 연결선 37"/>
          <p:cNvCxnSpPr>
            <a:endCxn id="26" idx="1"/>
          </p:cNvCxnSpPr>
          <p:nvPr/>
        </p:nvCxnSpPr>
        <p:spPr>
          <a:xfrm>
            <a:off x="3308182" y="4649354"/>
            <a:ext cx="548809" cy="522872"/>
          </a:xfrm>
          <a:prstGeom prst="straightConnector1">
            <a:avLst/>
          </a:prstGeom>
          <a:ln w="38100">
            <a:solidFill>
              <a:srgbClr val="B80D4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15" idx="0"/>
          </p:cNvCxnSpPr>
          <p:nvPr/>
        </p:nvCxnSpPr>
        <p:spPr>
          <a:xfrm>
            <a:off x="3080605" y="4712677"/>
            <a:ext cx="5290" cy="1049201"/>
          </a:xfrm>
          <a:prstGeom prst="straightConnector1">
            <a:avLst/>
          </a:prstGeom>
          <a:ln w="38100">
            <a:solidFill>
              <a:srgbClr val="B80D4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9" idx="1"/>
            <a:endCxn id="35" idx="3"/>
          </p:cNvCxnSpPr>
          <p:nvPr/>
        </p:nvCxnSpPr>
        <p:spPr>
          <a:xfrm flipH="1" flipV="1">
            <a:off x="1696147" y="4321854"/>
            <a:ext cx="1129029" cy="1"/>
          </a:xfrm>
          <a:prstGeom prst="straightConnector1">
            <a:avLst/>
          </a:prstGeom>
          <a:ln w="38100">
            <a:solidFill>
              <a:srgbClr val="B80D4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22" idx="3"/>
          </p:cNvCxnSpPr>
          <p:nvPr/>
        </p:nvCxnSpPr>
        <p:spPr>
          <a:xfrm flipH="1" flipV="1">
            <a:off x="2401899" y="3331580"/>
            <a:ext cx="423277" cy="729555"/>
          </a:xfrm>
          <a:prstGeom prst="straightConnector1">
            <a:avLst/>
          </a:prstGeom>
          <a:ln w="38100">
            <a:solidFill>
              <a:srgbClr val="B80D4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25" idx="3"/>
          </p:cNvCxnSpPr>
          <p:nvPr/>
        </p:nvCxnSpPr>
        <p:spPr>
          <a:xfrm flipH="1">
            <a:off x="2404423" y="4649354"/>
            <a:ext cx="453895" cy="550328"/>
          </a:xfrm>
          <a:prstGeom prst="straightConnector1">
            <a:avLst/>
          </a:prstGeom>
          <a:ln w="38100">
            <a:solidFill>
              <a:srgbClr val="B80D4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5507457" y="3066608"/>
            <a:ext cx="6096000" cy="8536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0"/>
              </a:rPr>
              <a:t>So, it should take time to transmit and scan signals: </a:t>
            </a:r>
            <a:br>
              <a:rPr lang="en-US" sz="2000" dirty="0">
                <a:latin typeface="Gill Sans MT" panose="020B0502020104020203" pitchFamily="34" charset="0"/>
              </a:rPr>
            </a:br>
            <a:r>
              <a:rPr lang="en-US" sz="2000" i="1" dirty="0">
                <a:solidFill>
                  <a:srgbClr val="F29724"/>
                </a:solidFill>
                <a:latin typeface="Gill Sans MT" panose="020B0502020104020203" pitchFamily="34" charset="0"/>
              </a:rPr>
              <a:t>broadcasting time X number of devices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5507457" y="4264459"/>
            <a:ext cx="244471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0"/>
              </a:rPr>
              <a:t>If the number of </a:t>
            </a:r>
            <a:br>
              <a:rPr lang="en-US" sz="2000" dirty="0">
                <a:latin typeface="Gill Sans MT" panose="020B0502020104020203" pitchFamily="34" charset="0"/>
              </a:rPr>
            </a:br>
            <a:r>
              <a:rPr lang="en-US" sz="2000" dirty="0">
                <a:latin typeface="Gill Sans MT" panose="020B0502020104020203" pitchFamily="34" charset="0"/>
              </a:rPr>
              <a:t>students are more than 100…?</a:t>
            </a:r>
          </a:p>
        </p:txBody>
      </p:sp>
      <p:pic>
        <p:nvPicPr>
          <p:cNvPr id="1028" name="Picture 4" descr="bit lecture room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09" y="4256259"/>
            <a:ext cx="3243291" cy="202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12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77"/>
              </a:rPr>
              <a:t>Key Solutions (1): Client-side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500" dirty="0">
                <a:latin typeface="Gill Sans MT" panose="020B0502020104020203" pitchFamily="34" charset="0"/>
              </a:rPr>
              <a:t>Scalability</a:t>
            </a:r>
          </a:p>
          <a:p>
            <a:pPr lvl="1">
              <a:lnSpc>
                <a:spcPct val="130000"/>
              </a:lnSpc>
            </a:pPr>
            <a:endParaRPr lang="en-US" sz="2100" dirty="0">
              <a:latin typeface="Gill Sans MT" panose="020B0502020104020203" pitchFamily="34" charset="0"/>
            </a:endParaRPr>
          </a:p>
          <a:p>
            <a:pPr>
              <a:lnSpc>
                <a:spcPct val="130000"/>
              </a:lnSpc>
            </a:pPr>
            <a:endParaRPr lang="en-US" sz="2500" dirty="0">
              <a:latin typeface="Gill Sans MT" panose="020B0502020104020203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" name="AutoShape 4" descr="serv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0012" y="77772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pic>
        <p:nvPicPr>
          <p:cNvPr id="22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084" y="2690851"/>
            <a:ext cx="521438" cy="521438"/>
          </a:xfrm>
          <a:prstGeom prst="rect">
            <a:avLst/>
          </a:prstGeom>
        </p:spPr>
      </p:pic>
      <p:pic>
        <p:nvPicPr>
          <p:cNvPr id="14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620" y="2894041"/>
            <a:ext cx="521438" cy="521438"/>
          </a:xfrm>
          <a:prstGeom prst="rect">
            <a:avLst/>
          </a:prstGeom>
        </p:spPr>
      </p:pic>
      <p:pic>
        <p:nvPicPr>
          <p:cNvPr id="15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83" y="5063620"/>
            <a:ext cx="521438" cy="521438"/>
          </a:xfrm>
          <a:prstGeom prst="rect">
            <a:avLst/>
          </a:prstGeom>
        </p:spPr>
      </p:pic>
      <p:pic>
        <p:nvPicPr>
          <p:cNvPr id="16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02" y="2774153"/>
            <a:ext cx="521438" cy="521438"/>
          </a:xfrm>
          <a:prstGeom prst="rect">
            <a:avLst/>
          </a:prstGeom>
        </p:spPr>
      </p:pic>
      <p:pic>
        <p:nvPicPr>
          <p:cNvPr id="18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91" y="3884315"/>
            <a:ext cx="521438" cy="521438"/>
          </a:xfrm>
          <a:prstGeom prst="rect">
            <a:avLst/>
          </a:prstGeom>
        </p:spPr>
      </p:pic>
      <p:pic>
        <p:nvPicPr>
          <p:cNvPr id="19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805" y="3884316"/>
            <a:ext cx="521438" cy="5214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117811" y="2472753"/>
            <a:ext cx="409652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0"/>
              </a:rPr>
              <a:t>Pick representative devices </a:t>
            </a:r>
            <a:br>
              <a:rPr lang="en-US" sz="2000" dirty="0">
                <a:latin typeface="Gill Sans MT" panose="020B0502020104020203" pitchFamily="34" charset="0"/>
              </a:rPr>
            </a:br>
            <a:r>
              <a:rPr lang="en-US" sz="2000" dirty="0">
                <a:latin typeface="Gill Sans MT" panose="020B0502020104020203" pitchFamily="34" charset="0"/>
              </a:rPr>
              <a:t>and transmit signals by selected </a:t>
            </a:r>
            <a:br>
              <a:rPr lang="en-US" sz="2000" dirty="0">
                <a:latin typeface="Gill Sans MT" panose="020B0502020104020203" pitchFamily="34" charset="0"/>
              </a:rPr>
            </a:br>
            <a:r>
              <a:rPr lang="en-US" sz="2000" dirty="0">
                <a:latin typeface="Gill Sans MT" panose="020B0502020104020203" pitchFamily="34" charset="0"/>
              </a:rPr>
              <a:t>devices</a:t>
            </a:r>
          </a:p>
        </p:txBody>
      </p:sp>
      <p:pic>
        <p:nvPicPr>
          <p:cNvPr id="25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74" y="4384989"/>
            <a:ext cx="521438" cy="521438"/>
          </a:xfrm>
          <a:prstGeom prst="rect">
            <a:avLst/>
          </a:prstGeom>
        </p:spPr>
      </p:pic>
      <p:pic>
        <p:nvPicPr>
          <p:cNvPr id="26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47" y="4426354"/>
            <a:ext cx="521438" cy="521438"/>
          </a:xfrm>
          <a:prstGeom prst="rect">
            <a:avLst/>
          </a:prstGeom>
        </p:spPr>
      </p:pic>
      <p:pic>
        <p:nvPicPr>
          <p:cNvPr id="35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846" y="3473430"/>
            <a:ext cx="521438" cy="52143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69676" y="2429710"/>
            <a:ext cx="5400136" cy="3747253"/>
          </a:xfrm>
          <a:prstGeom prst="rect">
            <a:avLst/>
          </a:prstGeom>
          <a:solidFill>
            <a:srgbClr val="B80D48">
              <a:alpha val="10196"/>
            </a:srgbClr>
          </a:solidFill>
          <a:ln w="38100">
            <a:solidFill>
              <a:srgbClr val="B80D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80" y="4175992"/>
            <a:ext cx="521438" cy="521438"/>
          </a:xfrm>
          <a:prstGeom prst="rect">
            <a:avLst/>
          </a:prstGeom>
        </p:spPr>
      </p:pic>
      <p:pic>
        <p:nvPicPr>
          <p:cNvPr id="77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1" y="4780645"/>
            <a:ext cx="521438" cy="521438"/>
          </a:xfrm>
          <a:prstGeom prst="rect">
            <a:avLst/>
          </a:prstGeom>
        </p:spPr>
      </p:pic>
      <p:pic>
        <p:nvPicPr>
          <p:cNvPr id="80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918" y="5057016"/>
            <a:ext cx="521438" cy="521438"/>
          </a:xfrm>
          <a:prstGeom prst="rect">
            <a:avLst/>
          </a:prstGeom>
        </p:spPr>
      </p:pic>
      <p:pic>
        <p:nvPicPr>
          <p:cNvPr id="81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033" y="5489716"/>
            <a:ext cx="521438" cy="521438"/>
          </a:xfrm>
          <a:prstGeom prst="rect">
            <a:avLst/>
          </a:prstGeom>
        </p:spPr>
      </p:pic>
      <p:pic>
        <p:nvPicPr>
          <p:cNvPr id="82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150" y="3280836"/>
            <a:ext cx="521438" cy="521438"/>
          </a:xfrm>
          <a:prstGeom prst="rect">
            <a:avLst/>
          </a:prstGeom>
        </p:spPr>
      </p:pic>
      <p:pic>
        <p:nvPicPr>
          <p:cNvPr id="83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14" y="2538383"/>
            <a:ext cx="521438" cy="521438"/>
          </a:xfrm>
          <a:prstGeom prst="rect">
            <a:avLst/>
          </a:prstGeom>
        </p:spPr>
      </p:pic>
      <p:pic>
        <p:nvPicPr>
          <p:cNvPr id="84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257" y="5157799"/>
            <a:ext cx="521438" cy="521438"/>
          </a:xfrm>
          <a:prstGeom prst="rect">
            <a:avLst/>
          </a:prstGeom>
        </p:spPr>
      </p:pic>
      <p:pic>
        <p:nvPicPr>
          <p:cNvPr id="85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98" y="2752353"/>
            <a:ext cx="521438" cy="521438"/>
          </a:xfrm>
          <a:prstGeom prst="rect">
            <a:avLst/>
          </a:prstGeom>
        </p:spPr>
      </p:pic>
      <p:pic>
        <p:nvPicPr>
          <p:cNvPr id="86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86" y="3365305"/>
            <a:ext cx="521438" cy="521438"/>
          </a:xfrm>
          <a:prstGeom prst="rect">
            <a:avLst/>
          </a:prstGeom>
        </p:spPr>
      </p:pic>
      <p:pic>
        <p:nvPicPr>
          <p:cNvPr id="87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268" y="2618613"/>
            <a:ext cx="521438" cy="521438"/>
          </a:xfrm>
          <a:prstGeom prst="rect">
            <a:avLst/>
          </a:prstGeom>
        </p:spPr>
      </p:pic>
      <p:pic>
        <p:nvPicPr>
          <p:cNvPr id="88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12" y="3226635"/>
            <a:ext cx="521438" cy="521438"/>
          </a:xfrm>
          <a:prstGeom prst="rect">
            <a:avLst/>
          </a:prstGeom>
        </p:spPr>
      </p:pic>
      <p:pic>
        <p:nvPicPr>
          <p:cNvPr id="89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296" y="4334319"/>
            <a:ext cx="521438" cy="521438"/>
          </a:xfrm>
          <a:prstGeom prst="rect">
            <a:avLst/>
          </a:prstGeom>
        </p:spPr>
      </p:pic>
      <p:pic>
        <p:nvPicPr>
          <p:cNvPr id="90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769" y="4847738"/>
            <a:ext cx="521438" cy="521438"/>
          </a:xfrm>
          <a:prstGeom prst="rect">
            <a:avLst/>
          </a:prstGeom>
        </p:spPr>
      </p:pic>
      <p:pic>
        <p:nvPicPr>
          <p:cNvPr id="91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918" y="3333795"/>
            <a:ext cx="521438" cy="521438"/>
          </a:xfrm>
          <a:prstGeom prst="rect">
            <a:avLst/>
          </a:prstGeom>
        </p:spPr>
      </p:pic>
      <p:pic>
        <p:nvPicPr>
          <p:cNvPr id="92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066" y="3572719"/>
            <a:ext cx="521438" cy="521438"/>
          </a:xfrm>
          <a:prstGeom prst="rect">
            <a:avLst/>
          </a:prstGeom>
        </p:spPr>
      </p:pic>
      <p:pic>
        <p:nvPicPr>
          <p:cNvPr id="93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294" y="2665948"/>
            <a:ext cx="521438" cy="521438"/>
          </a:xfrm>
          <a:prstGeom prst="rect">
            <a:avLst/>
          </a:prstGeom>
        </p:spPr>
      </p:pic>
      <p:pic>
        <p:nvPicPr>
          <p:cNvPr id="94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150" y="5324339"/>
            <a:ext cx="521438" cy="521438"/>
          </a:xfrm>
          <a:prstGeom prst="rect">
            <a:avLst/>
          </a:prstGeom>
        </p:spPr>
      </p:pic>
      <p:pic>
        <p:nvPicPr>
          <p:cNvPr id="95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49" y="5487222"/>
            <a:ext cx="521438" cy="521438"/>
          </a:xfrm>
          <a:prstGeom prst="rect">
            <a:avLst/>
          </a:prstGeom>
        </p:spPr>
      </p:pic>
      <p:pic>
        <p:nvPicPr>
          <p:cNvPr id="96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814" y="2623433"/>
            <a:ext cx="521438" cy="521438"/>
          </a:xfrm>
          <a:prstGeom prst="rect">
            <a:avLst/>
          </a:prstGeom>
        </p:spPr>
      </p:pic>
      <p:pic>
        <p:nvPicPr>
          <p:cNvPr id="97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37" y="3300447"/>
            <a:ext cx="521438" cy="521438"/>
          </a:xfrm>
          <a:prstGeom prst="rect">
            <a:avLst/>
          </a:prstGeom>
        </p:spPr>
      </p:pic>
      <p:pic>
        <p:nvPicPr>
          <p:cNvPr id="98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69" y="4257678"/>
            <a:ext cx="521438" cy="521438"/>
          </a:xfrm>
          <a:prstGeom prst="rect">
            <a:avLst/>
          </a:prstGeom>
        </p:spPr>
      </p:pic>
      <p:pic>
        <p:nvPicPr>
          <p:cNvPr id="99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361" y="4749909"/>
            <a:ext cx="521438" cy="521438"/>
          </a:xfrm>
          <a:prstGeom prst="rect">
            <a:avLst/>
          </a:prstGeom>
        </p:spPr>
      </p:pic>
      <p:pic>
        <p:nvPicPr>
          <p:cNvPr id="100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742" y="5489716"/>
            <a:ext cx="521438" cy="521438"/>
          </a:xfrm>
          <a:prstGeom prst="rect">
            <a:avLst/>
          </a:prstGeom>
        </p:spPr>
      </p:pic>
      <p:pic>
        <p:nvPicPr>
          <p:cNvPr id="101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593" y="4251397"/>
            <a:ext cx="521438" cy="521438"/>
          </a:xfrm>
          <a:prstGeom prst="rect">
            <a:avLst/>
          </a:prstGeom>
        </p:spPr>
      </p:pic>
      <p:sp>
        <p:nvSpPr>
          <p:cNvPr id="109" name="직사각형 108"/>
          <p:cNvSpPr/>
          <p:nvPr/>
        </p:nvSpPr>
        <p:spPr>
          <a:xfrm>
            <a:off x="7517910" y="3949405"/>
            <a:ext cx="3670172" cy="13526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100" dirty="0">
                <a:solidFill>
                  <a:srgbClr val="B80D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2100" dirty="0">
                <a:solidFill>
                  <a:srgbClr val="B80D48"/>
                </a:solidFill>
                <a:latin typeface="Gill Sans MT" panose="020B0502020104020203" pitchFamily="34" charset="0"/>
              </a:rPr>
              <a:t>Plan to find out </a:t>
            </a:r>
            <a:r>
              <a:rPr lang="en-US" sz="2100" b="1" dirty="0">
                <a:solidFill>
                  <a:srgbClr val="B80D48"/>
                </a:solidFill>
                <a:latin typeface="Gill Sans MT" panose="020B0502020104020203" pitchFamily="34" charset="0"/>
              </a:rPr>
              <a:t>the right </a:t>
            </a:r>
            <a:br>
              <a:rPr lang="en-US" sz="2100" b="1" dirty="0">
                <a:solidFill>
                  <a:srgbClr val="B80D48"/>
                </a:solidFill>
                <a:latin typeface="Gill Sans MT" panose="020B0502020104020203" pitchFamily="34" charset="0"/>
              </a:rPr>
            </a:br>
            <a:r>
              <a:rPr lang="en-US" sz="2100" b="1" dirty="0">
                <a:solidFill>
                  <a:srgbClr val="B80D48"/>
                </a:solidFill>
                <a:latin typeface="Gill Sans MT" panose="020B0502020104020203" pitchFamily="34" charset="0"/>
              </a:rPr>
              <a:t>number of selected devices</a:t>
            </a:r>
            <a:r>
              <a:rPr lang="en-US" sz="2100" dirty="0">
                <a:solidFill>
                  <a:srgbClr val="B80D48"/>
                </a:solidFill>
                <a:latin typeface="Gill Sans MT" panose="020B0502020104020203" pitchFamily="34" charset="0"/>
              </a:rPr>
              <a:t> </a:t>
            </a:r>
            <a:br>
              <a:rPr lang="en-US" sz="2100" dirty="0">
                <a:solidFill>
                  <a:srgbClr val="B80D48"/>
                </a:solidFill>
                <a:latin typeface="Gill Sans MT" panose="020B0502020104020203" pitchFamily="34" charset="0"/>
              </a:rPr>
            </a:br>
            <a:r>
              <a:rPr lang="en-US" sz="2100" dirty="0">
                <a:solidFill>
                  <a:srgbClr val="B80D48"/>
                </a:solidFill>
                <a:latin typeface="Gill Sans MT" panose="020B0502020104020203" pitchFamily="34" charset="0"/>
              </a:rPr>
              <a:t>for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254278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9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77"/>
              </a:rPr>
              <a:t>Key Challenge and Solution (2): Client-side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500" dirty="0">
                <a:latin typeface="Gill Sans MT" panose="020B0502020104020203" pitchFamily="34" charset="0"/>
              </a:rPr>
              <a:t>Fingerprint authentication</a:t>
            </a:r>
          </a:p>
          <a:p>
            <a:pPr lvl="1">
              <a:lnSpc>
                <a:spcPct val="130000"/>
              </a:lnSpc>
            </a:pPr>
            <a:r>
              <a:rPr lang="en-US" sz="2100" dirty="0">
                <a:latin typeface="Gill Sans MT" panose="020B0502020104020203" pitchFamily="34" charset="0"/>
              </a:rPr>
              <a:t>Support Fingerprint Manager </a:t>
            </a:r>
            <a:br>
              <a:rPr lang="en-US" sz="2100" dirty="0">
                <a:latin typeface="Gill Sans MT" panose="020B0502020104020203" pitchFamily="34" charset="0"/>
              </a:rPr>
            </a:br>
            <a:r>
              <a:rPr lang="en-US" sz="2100" dirty="0">
                <a:latin typeface="Gill Sans MT" panose="020B0502020104020203" pitchFamily="34" charset="0"/>
              </a:rPr>
              <a:t>from API level 23</a:t>
            </a:r>
          </a:p>
          <a:p>
            <a:pPr marL="457200" lvl="1" indent="0">
              <a:lnSpc>
                <a:spcPct val="130000"/>
              </a:lnSpc>
              <a:buNone/>
            </a:pPr>
            <a:endParaRPr lang="en-US" sz="2100" dirty="0">
              <a:latin typeface="Gill Sans MT" panose="020B0502020104020203" pitchFamily="34" charset="0"/>
            </a:endParaRPr>
          </a:p>
          <a:p>
            <a:pPr lvl="1">
              <a:lnSpc>
                <a:spcPct val="130000"/>
              </a:lnSpc>
            </a:pPr>
            <a:endParaRPr lang="en-US" sz="2100" dirty="0">
              <a:latin typeface="Gill Sans MT" panose="020B0502020104020203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sz="2100" dirty="0">
                <a:latin typeface="Gill Sans MT" panose="020B0502020104020203" pitchFamily="34" charset="0"/>
              </a:rPr>
              <a:t>Deprecate it in API level 28</a:t>
            </a:r>
          </a:p>
          <a:p>
            <a:pPr lvl="1">
              <a:lnSpc>
                <a:spcPct val="130000"/>
              </a:lnSpc>
            </a:pPr>
            <a:endParaRPr lang="en-US" sz="2100" dirty="0">
              <a:latin typeface="Gill Sans MT" panose="020B0502020104020203" pitchFamily="34" charset="0"/>
            </a:endParaRPr>
          </a:p>
          <a:p>
            <a:pPr>
              <a:lnSpc>
                <a:spcPct val="130000"/>
              </a:lnSpc>
            </a:pPr>
            <a:endParaRPr lang="en-US" sz="2500" dirty="0">
              <a:latin typeface="Gill Sans MT" panose="020B0502020104020203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3" name="AutoShape 4" descr="serv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0012" y="77772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pic>
        <p:nvPicPr>
          <p:cNvPr id="2050" name="Picture 2" descr="BiometricPrompt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743" y="1825625"/>
            <a:ext cx="5298057" cy="435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05254" y="3290986"/>
            <a:ext cx="413940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100" dirty="0">
                <a:solidFill>
                  <a:srgbClr val="F297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2100" dirty="0">
                <a:solidFill>
                  <a:srgbClr val="F29724"/>
                </a:solidFill>
                <a:latin typeface="Gill Sans MT" panose="020B0502020104020203" pitchFamily="34" charset="0"/>
              </a:rPr>
              <a:t>Need devices with higher version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494743" y="4780332"/>
            <a:ext cx="3445174" cy="932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30000"/>
              </a:lnSpc>
            </a:pPr>
            <a:r>
              <a:rPr lang="en-US" sz="2100" dirty="0">
                <a:solidFill>
                  <a:srgbClr val="B80D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2100" dirty="0">
                <a:solidFill>
                  <a:srgbClr val="B80D48"/>
                </a:solidFill>
                <a:latin typeface="Gill Sans MT" panose="020B0502020104020203" pitchFamily="34" charset="0"/>
              </a:rPr>
              <a:t>Use </a:t>
            </a:r>
            <a:r>
              <a:rPr lang="en-US" sz="2100" dirty="0" err="1">
                <a:solidFill>
                  <a:srgbClr val="B80D48"/>
                </a:solidFill>
                <a:latin typeface="Gill Sans MT" panose="020B0502020104020203" pitchFamily="34" charset="0"/>
              </a:rPr>
              <a:t>BiometricPrompt</a:t>
            </a:r>
            <a:r>
              <a:rPr lang="en-US" sz="2100" dirty="0">
                <a:solidFill>
                  <a:srgbClr val="B80D48"/>
                </a:solidFill>
                <a:latin typeface="Gill Sans MT" panose="020B0502020104020203" pitchFamily="34" charset="0"/>
              </a:rPr>
              <a:t> API </a:t>
            </a:r>
            <a:br>
              <a:rPr lang="en-US" sz="2100" dirty="0">
                <a:solidFill>
                  <a:srgbClr val="B80D48"/>
                </a:solidFill>
                <a:latin typeface="Gill Sans MT" panose="020B0502020104020203" pitchFamily="34" charset="0"/>
              </a:rPr>
            </a:br>
            <a:r>
              <a:rPr lang="en-US" sz="2100" dirty="0">
                <a:solidFill>
                  <a:srgbClr val="B80D48"/>
                </a:solidFill>
                <a:latin typeface="Gill Sans MT" panose="020B0502020104020203" pitchFamily="34" charset="0"/>
              </a:rPr>
              <a:t>instead of </a:t>
            </a:r>
            <a:r>
              <a:rPr lang="en-US" sz="2100" dirty="0" err="1">
                <a:solidFill>
                  <a:srgbClr val="B80D48"/>
                </a:solidFill>
                <a:latin typeface="Gill Sans MT" panose="020B0502020104020203" pitchFamily="34" charset="0"/>
              </a:rPr>
              <a:t>FingerprintManager</a:t>
            </a:r>
            <a:endParaRPr lang="en-US" sz="2100" dirty="0">
              <a:solidFill>
                <a:srgbClr val="B80D48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25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77"/>
              </a:rPr>
              <a:t>Key Challenges (3): Server-side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29" name="내용 개체 틀 4">
            <a:extLst>
              <a:ext uri="{FF2B5EF4-FFF2-40B4-BE49-F238E27FC236}">
                <a16:creationId xmlns:a16="http://schemas.microsoft.com/office/drawing/2014/main" id="{53CE8FD8-19EA-4912-B6CE-19F7DD5E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494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How to cluster devices with the signal?</a:t>
            </a:r>
          </a:p>
          <a:p>
            <a:pPr marL="457200" lvl="1" indent="0">
              <a:buNone/>
            </a:pPr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1)  Naive : include all devices whose signal has been seen</a:t>
            </a:r>
          </a:p>
          <a:p>
            <a:pPr marL="457200" lvl="1" indent="0">
              <a:buNone/>
            </a:pPr>
            <a:endParaRPr lang="en-US" altLang="ko-KR" dirty="0">
              <a:latin typeface="Gill Sans MT" panose="020B0502020104020203" pitchFamily="34" charset="0"/>
              <a:ea typeface="나눔스퀘어" panose="020B0600000101010101" pitchFamily="50" charset="-127"/>
            </a:endParaRPr>
          </a:p>
          <a:p>
            <a:pPr marL="914400" lvl="1" indent="-457200">
              <a:buAutoNum type="arabicParenR"/>
            </a:pPr>
            <a:endParaRPr lang="en-US" altLang="ko-KR" dirty="0">
              <a:latin typeface="Gill Sans MT" panose="020B0502020104020203" pitchFamily="34" charset="0"/>
              <a:ea typeface="나눔스퀘어" panose="020B0600000101010101" pitchFamily="50" charset="-127"/>
            </a:endParaRPr>
          </a:p>
          <a:p>
            <a:pPr marL="914400" lvl="1" indent="-457200">
              <a:buAutoNum type="arabicParenR"/>
            </a:pPr>
            <a:endParaRPr lang="en-US" altLang="ko-KR" dirty="0">
              <a:latin typeface="Gill Sans MT" panose="020B0502020104020203" pitchFamily="34" charset="0"/>
              <a:ea typeface="나눔스퀘어" panose="020B0600000101010101" pitchFamily="50" charset="-127"/>
            </a:endParaRPr>
          </a:p>
          <a:p>
            <a:pPr lvl="2"/>
            <a:endParaRPr lang="en-US" altLang="ko-KR" dirty="0">
              <a:latin typeface="Gill Sans MT" panose="020B0502020104020203" pitchFamily="34" charset="0"/>
              <a:ea typeface="나눔스퀘어" panose="020B0600000101010101" pitchFamily="50" charset="-127"/>
            </a:endParaRPr>
          </a:p>
          <a:p>
            <a:pPr lvl="1"/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Problems</a:t>
            </a:r>
          </a:p>
          <a:p>
            <a:pPr lvl="2"/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Students who are in outside can be seen with weak signal</a:t>
            </a:r>
          </a:p>
          <a:p>
            <a:pPr marL="914400" lvl="2" indent="0">
              <a:buNone/>
            </a:pPr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    (Bluetooth range is up to 100m dependent on power and obstacles)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82630" y="2845854"/>
            <a:ext cx="4647008" cy="849156"/>
            <a:chOff x="2271530" y="5017554"/>
            <a:chExt cx="4647008" cy="849156"/>
          </a:xfrm>
        </p:grpSpPr>
        <p:pic>
          <p:nvPicPr>
            <p:cNvPr id="30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1113" t="5078" r="30300" b="71113"/>
            <a:stretch>
              <a:fillRect/>
            </a:stretch>
          </p:blipFill>
          <p:spPr>
            <a:xfrm>
              <a:off x="2271530" y="5017554"/>
              <a:ext cx="427260" cy="83727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1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1113" t="5078" r="30300" b="71113"/>
            <a:stretch>
              <a:fillRect/>
            </a:stretch>
          </p:blipFill>
          <p:spPr>
            <a:xfrm>
              <a:off x="3215153" y="5017554"/>
              <a:ext cx="427260" cy="83727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2" name="선"/>
            <p:cNvSpPr/>
            <p:nvPr/>
          </p:nvSpPr>
          <p:spPr>
            <a:xfrm flipH="1">
              <a:off x="2679594" y="5436257"/>
              <a:ext cx="552532" cy="1"/>
            </a:xfrm>
            <a:prstGeom prst="line">
              <a:avLst/>
            </a:prstGeom>
            <a:ln w="25400">
              <a:solidFill>
                <a:schemeClr val="accent1"/>
              </a:solidFill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pPr>
                <a:lnSpc>
                  <a:spcPct val="100000"/>
                </a:lnSpc>
                <a:defRPr sz="17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3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1113" t="5078" r="30300" b="71113"/>
            <a:stretch>
              <a:fillRect/>
            </a:stretch>
          </p:blipFill>
          <p:spPr>
            <a:xfrm>
              <a:off x="6491277" y="5017554"/>
              <a:ext cx="427261" cy="83727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4" name="선"/>
            <p:cNvSpPr/>
            <p:nvPr/>
          </p:nvSpPr>
          <p:spPr>
            <a:xfrm flipH="1">
              <a:off x="4571113" y="5441628"/>
              <a:ext cx="1925468" cy="6445"/>
            </a:xfrm>
            <a:prstGeom prst="line">
              <a:avLst/>
            </a:prstGeom>
            <a:ln w="25400">
              <a:solidFill>
                <a:srgbClr val="5B9BD5"/>
              </a:solidFill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pPr>
                <a:lnSpc>
                  <a:spcPct val="100000"/>
                </a:lnSpc>
                <a:defRPr sz="17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5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1113" t="5078" r="30300" b="71113"/>
            <a:stretch>
              <a:fillRect/>
            </a:stretch>
          </p:blipFill>
          <p:spPr>
            <a:xfrm>
              <a:off x="4146076" y="5029436"/>
              <a:ext cx="427260" cy="83727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6" name="선"/>
            <p:cNvSpPr/>
            <p:nvPr/>
          </p:nvSpPr>
          <p:spPr>
            <a:xfrm flipH="1">
              <a:off x="3623217" y="5448139"/>
              <a:ext cx="552532" cy="1"/>
            </a:xfrm>
            <a:prstGeom prst="line">
              <a:avLst/>
            </a:prstGeom>
            <a:ln w="25400">
              <a:solidFill>
                <a:schemeClr val="accent1"/>
              </a:solidFill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pPr>
                <a:lnSpc>
                  <a:spcPct val="100000"/>
                </a:lnSpc>
                <a:defRPr sz="17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813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Gill Sans MT" panose="020B0502020104020203" pitchFamily="34" charset="77"/>
              </a:rPr>
              <a:t>Key Challenges (3): Server-side</a:t>
            </a:r>
            <a:endParaRPr lang="en-US" sz="4000" b="1" dirty="0">
              <a:latin typeface="Gill Sans MT" panose="020B0502020104020203" pitchFamily="34" charset="7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9" name="내용 개체 틀 4">
            <a:extLst>
              <a:ext uri="{FF2B5EF4-FFF2-40B4-BE49-F238E27FC236}">
                <a16:creationId xmlns:a16="http://schemas.microsoft.com/office/drawing/2014/main" id="{53CE8FD8-19EA-4912-B6CE-19F7DD5E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4949"/>
            <a:ext cx="106553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2)  Distance-based : include devices whose distance is short</a:t>
            </a:r>
          </a:p>
          <a:p>
            <a:pPr lvl="1"/>
            <a:endParaRPr lang="en-US" altLang="ko-KR" dirty="0">
              <a:latin typeface="Gill Sans MT" panose="020B0502020104020203" pitchFamily="34" charset="0"/>
              <a:ea typeface="나눔스퀘어" panose="020B0600000101010101" pitchFamily="50" charset="-127"/>
            </a:endParaRPr>
          </a:p>
          <a:p>
            <a:pPr lvl="1"/>
            <a:endParaRPr lang="en-US" altLang="ko-KR" dirty="0">
              <a:latin typeface="Gill Sans MT" panose="020B0502020104020203" pitchFamily="34" charset="0"/>
              <a:ea typeface="나눔스퀘어" panose="020B0600000101010101" pitchFamily="50" charset="-127"/>
            </a:endParaRPr>
          </a:p>
          <a:p>
            <a:pPr lvl="1"/>
            <a:endParaRPr lang="en-US" altLang="ko-KR" dirty="0">
              <a:latin typeface="Gill Sans MT" panose="020B0502020104020203" pitchFamily="34" charset="0"/>
              <a:ea typeface="나눔스퀘어" panose="020B0600000101010101" pitchFamily="50" charset="-127"/>
            </a:endParaRPr>
          </a:p>
          <a:p>
            <a:pPr lvl="1"/>
            <a:endParaRPr lang="en-US" altLang="ko-KR" dirty="0">
              <a:latin typeface="Gill Sans MT" panose="020B0502020104020203" pitchFamily="34" charset="0"/>
              <a:ea typeface="나눔스퀘어" panose="020B0600000101010101" pitchFamily="50" charset="-127"/>
            </a:endParaRPr>
          </a:p>
          <a:p>
            <a:pPr lvl="1"/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Transform received signal strength indicator (RSSI) to distance between devices</a:t>
            </a:r>
          </a:p>
          <a:p>
            <a:pPr lvl="1"/>
            <a:endParaRPr lang="en-US" altLang="ko-KR" dirty="0">
              <a:latin typeface="Gill Sans MT" panose="020B0502020104020203" pitchFamily="34" charset="0"/>
              <a:ea typeface="나눔스퀘어" panose="020B0600000101010101" pitchFamily="50" charset="-127"/>
            </a:endParaRPr>
          </a:p>
          <a:p>
            <a:pPr lvl="1"/>
            <a:endParaRPr lang="en-US" altLang="ko-KR" dirty="0">
              <a:latin typeface="Gill Sans MT" panose="020B0502020104020203" pitchFamily="34" charset="0"/>
              <a:ea typeface="나눔스퀘어" panose="020B0600000101010101" pitchFamily="50" charset="-127"/>
            </a:endParaRPr>
          </a:p>
          <a:p>
            <a:pPr lvl="1"/>
            <a:endParaRPr lang="en-US" altLang="ko-KR" dirty="0">
              <a:latin typeface="Gill Sans MT" panose="020B0502020104020203" pitchFamily="34" charset="0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8906" y="4506834"/>
                <a:ext cx="9381694" cy="906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𝑅𝑆𝑆𝐼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𝑅𝑒𝑓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𝑅𝑆𝑆𝐼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−10 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∗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𝑟𝑎𝑛𝑔𝑒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2−4)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=10 ^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𝑅𝑆𝑆𝐼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𝑅𝑆𝑆𝐼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10∗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06" y="4506834"/>
                <a:ext cx="9381694" cy="9068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/>
          <p:nvPr/>
        </p:nvGrpSpPr>
        <p:grpSpPr>
          <a:xfrm>
            <a:off x="2271530" y="2337854"/>
            <a:ext cx="4647008" cy="849156"/>
            <a:chOff x="2271530" y="5017554"/>
            <a:chExt cx="4647008" cy="849156"/>
          </a:xfrm>
        </p:grpSpPr>
        <p:pic>
          <p:nvPicPr>
            <p:cNvPr id="30" name="이미지" descr="이미지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61113" t="5078" r="30300" b="71113"/>
            <a:stretch>
              <a:fillRect/>
            </a:stretch>
          </p:blipFill>
          <p:spPr>
            <a:xfrm>
              <a:off x="2271530" y="5017554"/>
              <a:ext cx="427260" cy="83727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1" name="이미지" descr="이미지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61113" t="5078" r="30300" b="71113"/>
            <a:stretch>
              <a:fillRect/>
            </a:stretch>
          </p:blipFill>
          <p:spPr>
            <a:xfrm>
              <a:off x="3215153" y="5017554"/>
              <a:ext cx="427260" cy="83727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2" name="선"/>
            <p:cNvSpPr/>
            <p:nvPr/>
          </p:nvSpPr>
          <p:spPr>
            <a:xfrm flipH="1">
              <a:off x="2679594" y="5436257"/>
              <a:ext cx="552532" cy="1"/>
            </a:xfrm>
            <a:prstGeom prst="line">
              <a:avLst/>
            </a:prstGeom>
            <a:ln w="25400">
              <a:solidFill>
                <a:schemeClr val="accent1"/>
              </a:solidFill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pPr>
                <a:lnSpc>
                  <a:spcPct val="100000"/>
                </a:lnSpc>
                <a:defRPr sz="17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3" name="이미지" descr="이미지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61113" t="5078" r="30300" b="71113"/>
            <a:stretch>
              <a:fillRect/>
            </a:stretch>
          </p:blipFill>
          <p:spPr>
            <a:xfrm>
              <a:off x="6491277" y="5017554"/>
              <a:ext cx="427261" cy="83727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4" name="선"/>
            <p:cNvSpPr/>
            <p:nvPr/>
          </p:nvSpPr>
          <p:spPr>
            <a:xfrm flipH="1">
              <a:off x="4571113" y="5441628"/>
              <a:ext cx="1925468" cy="6445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pPr>
                <a:lnSpc>
                  <a:spcPct val="100000"/>
                </a:lnSpc>
                <a:defRPr sz="17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5" name="이미지" descr="이미지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61113" t="5078" r="30300" b="71113"/>
            <a:stretch>
              <a:fillRect/>
            </a:stretch>
          </p:blipFill>
          <p:spPr>
            <a:xfrm>
              <a:off x="4146076" y="5029436"/>
              <a:ext cx="427260" cy="83727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6" name="선"/>
            <p:cNvSpPr/>
            <p:nvPr/>
          </p:nvSpPr>
          <p:spPr>
            <a:xfrm flipH="1">
              <a:off x="3623217" y="5448139"/>
              <a:ext cx="552532" cy="1"/>
            </a:xfrm>
            <a:prstGeom prst="line">
              <a:avLst/>
            </a:prstGeom>
            <a:ln w="25400">
              <a:solidFill>
                <a:schemeClr val="accent1"/>
              </a:solidFill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pPr>
                <a:lnSpc>
                  <a:spcPct val="100000"/>
                </a:lnSpc>
                <a:defRPr sz="17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5183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Gill Sans MT" panose="020B0502020104020203" pitchFamily="34" charset="77"/>
              </a:rPr>
              <a:t>Key Challenges (3): Server-side</a:t>
            </a:r>
            <a:endParaRPr lang="en-US" sz="4000" b="1" dirty="0">
              <a:latin typeface="Gill Sans MT" panose="020B0502020104020203" pitchFamily="34" charset="7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9" name="내용 개체 틀 4">
            <a:extLst>
              <a:ext uri="{FF2B5EF4-FFF2-40B4-BE49-F238E27FC236}">
                <a16:creationId xmlns:a16="http://schemas.microsoft.com/office/drawing/2014/main" id="{53CE8FD8-19EA-4912-B6CE-19F7DD5E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4949"/>
            <a:ext cx="10807700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Device scan data</a:t>
            </a:r>
          </a:p>
          <a:p>
            <a:endParaRPr lang="en-US" altLang="ko-KR" dirty="0">
              <a:latin typeface="Gill Sans MT" panose="020B0502020104020203" pitchFamily="34" charset="0"/>
              <a:ea typeface="나눔스퀘어" panose="020B0600000101010101" pitchFamily="50" charset="-127"/>
            </a:endParaRPr>
          </a:p>
          <a:p>
            <a:endParaRPr lang="en-US" altLang="ko-KR" dirty="0">
              <a:latin typeface="Gill Sans MT" panose="020B0502020104020203" pitchFamily="34" charset="0"/>
              <a:ea typeface="나눔스퀘어" panose="020B0600000101010101" pitchFamily="50" charset="-127"/>
            </a:endParaRPr>
          </a:p>
          <a:p>
            <a:endParaRPr lang="en-US" altLang="ko-KR" dirty="0">
              <a:latin typeface="Gill Sans MT" panose="020B0502020104020203" pitchFamily="34" charset="0"/>
              <a:ea typeface="나눔스퀘어" panose="020B0600000101010101" pitchFamily="50" charset="-127"/>
            </a:endParaRPr>
          </a:p>
          <a:p>
            <a:endParaRPr lang="en-US" altLang="ko-KR" dirty="0">
              <a:latin typeface="Gill Sans MT" panose="020B0502020104020203" pitchFamily="34" charset="0"/>
              <a:ea typeface="나눔스퀘어" panose="020B0600000101010101" pitchFamily="50" charset="-127"/>
            </a:endParaRPr>
          </a:p>
          <a:p>
            <a:endParaRPr lang="en-US" altLang="ko-KR" dirty="0">
              <a:latin typeface="Gill Sans MT" panose="020B0502020104020203" pitchFamily="34" charset="0"/>
              <a:ea typeface="나눔스퀘어" panose="020B0600000101010101" pitchFamily="50" charset="-127"/>
            </a:endParaRPr>
          </a:p>
          <a:p>
            <a:endParaRPr lang="en-US" altLang="ko-KR" dirty="0">
              <a:latin typeface="Gill Sans MT" panose="020B0502020104020203" pitchFamily="34" charset="0"/>
              <a:ea typeface="나눔스퀘어" panose="020B0600000101010101" pitchFamily="50" charset="-127"/>
            </a:endParaRPr>
          </a:p>
          <a:p>
            <a:endParaRPr lang="en-US" altLang="ko-KR" dirty="0">
              <a:latin typeface="Gill Sans MT" panose="020B0502020104020203" pitchFamily="34" charset="0"/>
              <a:ea typeface="나눔스퀘어" panose="020B0600000101010101" pitchFamily="50" charset="-127"/>
            </a:endParaRPr>
          </a:p>
          <a:p>
            <a:pPr lvl="1"/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Bind devices whose distance is shorter than the </a:t>
            </a:r>
            <a:r>
              <a:rPr lang="en-US" altLang="ko-KR" b="1" dirty="0">
                <a:latin typeface="Gill Sans MT" panose="020B0502020104020203" pitchFamily="34" charset="0"/>
                <a:ea typeface="나눔스퀘어" panose="020B0600000101010101" pitchFamily="50" charset="-127"/>
              </a:rPr>
              <a:t>threshold</a:t>
            </a:r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 (How to decide?)</a:t>
            </a:r>
          </a:p>
        </p:txBody>
      </p:sp>
      <p:graphicFrame>
        <p:nvGraphicFramePr>
          <p:cNvPr id="1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438859"/>
              </p:ext>
            </p:extLst>
          </p:nvPr>
        </p:nvGraphicFramePr>
        <p:xfrm>
          <a:off x="2306255" y="2145019"/>
          <a:ext cx="2961487" cy="3488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311">
                  <a:extLst>
                    <a:ext uri="{9D8B030D-6E8A-4147-A177-3AD203B41FA5}">
                      <a16:colId xmlns:a16="http://schemas.microsoft.com/office/drawing/2014/main" val="3492548022"/>
                    </a:ext>
                  </a:extLst>
                </a:gridCol>
                <a:gridCol w="1092466">
                  <a:extLst>
                    <a:ext uri="{9D8B030D-6E8A-4147-A177-3AD203B41FA5}">
                      <a16:colId xmlns:a16="http://schemas.microsoft.com/office/drawing/2014/main" val="2180842659"/>
                    </a:ext>
                  </a:extLst>
                </a:gridCol>
                <a:gridCol w="826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Gill Sans MT" panose="020B0502020104020203" pitchFamily="34" charset="0"/>
                        </a:rPr>
                        <a:t>Receiver</a:t>
                      </a:r>
                      <a:endParaRPr lang="ko-KR" altLang="en-US" sz="1400" b="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Gill Sans MT" panose="020B0502020104020203" pitchFamily="34" charset="0"/>
                        </a:rPr>
                        <a:t>Sender</a:t>
                      </a:r>
                      <a:endParaRPr lang="ko-KR" altLang="en-US" sz="1400" b="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Gill Sans MT" panose="020B0502020104020203" pitchFamily="34" charset="0"/>
                        </a:rPr>
                        <a:t>RSS</a:t>
                      </a:r>
                      <a:endParaRPr lang="ko-KR" altLang="en-US" sz="1400" b="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820816"/>
                  </a:ext>
                </a:extLst>
              </a:tr>
              <a:tr h="317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C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A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-60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015842"/>
                  </a:ext>
                </a:extLst>
              </a:tr>
              <a:tr h="317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C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A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-65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844400"/>
                  </a:ext>
                </a:extLst>
              </a:tr>
              <a:tr h="317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C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A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-70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732277"/>
                  </a:ext>
                </a:extLst>
              </a:tr>
              <a:tr h="317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C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B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-75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575777"/>
                  </a:ext>
                </a:extLst>
              </a:tr>
              <a:tr h="317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C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B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-80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C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B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-77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C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D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-84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C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D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-88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175826"/>
                  </a:ext>
                </a:extLst>
              </a:tr>
              <a:tr h="317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C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D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-83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…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…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…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5882672" y="3327218"/>
            <a:ext cx="7747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69523"/>
              </p:ext>
            </p:extLst>
          </p:nvPr>
        </p:nvGraphicFramePr>
        <p:xfrm>
          <a:off x="7087805" y="3226398"/>
          <a:ext cx="3420235" cy="1585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311">
                  <a:extLst>
                    <a:ext uri="{9D8B030D-6E8A-4147-A177-3AD203B41FA5}">
                      <a16:colId xmlns:a16="http://schemas.microsoft.com/office/drawing/2014/main" val="3230859738"/>
                    </a:ext>
                  </a:extLst>
                </a:gridCol>
                <a:gridCol w="1092466">
                  <a:extLst>
                    <a:ext uri="{9D8B030D-6E8A-4147-A177-3AD203B41FA5}">
                      <a16:colId xmlns:a16="http://schemas.microsoft.com/office/drawing/2014/main" val="155093764"/>
                    </a:ext>
                  </a:extLst>
                </a:gridCol>
                <a:gridCol w="1285458">
                  <a:extLst>
                    <a:ext uri="{9D8B030D-6E8A-4147-A177-3AD203B41FA5}">
                      <a16:colId xmlns:a16="http://schemas.microsoft.com/office/drawing/2014/main" val="3292529711"/>
                    </a:ext>
                  </a:extLst>
                </a:gridCol>
              </a:tblGrid>
              <a:tr h="317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Gill Sans MT" panose="020B0502020104020203" pitchFamily="34" charset="0"/>
                        </a:rPr>
                        <a:t>Receiver</a:t>
                      </a:r>
                      <a:endParaRPr lang="ko-KR" altLang="en-US" sz="1400" b="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Gill Sans MT" panose="020B0502020104020203" pitchFamily="34" charset="0"/>
                        </a:rPr>
                        <a:t>Sender</a:t>
                      </a:r>
                      <a:endParaRPr lang="ko-KR" altLang="en-US" sz="1400" b="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Gill Sans MT" panose="020B0502020104020203" pitchFamily="34" charset="0"/>
                        </a:rPr>
                        <a:t>Distance(m)</a:t>
                      </a:r>
                      <a:endParaRPr lang="ko-KR" altLang="en-US" sz="1400" b="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541642"/>
                  </a:ext>
                </a:extLst>
              </a:tr>
              <a:tr h="317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C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A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1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838616"/>
                  </a:ext>
                </a:extLst>
              </a:tr>
              <a:tr h="317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C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B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2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45800"/>
                  </a:ext>
                </a:extLst>
              </a:tr>
              <a:tr h="317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C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D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3 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223174"/>
                  </a:ext>
                </a:extLst>
              </a:tr>
              <a:tr h="317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...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...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ill Sans MT" panose="020B0502020104020203" pitchFamily="34" charset="0"/>
                        </a:rPr>
                        <a:t>...</a:t>
                      </a:r>
                      <a:endParaRPr lang="ko-KR" alt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42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646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1823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77"/>
              </a:rPr>
              <a:t>Project Plan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53CE8FD8-19EA-4912-B6CE-19F7DD5E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4948"/>
            <a:ext cx="10807700" cy="503652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What were done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Android UI (</a:t>
            </a:r>
            <a:r>
              <a:rPr lang="en-US" altLang="ko-KR" dirty="0" err="1">
                <a:latin typeface="Gill Sans MT" panose="020B0502020104020203" pitchFamily="34" charset="0"/>
                <a:ea typeface="나눔스퀘어" panose="020B0600000101010101" pitchFamily="50" charset="-127"/>
              </a:rPr>
              <a:t>crhamm</a:t>
            </a:r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)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Server’s student registration &amp; making plan (</a:t>
            </a:r>
            <a:r>
              <a:rPr lang="en-US" altLang="ko-KR" dirty="0" err="1">
                <a:latin typeface="Gill Sans MT" panose="020B0502020104020203" pitchFamily="34" charset="0"/>
                <a:ea typeface="나눔스퀘어" panose="020B0600000101010101" pitchFamily="50" charset="-127"/>
              </a:rPr>
              <a:t>kwkwon</a:t>
            </a:r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)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BLE Scan/Transmit module (</a:t>
            </a:r>
            <a:r>
              <a:rPr lang="en-US" altLang="ko-KR" dirty="0" err="1">
                <a:latin typeface="Gill Sans MT" panose="020B0502020104020203" pitchFamily="34" charset="0"/>
                <a:ea typeface="나눔스퀘어" panose="020B0600000101010101" pitchFamily="50" charset="-127"/>
              </a:rPr>
              <a:t>yjshin</a:t>
            </a:r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)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Clustering algorithm (</a:t>
            </a:r>
            <a:r>
              <a:rPr lang="en-US" altLang="ko-KR" dirty="0" err="1">
                <a:latin typeface="Gill Sans MT" panose="020B0502020104020203" pitchFamily="34" charset="0"/>
                <a:ea typeface="나눔스퀘어" panose="020B0600000101010101" pitchFamily="50" charset="-127"/>
              </a:rPr>
              <a:t>jhlim</a:t>
            </a:r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)</a:t>
            </a:r>
          </a:p>
          <a:p>
            <a:pPr lvl="1"/>
            <a:endParaRPr lang="en-US" altLang="ko-KR" dirty="0">
              <a:latin typeface="Gill Sans MT" panose="020B0502020104020203" pitchFamily="34" charset="0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What are to be done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Conduct according to plan &amp; result file transfer (</a:t>
            </a:r>
            <a:r>
              <a:rPr lang="en-US" altLang="ko-KR" dirty="0" err="1">
                <a:latin typeface="Gill Sans MT" panose="020B0502020104020203" pitchFamily="34" charset="0"/>
                <a:ea typeface="나눔스퀘어" panose="020B0600000101010101" pitchFamily="50" charset="-127"/>
              </a:rPr>
              <a:t>yjshin</a:t>
            </a:r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)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Attendance check (</a:t>
            </a:r>
            <a:r>
              <a:rPr lang="en-US" altLang="ko-KR" dirty="0" err="1">
                <a:latin typeface="Gill Sans MT" panose="020B0502020104020203" pitchFamily="34" charset="0"/>
                <a:ea typeface="나눔스퀘어" panose="020B0600000101010101" pitchFamily="50" charset="-127"/>
              </a:rPr>
              <a:t>kwkwon</a:t>
            </a:r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)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Authentication processing module (</a:t>
            </a:r>
            <a:r>
              <a:rPr lang="en-US" altLang="ko-KR" dirty="0" err="1">
                <a:latin typeface="Gill Sans MT" panose="020B0502020104020203" pitchFamily="34" charset="0"/>
                <a:ea typeface="나눔스퀘어" panose="020B0600000101010101" pitchFamily="50" charset="-127"/>
              </a:rPr>
              <a:t>crhamm</a:t>
            </a:r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)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Scalability (</a:t>
            </a:r>
            <a:r>
              <a:rPr lang="en-US" altLang="ko-KR" dirty="0" err="1">
                <a:latin typeface="Gill Sans MT" panose="020B0502020104020203" pitchFamily="34" charset="0"/>
                <a:ea typeface="나눔스퀘어" panose="020B0600000101010101" pitchFamily="50" charset="-127"/>
              </a:rPr>
              <a:t>jhlim</a:t>
            </a:r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)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Experiment (all)</a:t>
            </a:r>
          </a:p>
        </p:txBody>
      </p:sp>
    </p:spTree>
    <p:extLst>
      <p:ext uri="{BB962C8B-B14F-4D97-AF65-F5344CB8AC3E}">
        <p14:creationId xmlns:p14="http://schemas.microsoft.com/office/powerpoint/2010/main" val="3904161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ill Sans MT" panose="020B0502020104020203" pitchFamily="34" charset="77"/>
              </a:rPr>
              <a:t>Success Criteria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latin typeface="Gill Sans MT" panose="020B0502020104020203" pitchFamily="34" charset="0"/>
              </a:rPr>
              <a:t> Does it work well? (User Experience)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</a:rPr>
              <a:t>We expect that our lab members participate in beta test</a:t>
            </a:r>
          </a:p>
          <a:p>
            <a:pPr lvl="1"/>
            <a:endParaRPr lang="en-US" altLang="ko-KR" sz="1000" dirty="0">
              <a:latin typeface="Gill Sans MT" panose="020B0502020104020203" pitchFamily="34" charset="0"/>
            </a:endParaRPr>
          </a:p>
          <a:p>
            <a:pPr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altLang="ko-KR" dirty="0">
                <a:latin typeface="Gill Sans MT" panose="020B0502020104020203" pitchFamily="34" charset="0"/>
              </a:rPr>
              <a:t> Does it consume a reasonable amount of energy? </a:t>
            </a:r>
          </a:p>
          <a:p>
            <a:pPr lvl="1">
              <a:buClr>
                <a:srgbClr val="B80D48"/>
              </a:buClr>
            </a:pPr>
            <a:r>
              <a:rPr lang="en-US" altLang="ko-KR" dirty="0">
                <a:latin typeface="Gill Sans MT" panose="020B0502020104020203" pitchFamily="34" charset="0"/>
              </a:rPr>
              <a:t>We will measure battery usage by profiling tool (e.g., Battery Historian)</a:t>
            </a:r>
          </a:p>
          <a:p>
            <a:pPr lvl="1">
              <a:buClr>
                <a:srgbClr val="B80D48"/>
              </a:buClr>
            </a:pPr>
            <a:endParaRPr lang="en-US" altLang="ko-KR" sz="1000" dirty="0">
              <a:latin typeface="Gill Sans MT" panose="020B0502020104020203" pitchFamily="34" charset="0"/>
            </a:endParaRPr>
          </a:p>
          <a:p>
            <a:pPr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altLang="ko-KR" dirty="0">
                <a:latin typeface="Gill Sans MT" panose="020B0502020104020203" pitchFamily="34" charset="0"/>
              </a:rPr>
              <a:t> Can it discriminate absence from attendance? (accuracy)</a:t>
            </a:r>
          </a:p>
          <a:p>
            <a:pPr lvl="1">
              <a:buClr>
                <a:srgbClr val="B80D48"/>
              </a:buClr>
            </a:pPr>
            <a:r>
              <a:rPr lang="en-US" altLang="ko-KR" dirty="0">
                <a:latin typeface="Gill Sans MT" panose="020B0502020104020203" pitchFamily="34" charset="0"/>
              </a:rPr>
              <a:t>We will try to test all abnormal and corner test cases</a:t>
            </a:r>
          </a:p>
          <a:p>
            <a:pPr lvl="1">
              <a:buClr>
                <a:srgbClr val="B80D48"/>
              </a:buClr>
            </a:pPr>
            <a:endParaRPr lang="en-US" altLang="ko-KR" sz="1000" dirty="0">
              <a:latin typeface="Gill Sans MT" panose="020B0502020104020203" pitchFamily="34" charset="0"/>
            </a:endParaRPr>
          </a:p>
          <a:p>
            <a:pPr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altLang="ko-KR" dirty="0">
                <a:latin typeface="Gill Sans MT" panose="020B0502020104020203" pitchFamily="34" charset="0"/>
              </a:rPr>
              <a:t> Can it work well when there are lots of students? (scalability)</a:t>
            </a:r>
          </a:p>
          <a:p>
            <a:pPr lvl="1">
              <a:buClr>
                <a:srgbClr val="B80D48"/>
              </a:buClr>
            </a:pPr>
            <a:r>
              <a:rPr lang="en-US" altLang="ko-KR" dirty="0">
                <a:latin typeface="Gill Sans MT" panose="020B0502020104020203" pitchFamily="34" charset="0"/>
              </a:rPr>
              <a:t>We will try to test with as many mobile phones as possible</a:t>
            </a:r>
          </a:p>
          <a:p>
            <a:pPr lvl="1">
              <a:buClr>
                <a:srgbClr val="B80D48"/>
              </a:buClr>
            </a:pPr>
            <a:r>
              <a:rPr lang="en-US" altLang="ko-KR" dirty="0">
                <a:latin typeface="Gill Sans MT" panose="020B0502020104020203" pitchFamily="34" charset="0"/>
              </a:rPr>
              <a:t>And we can try with mobile simulator 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202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475" y="2523834"/>
            <a:ext cx="1103288" cy="1103288"/>
          </a:xfrm>
          <a:prstGeom prst="rect">
            <a:avLst/>
          </a:prstGeom>
        </p:spPr>
      </p:pic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53CE8FD8-19EA-4912-B6CE-19F7DD5EB34D}"/>
              </a:ext>
            </a:extLst>
          </p:cNvPr>
          <p:cNvSpPr txBox="1">
            <a:spLocks/>
          </p:cNvSpPr>
          <p:nvPr/>
        </p:nvSpPr>
        <p:spPr>
          <a:xfrm>
            <a:off x="1621274" y="3710237"/>
            <a:ext cx="3842951" cy="618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>
                <a:latin typeface="Gill Sans MT" panose="020B0502020104020203" pitchFamily="34" charset="0"/>
                <a:ea typeface="나눔스퀘어" panose="020B0600000101010101" pitchFamily="50" charset="-127"/>
              </a:rPr>
              <a:t>Application on Android</a:t>
            </a:r>
          </a:p>
        </p:txBody>
      </p:sp>
      <p:pic>
        <p:nvPicPr>
          <p:cNvPr id="11" name="그림 3">
            <a:extLst>
              <a:ext uri="{FF2B5EF4-FFF2-40B4-BE49-F238E27FC236}">
                <a16:creationId xmlns:a16="http://schemas.microsoft.com/office/drawing/2014/main" id="{7D98E54C-65C7-9543-B116-F935ECEC9C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748" y="4477573"/>
            <a:ext cx="879371" cy="879371"/>
          </a:xfrm>
          <a:prstGeom prst="rect">
            <a:avLst/>
          </a:prstGeom>
        </p:spPr>
      </p:pic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53CE8FD8-19EA-4912-B6CE-19F7DD5EB34D}"/>
              </a:ext>
            </a:extLst>
          </p:cNvPr>
          <p:cNvSpPr txBox="1">
            <a:spLocks/>
          </p:cNvSpPr>
          <p:nvPr/>
        </p:nvSpPr>
        <p:spPr>
          <a:xfrm>
            <a:off x="1924502" y="5496008"/>
            <a:ext cx="2995862" cy="528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>
                <a:latin typeface="Gill Sans MT" panose="020B0502020104020203" pitchFamily="34" charset="0"/>
                <a:ea typeface="나눔스퀘어" panose="020B0600000101010101" pitchFamily="50" charset="-127"/>
              </a:rPr>
              <a:t>Application on Server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77"/>
              </a:rPr>
              <a:t>Final Deliverable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1026" name="Picture 2" descr="application demo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059" y="2387384"/>
            <a:ext cx="1982732" cy="123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53CE8FD8-19EA-4912-B6CE-19F7DD5EB34D}"/>
              </a:ext>
            </a:extLst>
          </p:cNvPr>
          <p:cNvSpPr txBox="1">
            <a:spLocks/>
          </p:cNvSpPr>
          <p:nvPr/>
        </p:nvSpPr>
        <p:spPr>
          <a:xfrm>
            <a:off x="6530897" y="3615545"/>
            <a:ext cx="3842951" cy="618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>
                <a:latin typeface="Gill Sans MT" panose="020B0502020104020203" pitchFamily="34" charset="0"/>
                <a:ea typeface="나눔스퀘어" panose="020B0600000101010101" pitchFamily="50" charset="-127"/>
              </a:rPr>
              <a:t>Live Demo</a:t>
            </a:r>
          </a:p>
        </p:txBody>
      </p:sp>
      <p:pic>
        <p:nvPicPr>
          <p:cNvPr id="1028" name="Picture 4" descr="report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207" y="3969267"/>
            <a:ext cx="1004300" cy="135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53CE8FD8-19EA-4912-B6CE-19F7DD5EB34D}"/>
              </a:ext>
            </a:extLst>
          </p:cNvPr>
          <p:cNvSpPr txBox="1">
            <a:spLocks/>
          </p:cNvSpPr>
          <p:nvPr/>
        </p:nvSpPr>
        <p:spPr>
          <a:xfrm>
            <a:off x="7909228" y="5234751"/>
            <a:ext cx="1814258" cy="618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>
                <a:latin typeface="Gill Sans MT" panose="020B0502020104020203" pitchFamily="34" charset="0"/>
                <a:ea typeface="나눔스퀘어" panose="020B0600000101010101" pitchFamily="50" charset="-127"/>
              </a:rPr>
              <a:t>Report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6669" y="1467833"/>
            <a:ext cx="3284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Gill Sans MT" panose="020B0502020104020203" pitchFamily="34" charset="0"/>
              </a:rPr>
              <a:t>GitHub</a:t>
            </a:r>
            <a:endParaRPr lang="ko-KR" altLang="en-US" sz="3200" dirty="0">
              <a:latin typeface="Gill Sans MT" panose="020B0502020104020203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226669" y="2053945"/>
            <a:ext cx="4237556" cy="397075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97579" y="1527971"/>
            <a:ext cx="3830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Gill Sans MT" panose="020B0502020104020203" pitchFamily="34" charset="0"/>
              </a:rPr>
              <a:t>Final Presentation</a:t>
            </a:r>
            <a:endParaRPr lang="ko-KR" altLang="en-US" sz="3200" dirty="0">
              <a:latin typeface="Gill Sans MT" panose="020B0502020104020203" pitchFamily="34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697579" y="2034204"/>
            <a:ext cx="4237556" cy="397075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16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4960F-58B6-4190-BF4A-234E53CE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Gill Sans MT" panose="020B0502020104020203" pitchFamily="34" charset="0"/>
              </a:rPr>
              <a:t>Thank you</a:t>
            </a:r>
            <a:endParaRPr lang="ko-KR" altLang="en-US" dirty="0">
              <a:latin typeface="Gill Sans MT" panose="020B0502020104020203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47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3CE8FD8-19EA-4912-B6CE-19F7DD5E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249" y="5006822"/>
            <a:ext cx="5002059" cy="52417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2400" dirty="0">
                <a:latin typeface="Gill Sans MT" panose="020B0502020104020203" pitchFamily="34" charset="0"/>
                <a:ea typeface="나눔스퀘어" panose="020B0600000101010101" pitchFamily="50" charset="-127"/>
              </a:rPr>
              <a:t>Automatically attend attendance check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840C7DE-3A00-4E9C-8334-8FE614258917}"/>
              </a:ext>
            </a:extLst>
          </p:cNvPr>
          <p:cNvGrpSpPr/>
          <p:nvPr/>
        </p:nvGrpSpPr>
        <p:grpSpPr>
          <a:xfrm>
            <a:off x="7267919" y="1825625"/>
            <a:ext cx="2625604" cy="3094289"/>
            <a:chOff x="3535324" y="3027002"/>
            <a:chExt cx="2625604" cy="309428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FDF4274-2B8A-4086-8DD7-E1711111F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5324" y="3495687"/>
              <a:ext cx="2625604" cy="2625604"/>
            </a:xfrm>
            <a:prstGeom prst="rect">
              <a:avLst/>
            </a:prstGeom>
          </p:spPr>
        </p:pic>
        <p:sp>
          <p:nvSpPr>
            <p:cNvPr id="13" name="내용 개체 틀 4">
              <a:extLst>
                <a:ext uri="{FF2B5EF4-FFF2-40B4-BE49-F238E27FC236}">
                  <a16:creationId xmlns:a16="http://schemas.microsoft.com/office/drawing/2014/main" id="{1B21DB88-2F45-4969-9D2C-12CF03BAEBCC}"/>
                </a:ext>
              </a:extLst>
            </p:cNvPr>
            <p:cNvSpPr txBox="1">
              <a:spLocks/>
            </p:cNvSpPr>
            <p:nvPr/>
          </p:nvSpPr>
          <p:spPr>
            <a:xfrm>
              <a:off x="4003723" y="3027002"/>
              <a:ext cx="1688805" cy="524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2400" dirty="0">
                  <a:latin typeface="Gill Sans MT" panose="020B0502020104020203" pitchFamily="34" charset="0"/>
                  <a:ea typeface="나눔스퀘어" panose="020B0600000101010101" pitchFamily="50" charset="-127"/>
                </a:rPr>
                <a:t>Professor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8DE1EF8-87D0-43CA-B837-E1EDFED8E919}"/>
              </a:ext>
            </a:extLst>
          </p:cNvPr>
          <p:cNvGrpSpPr/>
          <p:nvPr/>
        </p:nvGrpSpPr>
        <p:grpSpPr>
          <a:xfrm>
            <a:off x="2298475" y="1825625"/>
            <a:ext cx="2625605" cy="3094289"/>
            <a:chOff x="893772" y="2820403"/>
            <a:chExt cx="2625605" cy="309428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67E0DD3-CA91-492C-AE3F-B487C41FE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72" y="3289087"/>
              <a:ext cx="2625605" cy="2625605"/>
            </a:xfrm>
            <a:prstGeom prst="rect">
              <a:avLst/>
            </a:prstGeom>
          </p:spPr>
        </p:pic>
        <p:sp>
          <p:nvSpPr>
            <p:cNvPr id="14" name="내용 개체 틀 4">
              <a:extLst>
                <a:ext uri="{FF2B5EF4-FFF2-40B4-BE49-F238E27FC236}">
                  <a16:creationId xmlns:a16="http://schemas.microsoft.com/office/drawing/2014/main" id="{EA473937-E1BA-4F0A-8473-89BB74E2C6B4}"/>
                </a:ext>
              </a:extLst>
            </p:cNvPr>
            <p:cNvSpPr txBox="1">
              <a:spLocks/>
            </p:cNvSpPr>
            <p:nvPr/>
          </p:nvSpPr>
          <p:spPr>
            <a:xfrm>
              <a:off x="1362171" y="2820403"/>
              <a:ext cx="1688805" cy="524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2400" dirty="0">
                  <a:latin typeface="Gill Sans MT" panose="020B0502020104020203" pitchFamily="34" charset="0"/>
                  <a:ea typeface="나눔스퀘어" panose="020B0600000101010101" pitchFamily="50" charset="-127"/>
                </a:rPr>
                <a:t>Student</a:t>
              </a:r>
            </a:p>
          </p:txBody>
        </p:sp>
      </p:grp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542D01E8-A5E7-4A04-982C-CFF6FECAFEB1}"/>
              </a:ext>
            </a:extLst>
          </p:cNvPr>
          <p:cNvSpPr txBox="1">
            <a:spLocks/>
          </p:cNvSpPr>
          <p:nvPr/>
        </p:nvSpPr>
        <p:spPr>
          <a:xfrm>
            <a:off x="6705924" y="5006822"/>
            <a:ext cx="4180367" cy="524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400" dirty="0">
                <a:latin typeface="Gill Sans MT" panose="020B0502020104020203" pitchFamily="34" charset="0"/>
                <a:ea typeface="나눔스퀘어" panose="020B0600000101010101" pitchFamily="50" charset="-127"/>
              </a:rPr>
              <a:t>Lower attendance check burden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DEBE260-7AEC-4EFF-8183-C7B5BE5DE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0"/>
              </a:rPr>
              <a:t>Target</a:t>
            </a:r>
            <a:r>
              <a:rPr lang="ko-KR" altLang="en-US" sz="4000" b="1" dirty="0">
                <a:latin typeface="Gill Sans MT" panose="020B0502020104020203" pitchFamily="34" charset="0"/>
              </a:rPr>
              <a:t> </a:t>
            </a:r>
            <a:r>
              <a:rPr lang="en-US" altLang="ko-KR" sz="4000" b="1" dirty="0">
                <a:latin typeface="Gill Sans MT" panose="020B0502020104020203" pitchFamily="34" charset="0"/>
              </a:rPr>
              <a:t>User</a:t>
            </a:r>
            <a:endParaRPr lang="en-US" sz="4000" b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60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242544" cy="4351338"/>
          </a:xfrm>
        </p:spPr>
        <p:txBody>
          <a:bodyPr/>
          <a:lstStyle/>
          <a:p>
            <a:r>
              <a:rPr lang="en-US" altLang="ko-KR" b="1" dirty="0">
                <a:latin typeface="Gill Sans MT" panose="020B0502020104020203" pitchFamily="34" charset="0"/>
              </a:rPr>
              <a:t>Class attendance is essential to check</a:t>
            </a:r>
            <a:endParaRPr lang="en-US" altLang="ko-KR" dirty="0">
              <a:latin typeface="Gill Sans MT" panose="020B0502020104020203" pitchFamily="34" charset="0"/>
            </a:endParaRPr>
          </a:p>
          <a:p>
            <a:pPr lvl="1"/>
            <a:r>
              <a:rPr lang="en-US" altLang="ko-KR" dirty="0">
                <a:latin typeface="Gill Sans MT" panose="020B0502020104020203" pitchFamily="34" charset="0"/>
              </a:rPr>
              <a:t>Attendance is one of the rating items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</a:rPr>
              <a:t>Professors are requested to check it at every classes</a:t>
            </a:r>
          </a:p>
          <a:p>
            <a:pPr lvl="1"/>
            <a:endParaRPr lang="en-US" altLang="ko-KR" b="1" dirty="0">
              <a:latin typeface="Gill Sans MT" panose="020B0502020104020203" pitchFamily="34" charset="0"/>
            </a:endParaRPr>
          </a:p>
          <a:p>
            <a:r>
              <a:rPr lang="en-US" altLang="ko-KR" b="1" dirty="0">
                <a:latin typeface="Gill Sans MT" panose="020B0502020104020203" pitchFamily="34" charset="0"/>
              </a:rPr>
              <a:t>But, it is sometimes a burden…</a:t>
            </a:r>
          </a:p>
          <a:p>
            <a:pPr lvl="1"/>
            <a:r>
              <a:rPr lang="en-US" altLang="ko-KR" dirty="0">
                <a:solidFill>
                  <a:srgbClr val="B80D48"/>
                </a:solidFill>
                <a:latin typeface="Gill Sans MT" panose="020B0502020104020203" pitchFamily="34" charset="0"/>
              </a:rPr>
              <a:t>Time-consuming tasks</a:t>
            </a:r>
          </a:p>
          <a:p>
            <a:pPr lvl="1"/>
            <a:r>
              <a:rPr lang="en-US" altLang="ko-KR" dirty="0">
                <a:solidFill>
                  <a:srgbClr val="B80D48"/>
                </a:solidFill>
                <a:latin typeface="Gill Sans MT" panose="020B0502020104020203" pitchFamily="34" charset="0"/>
              </a:rPr>
              <a:t>Waste of papers</a:t>
            </a:r>
          </a:p>
        </p:txBody>
      </p:sp>
      <p:pic>
        <p:nvPicPr>
          <p:cNvPr id="1026" name="Picture 2" descr="class attendance check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81" y="1690688"/>
            <a:ext cx="4114800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0"/>
              </a:rPr>
              <a:t>Recall from First presentation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30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3CE8FD8-19EA-4912-B6CE-19F7DD5E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494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Automatic attendance check system using students’ mobile device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Devices behave like BLE Beacons to periodically detect the presence of each other by sending and receiving messages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Based on the BLE Beacon signal exchanged, clustering is performed and attendance is determined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DAA893-1B61-4420-9EDB-EEB0FDB41F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3" t="1556" r="28645" b="21793"/>
          <a:stretch/>
        </p:blipFill>
        <p:spPr>
          <a:xfrm>
            <a:off x="2510748" y="3700618"/>
            <a:ext cx="566287" cy="10056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85D6152-D5AA-4070-A1E4-AE8C506657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3" t="1556" r="28645" b="21793"/>
          <a:stretch/>
        </p:blipFill>
        <p:spPr>
          <a:xfrm>
            <a:off x="1254334" y="5593225"/>
            <a:ext cx="566287" cy="10056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78FA66F-9928-43F5-BBF4-E20B90F58E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3" t="1556" r="28645" b="21793"/>
          <a:stretch/>
        </p:blipFill>
        <p:spPr>
          <a:xfrm>
            <a:off x="3767162" y="5593225"/>
            <a:ext cx="566287" cy="100564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E427B1E-F39F-4958-88D2-F5304AB01ADA}"/>
              </a:ext>
            </a:extLst>
          </p:cNvPr>
          <p:cNvGrpSpPr/>
          <p:nvPr/>
        </p:nvGrpSpPr>
        <p:grpSpPr>
          <a:xfrm>
            <a:off x="1537478" y="4203443"/>
            <a:ext cx="2512828" cy="2048088"/>
            <a:chOff x="1537478" y="4203443"/>
            <a:chExt cx="2512828" cy="2048088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5B991693-84CD-4234-9963-C3975B2C13A7}"/>
                </a:ext>
              </a:extLst>
            </p:cNvPr>
            <p:cNvCxnSpPr>
              <a:stCxn id="6" idx="1"/>
              <a:endCxn id="17" idx="0"/>
            </p:cNvCxnSpPr>
            <p:nvPr/>
          </p:nvCxnSpPr>
          <p:spPr>
            <a:xfrm flipH="1">
              <a:off x="1537478" y="4203443"/>
              <a:ext cx="973270" cy="1389782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262627A-4A75-453C-9BF3-C017CAE865BA}"/>
                </a:ext>
              </a:extLst>
            </p:cNvPr>
            <p:cNvCxnSpPr>
              <a:stCxn id="6" idx="3"/>
              <a:endCxn id="18" idx="0"/>
            </p:cNvCxnSpPr>
            <p:nvPr/>
          </p:nvCxnSpPr>
          <p:spPr>
            <a:xfrm>
              <a:off x="3077035" y="4203443"/>
              <a:ext cx="973271" cy="1389782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EE30BCA-FE54-4DD0-B42C-FB2085BEA1A6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1820621" y="6096050"/>
              <a:ext cx="1946541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5796ABF-0D91-4E6F-AEF6-9C1AD7304B9D}"/>
                </a:ext>
              </a:extLst>
            </p:cNvPr>
            <p:cNvGrpSpPr/>
            <p:nvPr/>
          </p:nvGrpSpPr>
          <p:grpSpPr>
            <a:xfrm>
              <a:off x="1675316" y="4706268"/>
              <a:ext cx="616688" cy="330129"/>
              <a:chOff x="6694534" y="4402935"/>
              <a:chExt cx="1258841" cy="673890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0AD27B0A-C069-4EDC-8F72-B354CE0E64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6" t="18314" r="27105" b="16271"/>
              <a:stretch/>
            </p:blipFill>
            <p:spPr>
              <a:xfrm>
                <a:off x="7090592" y="4402935"/>
                <a:ext cx="862783" cy="673890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2CCED3F9-13D2-4739-991A-2F26348CB7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711" t="18314" r="27105" b="16271"/>
              <a:stretch/>
            </p:blipFill>
            <p:spPr>
              <a:xfrm flipH="1">
                <a:off x="6694534" y="4402935"/>
                <a:ext cx="396058" cy="673890"/>
              </a:xfrm>
              <a:prstGeom prst="rect">
                <a:avLst/>
              </a:prstGeom>
            </p:spPr>
          </p:pic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D3EACC2-FEB1-4B9D-A439-91666BAEF5AD}"/>
                </a:ext>
              </a:extLst>
            </p:cNvPr>
            <p:cNvGrpSpPr/>
            <p:nvPr/>
          </p:nvGrpSpPr>
          <p:grpSpPr>
            <a:xfrm>
              <a:off x="3242727" y="4706268"/>
              <a:ext cx="616688" cy="330129"/>
              <a:chOff x="6694534" y="4402935"/>
              <a:chExt cx="1258841" cy="673890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911B4FE6-A8EE-4B1A-AEEB-650245D7B2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6" t="18314" r="27105" b="16271"/>
              <a:stretch/>
            </p:blipFill>
            <p:spPr>
              <a:xfrm>
                <a:off x="7090592" y="4402935"/>
                <a:ext cx="862783" cy="673890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D4C35941-4696-444A-BC65-FB8094AFEF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711" t="18314" r="27105" b="16271"/>
              <a:stretch/>
            </p:blipFill>
            <p:spPr>
              <a:xfrm flipH="1">
                <a:off x="6694534" y="4402935"/>
                <a:ext cx="396058" cy="673890"/>
              </a:xfrm>
              <a:prstGeom prst="rect">
                <a:avLst/>
              </a:prstGeom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9C6FDE0-3E8C-41EA-B1D9-4D9DEA4422D5}"/>
                </a:ext>
              </a:extLst>
            </p:cNvPr>
            <p:cNvGrpSpPr/>
            <p:nvPr/>
          </p:nvGrpSpPr>
          <p:grpSpPr>
            <a:xfrm>
              <a:off x="2466276" y="5921402"/>
              <a:ext cx="616688" cy="330129"/>
              <a:chOff x="6694534" y="4474725"/>
              <a:chExt cx="1258841" cy="673890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AC5D2767-B795-421C-8522-5E18518307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6" t="18314" r="27105" b="16271"/>
              <a:stretch/>
            </p:blipFill>
            <p:spPr>
              <a:xfrm>
                <a:off x="7090592" y="4474725"/>
                <a:ext cx="862783" cy="673890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F258EE2E-D913-4174-9092-31A10E0E6D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711" t="18314" r="27105" b="16271"/>
              <a:stretch/>
            </p:blipFill>
            <p:spPr>
              <a:xfrm flipH="1">
                <a:off x="6694534" y="4474725"/>
                <a:ext cx="396058" cy="673890"/>
              </a:xfrm>
              <a:prstGeom prst="rect">
                <a:avLst/>
              </a:prstGeom>
            </p:spPr>
          </p:pic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B1E12AD-C156-4ACC-A592-C1BAC48A0BAC}"/>
              </a:ext>
            </a:extLst>
          </p:cNvPr>
          <p:cNvGrpSpPr/>
          <p:nvPr/>
        </p:nvGrpSpPr>
        <p:grpSpPr>
          <a:xfrm>
            <a:off x="4521858" y="4408567"/>
            <a:ext cx="2041985" cy="1095154"/>
            <a:chOff x="4521858" y="4408567"/>
            <a:chExt cx="2041985" cy="1095154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BD32936D-D0F2-4B0A-BF69-22D55A8AA9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93" t="1556" r="28645" b="21793"/>
            <a:stretch/>
          </p:blipFill>
          <p:spPr>
            <a:xfrm>
              <a:off x="5947155" y="4408567"/>
              <a:ext cx="616688" cy="1095154"/>
            </a:xfrm>
            <a:prstGeom prst="rect">
              <a:avLst/>
            </a:prstGeom>
          </p:spPr>
        </p:pic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E4958E07-3029-4D12-9DF4-6C51B39B844B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>
              <a:off x="4521858" y="4956144"/>
              <a:ext cx="1425297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ABBB1B1-7330-458D-9FE1-12C1097215E4}"/>
                </a:ext>
              </a:extLst>
            </p:cNvPr>
            <p:cNvGrpSpPr/>
            <p:nvPr/>
          </p:nvGrpSpPr>
          <p:grpSpPr>
            <a:xfrm>
              <a:off x="5158088" y="4791079"/>
              <a:ext cx="651423" cy="330129"/>
              <a:chOff x="6623630" y="4402935"/>
              <a:chExt cx="1329745" cy="673890"/>
            </a:xfrm>
          </p:grpSpPr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E1BD0CFD-1619-41A8-8EE3-1DE9A67FEF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6" t="18314" r="27105" b="16271"/>
              <a:stretch/>
            </p:blipFill>
            <p:spPr>
              <a:xfrm>
                <a:off x="7090592" y="4402935"/>
                <a:ext cx="862783" cy="673890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AAE1B095-A18C-4C9B-BE0D-94715E33FE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712" t="18315" r="23491" b="18693"/>
              <a:stretch/>
            </p:blipFill>
            <p:spPr>
              <a:xfrm flipH="1">
                <a:off x="6623630" y="4402937"/>
                <a:ext cx="466960" cy="648935"/>
              </a:xfrm>
              <a:prstGeom prst="rect">
                <a:avLst/>
              </a:prstGeom>
            </p:spPr>
          </p:pic>
        </p:grpSp>
      </p:grpSp>
      <p:sp>
        <p:nvSpPr>
          <p:cNvPr id="55" name="번개 54">
            <a:extLst>
              <a:ext uri="{FF2B5EF4-FFF2-40B4-BE49-F238E27FC236}">
                <a16:creationId xmlns:a16="http://schemas.microsoft.com/office/drawing/2014/main" id="{3CAC56F0-D4D6-4581-99EB-A08B9FB777D5}"/>
              </a:ext>
            </a:extLst>
          </p:cNvPr>
          <p:cNvSpPr/>
          <p:nvPr/>
        </p:nvSpPr>
        <p:spPr>
          <a:xfrm>
            <a:off x="4688564" y="4629375"/>
            <a:ext cx="405727" cy="653537"/>
          </a:xfrm>
          <a:prstGeom prst="lightningBolt">
            <a:avLst/>
          </a:prstGeom>
          <a:solidFill>
            <a:srgbClr val="F29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9724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64040E-7265-40A8-8257-B3E696A7B686}"/>
              </a:ext>
            </a:extLst>
          </p:cNvPr>
          <p:cNvSpPr/>
          <p:nvPr/>
        </p:nvSpPr>
        <p:spPr>
          <a:xfrm>
            <a:off x="7093624" y="3906222"/>
            <a:ext cx="3372934" cy="24056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EEB3C1-A4F4-4574-997A-E8A08A5A3699}"/>
              </a:ext>
            </a:extLst>
          </p:cNvPr>
          <p:cNvGrpSpPr/>
          <p:nvPr/>
        </p:nvGrpSpPr>
        <p:grpSpPr>
          <a:xfrm>
            <a:off x="7262624" y="4045790"/>
            <a:ext cx="2197897" cy="2089622"/>
            <a:chOff x="7262624" y="4045790"/>
            <a:chExt cx="2197897" cy="2089622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3838A6D-8008-4F0E-94F8-AE2F999CE809}"/>
                </a:ext>
              </a:extLst>
            </p:cNvPr>
            <p:cNvSpPr/>
            <p:nvPr/>
          </p:nvSpPr>
          <p:spPr>
            <a:xfrm>
              <a:off x="7488005" y="4283401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4093DFEC-DEA3-424A-ADAD-D8CDFA7C14E9}"/>
                </a:ext>
              </a:extLst>
            </p:cNvPr>
            <p:cNvSpPr/>
            <p:nvPr/>
          </p:nvSpPr>
          <p:spPr>
            <a:xfrm>
              <a:off x="8044345" y="4045790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6AD64D8-09E3-4B07-88A8-A584BB2F9A9E}"/>
                </a:ext>
              </a:extLst>
            </p:cNvPr>
            <p:cNvSpPr/>
            <p:nvPr/>
          </p:nvSpPr>
          <p:spPr>
            <a:xfrm>
              <a:off x="8579958" y="4368957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D5500254-BF3C-4E1C-95CA-B0462C9E131D}"/>
                </a:ext>
              </a:extLst>
            </p:cNvPr>
            <p:cNvSpPr/>
            <p:nvPr/>
          </p:nvSpPr>
          <p:spPr>
            <a:xfrm>
              <a:off x="7262624" y="5006924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F08B728-1F98-4EC3-97E3-E41837DB30C0}"/>
                </a:ext>
              </a:extLst>
            </p:cNvPr>
            <p:cNvSpPr/>
            <p:nvPr/>
          </p:nvSpPr>
          <p:spPr>
            <a:xfrm>
              <a:off x="8157718" y="4677123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31EB3F0A-BFD1-4E5C-BA4C-3BD2E58E7632}"/>
                </a:ext>
              </a:extLst>
            </p:cNvPr>
            <p:cNvSpPr/>
            <p:nvPr/>
          </p:nvSpPr>
          <p:spPr>
            <a:xfrm>
              <a:off x="8626008" y="5049702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60E0B0-80BE-48F5-836C-E76BA0087E13}"/>
                </a:ext>
              </a:extLst>
            </p:cNvPr>
            <p:cNvSpPr/>
            <p:nvPr/>
          </p:nvSpPr>
          <p:spPr>
            <a:xfrm>
              <a:off x="7570790" y="5593226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C8C2E68-2B36-4B5B-94CE-DAFB426D97F9}"/>
                </a:ext>
              </a:extLst>
            </p:cNvPr>
            <p:cNvSpPr/>
            <p:nvPr/>
          </p:nvSpPr>
          <p:spPr>
            <a:xfrm>
              <a:off x="8041694" y="5394254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26350B6-EDD7-4FD5-9A2C-A3E94CDF0DEE}"/>
                </a:ext>
              </a:extLst>
            </p:cNvPr>
            <p:cNvSpPr/>
            <p:nvPr/>
          </p:nvSpPr>
          <p:spPr>
            <a:xfrm>
              <a:off x="8547944" y="5673163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463D579-867F-4C3A-9414-5E62056689C8}"/>
                </a:ext>
              </a:extLst>
            </p:cNvPr>
            <p:cNvSpPr/>
            <p:nvPr/>
          </p:nvSpPr>
          <p:spPr>
            <a:xfrm>
              <a:off x="9149149" y="4254484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74833CD-4240-4B8F-8096-214C8D5DE3EF}"/>
                </a:ext>
              </a:extLst>
            </p:cNvPr>
            <p:cNvSpPr/>
            <p:nvPr/>
          </p:nvSpPr>
          <p:spPr>
            <a:xfrm>
              <a:off x="9152355" y="5827246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2F050B2-4A83-4C95-BCAC-98EAA3C2EF86}"/>
                </a:ext>
              </a:extLst>
            </p:cNvPr>
            <p:cNvSpPr/>
            <p:nvPr/>
          </p:nvSpPr>
          <p:spPr>
            <a:xfrm>
              <a:off x="7788061" y="4852841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DE24464C-7A1C-4CC7-8EAC-172489AE9B58}"/>
              </a:ext>
            </a:extLst>
          </p:cNvPr>
          <p:cNvSpPr/>
          <p:nvPr/>
        </p:nvSpPr>
        <p:spPr>
          <a:xfrm>
            <a:off x="10801934" y="3955331"/>
            <a:ext cx="308166" cy="308166"/>
          </a:xfrm>
          <a:prstGeom prst="ellipse">
            <a:avLst/>
          </a:prstGeom>
          <a:solidFill>
            <a:srgbClr val="F29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9724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1D23B49-5709-4355-973C-F79E5B9616D6}"/>
              </a:ext>
            </a:extLst>
          </p:cNvPr>
          <p:cNvSpPr/>
          <p:nvPr/>
        </p:nvSpPr>
        <p:spPr>
          <a:xfrm>
            <a:off x="10602013" y="5322789"/>
            <a:ext cx="308166" cy="308166"/>
          </a:xfrm>
          <a:prstGeom prst="ellipse">
            <a:avLst/>
          </a:prstGeom>
          <a:solidFill>
            <a:srgbClr val="F29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9724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8C25B0-295C-485E-AF95-D73D698F48A4}"/>
              </a:ext>
            </a:extLst>
          </p:cNvPr>
          <p:cNvSpPr/>
          <p:nvPr/>
        </p:nvSpPr>
        <p:spPr>
          <a:xfrm>
            <a:off x="7260476" y="3949659"/>
            <a:ext cx="2369737" cy="231060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6F40BDB-B6C4-4FFB-940D-2621815FF775}"/>
              </a:ext>
            </a:extLst>
          </p:cNvPr>
          <p:cNvSpPr/>
          <p:nvPr/>
        </p:nvSpPr>
        <p:spPr>
          <a:xfrm rot="474833">
            <a:off x="10485523" y="3733725"/>
            <a:ext cx="736176" cy="2127116"/>
          </a:xfrm>
          <a:prstGeom prst="ellipse">
            <a:avLst/>
          </a:prstGeom>
          <a:noFill/>
          <a:ln w="38100">
            <a:solidFill>
              <a:srgbClr val="B80D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0"/>
              </a:rPr>
              <a:t>Key Solution Idea (1)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588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8" grpId="0" animBg="1"/>
      <p:bldP spid="63" grpId="0" animBg="1"/>
      <p:bldP spid="64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3CE8FD8-19EA-4912-B6CE-19F7DD5E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494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Confirmation of attendance by user authentication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For the reliability, it is necessary to verify that the device user is actually in the place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After clustering, only those who have been authenticated are finally considered to be present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8BB1D3-F710-4B65-81F7-C6D5283B18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09" y="3851030"/>
            <a:ext cx="2119313" cy="2119313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BD16D97-A374-41C7-8DB5-ADCA0B799EE5}"/>
              </a:ext>
            </a:extLst>
          </p:cNvPr>
          <p:cNvSpPr/>
          <p:nvPr/>
        </p:nvSpPr>
        <p:spPr>
          <a:xfrm>
            <a:off x="5391150" y="4624936"/>
            <a:ext cx="952500" cy="571500"/>
          </a:xfrm>
          <a:prstGeom prst="rightArrow">
            <a:avLst/>
          </a:prstGeom>
          <a:solidFill>
            <a:srgbClr val="F29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attendance icon에 대한 이미지 검색결과">
            <a:hlinkClick r:id="rId3"/>
            <a:extLst>
              <a:ext uri="{FF2B5EF4-FFF2-40B4-BE49-F238E27FC236}">
                <a16:creationId xmlns:a16="http://schemas.microsoft.com/office/drawing/2014/main" id="{9D5AD2F3-F9CC-4DE9-84B1-FDD2210C3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378" y="3851030"/>
            <a:ext cx="2119313" cy="21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0"/>
              </a:rPr>
              <a:t>Key Solution Idea (2)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32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0"/>
              </a:rPr>
              <a:t>Use Cases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6</a:t>
            </a:fld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/>
          </p:nvPr>
        </p:nvGraphicFramePr>
        <p:xfrm>
          <a:off x="2539999" y="1136169"/>
          <a:ext cx="7297195" cy="5220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604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0"/>
              </a:rPr>
              <a:t>Key functions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53CE8FD8-19EA-4912-B6CE-19F7DD5E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478" y="2153001"/>
            <a:ext cx="9103378" cy="2050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Gill Sans MT" panose="020B0502020104020203" pitchFamily="34" charset="0"/>
                <a:ea typeface="나눔스퀘어" panose="020B0600000101010101" pitchFamily="50" charset="-127"/>
              </a:rPr>
              <a:t>Bluetooth Low Energy (BLE) exchange allows to discover the presence of each device, and enables clustering based on this data</a:t>
            </a:r>
          </a:p>
          <a:p>
            <a:pPr marL="0" indent="0">
              <a:buNone/>
            </a:pPr>
            <a:endParaRPr lang="en-US" altLang="ko-KR" sz="2400" dirty="0">
              <a:latin typeface="Gill Sans MT" panose="020B0502020104020203" pitchFamily="34" charset="0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Gill Sans MT" panose="020B0502020104020203" pitchFamily="34" charset="0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Gill Sans MT" panose="020B0502020104020203" pitchFamily="34" charset="0"/>
              <a:ea typeface="나눔스퀘어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954261" y="1923835"/>
            <a:ext cx="1300731" cy="1300731"/>
            <a:chOff x="5445634" y="4085456"/>
            <a:chExt cx="1300731" cy="1300731"/>
          </a:xfrm>
        </p:grpSpPr>
        <p:grpSp>
          <p:nvGrpSpPr>
            <p:cNvPr id="19" name="그룹 18"/>
            <p:cNvGrpSpPr/>
            <p:nvPr/>
          </p:nvGrpSpPr>
          <p:grpSpPr>
            <a:xfrm>
              <a:off x="5445634" y="4085456"/>
              <a:ext cx="1300731" cy="1300731"/>
              <a:chOff x="5445634" y="4085456"/>
              <a:chExt cx="1300731" cy="1300731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5634" y="4085456"/>
                <a:ext cx="1300731" cy="1300731"/>
              </a:xfrm>
              <a:prstGeom prst="rect">
                <a:avLst/>
              </a:prstGeom>
            </p:spPr>
          </p:pic>
          <p:sp>
            <p:nvSpPr>
              <p:cNvPr id="17" name="타원 16"/>
              <p:cNvSpPr/>
              <p:nvPr/>
            </p:nvSpPr>
            <p:spPr>
              <a:xfrm>
                <a:off x="5766120" y="4405942"/>
                <a:ext cx="659757" cy="6597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5854859" y="4743666"/>
                <a:ext cx="482277" cy="4822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49" r="14220"/>
            <a:stretch/>
          </p:blipFill>
          <p:spPr>
            <a:xfrm>
              <a:off x="5811772" y="4356507"/>
              <a:ext cx="568449" cy="758625"/>
            </a:xfrm>
            <a:prstGeom prst="rect">
              <a:avLst/>
            </a:prstGeom>
          </p:spPr>
        </p:pic>
      </p:grpSp>
      <p:sp>
        <p:nvSpPr>
          <p:cNvPr id="21" name="오른쪽 화살표 20"/>
          <p:cNvSpPr/>
          <p:nvPr/>
        </p:nvSpPr>
        <p:spPr>
          <a:xfrm>
            <a:off x="5386087" y="4617451"/>
            <a:ext cx="782535" cy="5651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63" y="4080767"/>
            <a:ext cx="1639937" cy="163993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BDAA893-1B61-4420-9EDB-EEB0FDB41F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3" t="1556" r="28645" b="21793"/>
          <a:stretch/>
        </p:blipFill>
        <p:spPr>
          <a:xfrm>
            <a:off x="1767494" y="4028021"/>
            <a:ext cx="983792" cy="174708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CCED3F9-13D2-4739-991A-2F26348CB7B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711" t="18314" r="27105" b="16271"/>
          <a:stretch/>
        </p:blipFill>
        <p:spPr>
          <a:xfrm rot="5400000" flipH="1">
            <a:off x="2000408" y="3280140"/>
            <a:ext cx="525825" cy="894687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9BDAA893-1B61-4420-9EDB-EEB0FDB41F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3" t="1556" r="28645" b="21793"/>
          <a:stretch/>
        </p:blipFill>
        <p:spPr>
          <a:xfrm>
            <a:off x="2948071" y="4028021"/>
            <a:ext cx="983792" cy="174708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CCED3F9-13D2-4739-991A-2F26348CB7B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711" t="18314" r="27105" b="16271"/>
          <a:stretch/>
        </p:blipFill>
        <p:spPr>
          <a:xfrm rot="5400000" flipH="1">
            <a:off x="3180985" y="3280140"/>
            <a:ext cx="525825" cy="894687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9BDAA893-1B61-4420-9EDB-EEB0FDB41F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3" t="1556" r="28645" b="21793"/>
          <a:stretch/>
        </p:blipFill>
        <p:spPr>
          <a:xfrm>
            <a:off x="4133654" y="4028021"/>
            <a:ext cx="983792" cy="174708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2CCED3F9-13D2-4739-991A-2F26348CB7B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711" t="18314" r="27105" b="16271"/>
          <a:stretch/>
        </p:blipFill>
        <p:spPr>
          <a:xfrm rot="5400000" flipH="1">
            <a:off x="4366568" y="3280140"/>
            <a:ext cx="525825" cy="894687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017" y="4148716"/>
            <a:ext cx="1502633" cy="1502633"/>
          </a:xfrm>
          <a:prstGeom prst="rect">
            <a:avLst/>
          </a:prstGeom>
        </p:spPr>
      </p:pic>
      <p:sp>
        <p:nvSpPr>
          <p:cNvPr id="54" name="오른쪽 화살표 53"/>
          <p:cNvSpPr/>
          <p:nvPr/>
        </p:nvSpPr>
        <p:spPr>
          <a:xfrm>
            <a:off x="8345841" y="4617450"/>
            <a:ext cx="782535" cy="5651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내용 개체 틀 4">
            <a:extLst>
              <a:ext uri="{FF2B5EF4-FFF2-40B4-BE49-F238E27FC236}">
                <a16:creationId xmlns:a16="http://schemas.microsoft.com/office/drawing/2014/main" id="{53CE8FD8-19EA-4912-B6CE-19F7DD5EB34D}"/>
              </a:ext>
            </a:extLst>
          </p:cNvPr>
          <p:cNvSpPr txBox="1">
            <a:spLocks/>
          </p:cNvSpPr>
          <p:nvPr/>
        </p:nvSpPr>
        <p:spPr>
          <a:xfrm>
            <a:off x="6302942" y="5873100"/>
            <a:ext cx="1908578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400" dirty="0">
                <a:latin typeface="Gill Sans MT" panose="020B0502020104020203" pitchFamily="34" charset="0"/>
                <a:ea typeface="나눔스퀘어" panose="020B0600000101010101" pitchFamily="50" charset="-127"/>
              </a:rPr>
              <a:t>Text Files</a:t>
            </a:r>
          </a:p>
        </p:txBody>
      </p:sp>
      <p:sp>
        <p:nvSpPr>
          <p:cNvPr id="56" name="내용 개체 틀 4">
            <a:extLst>
              <a:ext uri="{FF2B5EF4-FFF2-40B4-BE49-F238E27FC236}">
                <a16:creationId xmlns:a16="http://schemas.microsoft.com/office/drawing/2014/main" id="{53CE8FD8-19EA-4912-B6CE-19F7DD5EB34D}"/>
              </a:ext>
            </a:extLst>
          </p:cNvPr>
          <p:cNvSpPr txBox="1">
            <a:spLocks/>
          </p:cNvSpPr>
          <p:nvPr/>
        </p:nvSpPr>
        <p:spPr>
          <a:xfrm>
            <a:off x="9027911" y="5827245"/>
            <a:ext cx="1908578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400" dirty="0">
                <a:latin typeface="Gill Sans MT" panose="020B0502020104020203" pitchFamily="34" charset="0"/>
                <a:ea typeface="나눔스퀘어" panose="020B0600000101010101" pitchFamily="50" charset="-127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88378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1234929" y="3292475"/>
            <a:ext cx="4410075" cy="3063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0"/>
              </a:rPr>
              <a:t>Key functions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53CE8FD8-19EA-4912-B6CE-19F7DD5E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478" y="2153001"/>
            <a:ext cx="9103378" cy="8423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>
                <a:latin typeface="Gill Sans MT" panose="020B0502020104020203" pitchFamily="34" charset="0"/>
                <a:ea typeface="나눔스퀘어" panose="020B0600000101010101" pitchFamily="50" charset="-127"/>
              </a:rPr>
              <a:t>Clustering is performed based on the BLE signal data</a:t>
            </a:r>
          </a:p>
          <a:p>
            <a:pPr marL="0" indent="0">
              <a:buNone/>
            </a:pPr>
            <a:r>
              <a:rPr lang="en-US" altLang="ko-KR" sz="2400" dirty="0">
                <a:latin typeface="Gill Sans MT" panose="020B0502020104020203" pitchFamily="34" charset="0"/>
                <a:ea typeface="나눔스퀘어" panose="020B0600000101010101" pitchFamily="50" charset="-127"/>
              </a:rPr>
              <a:t>It determines the devices in a class through signal strength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86" y="1832962"/>
            <a:ext cx="1482472" cy="148247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BDAA893-1B61-4420-9EDB-EEB0FDB41F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3" t="1556" r="28645" b="21793"/>
          <a:stretch/>
        </p:blipFill>
        <p:spPr>
          <a:xfrm>
            <a:off x="1767494" y="4028021"/>
            <a:ext cx="983792" cy="174708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BDAA893-1B61-4420-9EDB-EEB0FDB41F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3" t="1556" r="28645" b="21793"/>
          <a:stretch/>
        </p:blipFill>
        <p:spPr>
          <a:xfrm>
            <a:off x="2948071" y="4028021"/>
            <a:ext cx="983792" cy="174708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BDAA893-1B61-4420-9EDB-EEB0FDB41F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3" t="1556" r="28645" b="21793"/>
          <a:stretch/>
        </p:blipFill>
        <p:spPr>
          <a:xfrm>
            <a:off x="4133654" y="4028021"/>
            <a:ext cx="983792" cy="1747082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>
            <a:off x="6016547" y="4505427"/>
            <a:ext cx="782535" cy="5651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내용 개체 틀 4">
            <a:extLst>
              <a:ext uri="{FF2B5EF4-FFF2-40B4-BE49-F238E27FC236}">
                <a16:creationId xmlns:a16="http://schemas.microsoft.com/office/drawing/2014/main" id="{53CE8FD8-19EA-4912-B6CE-19F7DD5EB34D}"/>
              </a:ext>
            </a:extLst>
          </p:cNvPr>
          <p:cNvSpPr txBox="1">
            <a:spLocks/>
          </p:cNvSpPr>
          <p:nvPr/>
        </p:nvSpPr>
        <p:spPr>
          <a:xfrm>
            <a:off x="6799082" y="4524375"/>
            <a:ext cx="2840087" cy="527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rgbClr val="C00000"/>
                </a:solidFill>
                <a:latin typeface="Gill Sans MT" panose="020B0502020104020203" pitchFamily="34" charset="0"/>
                <a:ea typeface="나눔스퀘어" panose="020B0600000101010101" pitchFamily="50" charset="-127"/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196507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77"/>
              </a:rPr>
              <a:t>System Overview</a:t>
            </a:r>
          </a:p>
        </p:txBody>
      </p:sp>
      <p:sp>
        <p:nvSpPr>
          <p:cNvPr id="3" name="AutoShape 4" descr="serv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6365" y="32610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665918"/>
            <a:ext cx="5328270" cy="25526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sz="2500" dirty="0">
                <a:latin typeface="Gill Sans MT" panose="020B0502020104020203" pitchFamily="34" charset="77"/>
              </a:rPr>
              <a:t>Transmit and scan signal by </a:t>
            </a:r>
            <a:br>
              <a:rPr lang="en-US" sz="2500" dirty="0">
                <a:latin typeface="Gill Sans MT" panose="020B0502020104020203" pitchFamily="34" charset="77"/>
              </a:rPr>
            </a:br>
            <a:r>
              <a:rPr lang="en-US" sz="2500" dirty="0">
                <a:latin typeface="Gill Sans MT" panose="020B0502020104020203" pitchFamily="34" charset="77"/>
              </a:rPr>
              <a:t>Bluetooth Low Energy (BLE)</a:t>
            </a:r>
          </a:p>
          <a:p>
            <a:pPr marL="285750" indent="-285750">
              <a:lnSpc>
                <a:spcPct val="130000"/>
              </a:lnSpc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sz="2500" dirty="0">
                <a:latin typeface="Gill Sans MT" panose="020B0502020104020203" pitchFamily="34" charset="77"/>
              </a:rPr>
              <a:t>Communicate with server</a:t>
            </a:r>
          </a:p>
          <a:p>
            <a:pPr marL="285750" indent="-285750">
              <a:lnSpc>
                <a:spcPct val="130000"/>
              </a:lnSpc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sz="2500" dirty="0">
                <a:latin typeface="Gill Sans MT" panose="020B0502020104020203" pitchFamily="34" charset="77"/>
              </a:rPr>
              <a:t>Recognize user by fingerprint authentication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2200" y="3665918"/>
            <a:ext cx="5181600" cy="25526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sz="2500" dirty="0">
                <a:latin typeface="Gill Sans MT" panose="020B0502020104020203" pitchFamily="34" charset="77"/>
              </a:rPr>
              <a:t>Attendance check plan </a:t>
            </a:r>
          </a:p>
          <a:p>
            <a:pPr marL="285750" indent="-285750">
              <a:lnSpc>
                <a:spcPct val="130000"/>
              </a:lnSpc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sz="2500" dirty="0">
                <a:latin typeface="Gill Sans MT" panose="020B0502020104020203" pitchFamily="34" charset="77"/>
              </a:rPr>
              <a:t>Check attendance list by clustering algorithm</a:t>
            </a:r>
          </a:p>
          <a:p>
            <a:pPr marL="285750" indent="-285750">
              <a:lnSpc>
                <a:spcPct val="130000"/>
              </a:lnSpc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sz="2500" dirty="0">
                <a:latin typeface="Gill Sans MT" panose="020B0502020104020203" pitchFamily="34" charset="77"/>
              </a:rPr>
              <a:t>Communicate with client</a:t>
            </a:r>
          </a:p>
          <a:p>
            <a:pPr marL="285750" indent="-285750">
              <a:lnSpc>
                <a:spcPct val="130000"/>
              </a:lnSpc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sz="2500" dirty="0">
                <a:latin typeface="Gill Sans MT" panose="020B0502020104020203" pitchFamily="34" charset="77"/>
              </a:rPr>
              <a:t>Manage attendance history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7FD514-E085-AB4B-ADAB-A49876221ECD}"/>
              </a:ext>
            </a:extLst>
          </p:cNvPr>
          <p:cNvSpPr/>
          <p:nvPr/>
        </p:nvSpPr>
        <p:spPr>
          <a:xfrm>
            <a:off x="7108760" y="2603044"/>
            <a:ext cx="2335265" cy="745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buClr>
                <a:srgbClr val="B80D48"/>
              </a:buClr>
            </a:pPr>
            <a:r>
              <a:rPr lang="en-US" sz="1700" dirty="0">
                <a:latin typeface="Gill Sans MT" panose="020B0502020104020203" pitchFamily="34" charset="77"/>
              </a:rPr>
              <a:t>※ System requirement</a:t>
            </a:r>
          </a:p>
          <a:p>
            <a:pPr marL="742950" lvl="1" indent="-285750" algn="r">
              <a:lnSpc>
                <a:spcPct val="130000"/>
              </a:lnSpc>
              <a:buClr>
                <a:srgbClr val="B80D48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Gill Sans MT" panose="020B0502020104020203" pitchFamily="34" charset="77"/>
              </a:rPr>
              <a:t>Amazon EC2</a:t>
            </a:r>
          </a:p>
        </p:txBody>
      </p:sp>
      <p:pic>
        <p:nvPicPr>
          <p:cNvPr id="21" name="그림 3">
            <a:extLst>
              <a:ext uri="{FF2B5EF4-FFF2-40B4-BE49-F238E27FC236}">
                <a16:creationId xmlns:a16="http://schemas.microsoft.com/office/drawing/2014/main" id="{7D98E54C-65C7-9543-B116-F935ECEC9C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264" y="1951336"/>
            <a:ext cx="879371" cy="879371"/>
          </a:xfrm>
          <a:prstGeom prst="rect">
            <a:avLst/>
          </a:prstGeom>
        </p:spPr>
      </p:pic>
      <p:pic>
        <p:nvPicPr>
          <p:cNvPr id="22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81" y="1900269"/>
            <a:ext cx="879371" cy="879371"/>
          </a:xfrm>
          <a:prstGeom prst="rect">
            <a:avLst/>
          </a:prstGeom>
        </p:spPr>
      </p:pic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AE6254EA-CA94-4947-AF2A-C76AA1DE75B0}"/>
              </a:ext>
            </a:extLst>
          </p:cNvPr>
          <p:cNvSpPr/>
          <p:nvPr/>
        </p:nvSpPr>
        <p:spPr>
          <a:xfrm>
            <a:off x="1944852" y="1951336"/>
            <a:ext cx="7906489" cy="783420"/>
          </a:xfrm>
          <a:prstGeom prst="leftRightArrow">
            <a:avLst/>
          </a:prstGeom>
          <a:solidFill>
            <a:srgbClr val="F29724"/>
          </a:solidFill>
          <a:ln>
            <a:solidFill>
              <a:srgbClr val="F297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4CBF4F-BC9D-9945-942E-694363EE94B9}"/>
              </a:ext>
            </a:extLst>
          </p:cNvPr>
          <p:cNvSpPr/>
          <p:nvPr/>
        </p:nvSpPr>
        <p:spPr>
          <a:xfrm>
            <a:off x="2351430" y="2603044"/>
            <a:ext cx="3389983" cy="1085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B80D48"/>
              </a:buClr>
            </a:pPr>
            <a:r>
              <a:rPr lang="en-US" sz="1700" dirty="0">
                <a:latin typeface="Gill Sans MT" panose="020B0502020104020203" pitchFamily="34" charset="77"/>
              </a:rPr>
              <a:t>※ System requirement</a:t>
            </a:r>
          </a:p>
          <a:p>
            <a:pPr marL="800100" lvl="1" indent="-342900">
              <a:lnSpc>
                <a:spcPct val="130000"/>
              </a:lnSpc>
              <a:buClr>
                <a:srgbClr val="B80D48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Gill Sans MT" panose="020B0502020104020203" pitchFamily="34" charset="77"/>
              </a:rPr>
              <a:t>Android OS</a:t>
            </a:r>
          </a:p>
          <a:p>
            <a:pPr marL="800100" lvl="1" indent="-342900">
              <a:lnSpc>
                <a:spcPct val="130000"/>
              </a:lnSpc>
              <a:buClr>
                <a:srgbClr val="B80D48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Gill Sans MT" panose="020B0502020104020203" pitchFamily="34" charset="77"/>
              </a:rPr>
              <a:t>BLE support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30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796</Words>
  <Application>Microsoft Office PowerPoint</Application>
  <PresentationFormat>와이드스크린</PresentationFormat>
  <Paragraphs>217</Paragraphs>
  <Slides>19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맑은 고딕</vt:lpstr>
      <vt:lpstr>Arial</vt:lpstr>
      <vt:lpstr>Calibri</vt:lpstr>
      <vt:lpstr>Cambria Math</vt:lpstr>
      <vt:lpstr>Gill Sans MT</vt:lpstr>
      <vt:lpstr>Wingdings</vt:lpstr>
      <vt:lpstr>Office 테마</vt:lpstr>
      <vt:lpstr>A Practical Attendance Checking System using Smartphones</vt:lpstr>
      <vt:lpstr>Target User</vt:lpstr>
      <vt:lpstr>Recall from First presentation</vt:lpstr>
      <vt:lpstr>Key Solution Idea (1)</vt:lpstr>
      <vt:lpstr>Key Solution Idea (2)</vt:lpstr>
      <vt:lpstr>Use Cases</vt:lpstr>
      <vt:lpstr>Key functions</vt:lpstr>
      <vt:lpstr>Key functions</vt:lpstr>
      <vt:lpstr>System Overview</vt:lpstr>
      <vt:lpstr>Key Challenges (1): Client-side</vt:lpstr>
      <vt:lpstr>Key Solutions (1): Client-side</vt:lpstr>
      <vt:lpstr>Key Challenge and Solution (2): Client-side</vt:lpstr>
      <vt:lpstr>Key Challenges (3): Server-side</vt:lpstr>
      <vt:lpstr>Key Challenges (3): Server-side</vt:lpstr>
      <vt:lpstr>Key Challenges (3): Server-side</vt:lpstr>
      <vt:lpstr>Project Plan</vt:lpstr>
      <vt:lpstr>Success Criteria</vt:lpstr>
      <vt:lpstr>Final Deliverable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Kwangwook</dc:creator>
  <cp:lastModifiedBy>JungHwan Lim</cp:lastModifiedBy>
  <cp:revision>53</cp:revision>
  <dcterms:created xsi:type="dcterms:W3CDTF">2019-03-22T13:24:29Z</dcterms:created>
  <dcterms:modified xsi:type="dcterms:W3CDTF">2019-05-06T11:10:37Z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C:\Users\kwang\Google 드라이브\수업\모바일 컴퓨팅\Project\1st.pptx</vt:lpwstr>
  </property>
</Properties>
</file>