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85" r:id="rId4"/>
    <p:sldId id="282" r:id="rId5"/>
    <p:sldId id="289" r:id="rId6"/>
    <p:sldId id="290" r:id="rId7"/>
    <p:sldId id="291" r:id="rId8"/>
    <p:sldId id="292" r:id="rId9"/>
    <p:sldId id="286" r:id="rId10"/>
    <p:sldId id="287" r:id="rId11"/>
    <p:sldId id="288" r:id="rId12"/>
    <p:sldId id="29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F6640B-A988-4E08-8B03-ED8644CB0B2E}">
          <p14:sldIdLst>
            <p14:sldId id="256"/>
            <p14:sldId id="293"/>
            <p14:sldId id="285"/>
            <p14:sldId id="282"/>
            <p14:sldId id="289"/>
            <p14:sldId id="290"/>
            <p14:sldId id="291"/>
            <p14:sldId id="292"/>
            <p14:sldId id="286"/>
            <p14:sldId id="287"/>
            <p14:sldId id="288"/>
            <p14:sldId id="29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99"/>
    <a:srgbClr val="B80D48"/>
    <a:srgbClr val="F29724"/>
    <a:srgbClr val="F6B26B"/>
    <a:srgbClr val="F9C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71759" autoAdjust="0"/>
  </p:normalViewPr>
  <p:slideViewPr>
    <p:cSldViewPr snapToGrid="0">
      <p:cViewPr varScale="1">
        <p:scale>
          <a:sx n="54" d="100"/>
          <a:sy n="54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9E85-5611-4A7D-80EB-E2F180D64324}" type="datetimeFigureOut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B414D-68D2-4D34-8814-BD21C9FD6E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B414D-68D2-4D34-8814-BD21C9FD6E6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9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A73A-0B53-4227-A081-E06B0BBB38FA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7724-C229-44EF-ABBA-C656347B2656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6781-0A69-42CE-8BF6-036A9B38E731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6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3AE7-BE7E-4F96-90A4-BA59A563EC3E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98080" y="8313"/>
            <a:ext cx="7448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b="1" dirty="0">
                <a:latin typeface="Gill Sans MT" panose="020B0502020104020203" pitchFamily="34" charset="0"/>
              </a:rPr>
              <a:t>http://52.79.226.66:8080/download</a:t>
            </a:r>
          </a:p>
        </p:txBody>
      </p:sp>
    </p:spTree>
    <p:extLst>
      <p:ext uri="{BB962C8B-B14F-4D97-AF65-F5344CB8AC3E}">
        <p14:creationId xmlns:p14="http://schemas.microsoft.com/office/powerpoint/2010/main" val="11750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7A7A-B22F-492E-8728-686CBBDD26C6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6BC5-F6B5-491B-81A8-A444CE062AD6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77E3-19A4-4174-B557-529163640DC2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9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E624-47F8-4939-B8E2-1CA0839A225F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2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5E9B-B511-42B0-97ED-F1DE5DAC1E53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927-C4FC-4040-B996-89F5CEE934F9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6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2DD-5AA8-4583-823F-A351C72ADAD7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C07C-FB42-4779-A330-78ED57233AAB}" type="datetime1">
              <a:rPr lang="ko-KR" altLang="en-US" smtClean="0"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29E1-8510-46CE-AB4E-3F9C9D0B96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127" y="1122363"/>
            <a:ext cx="10035746" cy="2387600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I’m Here!:</a:t>
            </a:r>
            <a:b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A Practical Attendance Checking System using Smartphones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1535" y="3602038"/>
            <a:ext cx="9868930" cy="1655762"/>
          </a:xfrm>
        </p:spPr>
        <p:txBody>
          <a:bodyPr anchor="ctr"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Chorom Hamm, Junghwan Lim, Yoojung Shin, Kwangwook Kwon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Make it Scalable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406"/>
          </a:xfrm>
        </p:spPr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Simulate attendance check test by randomly distributing points, calculating distance of each other, and clustering them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3031880"/>
            <a:ext cx="4865077" cy="3040673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506309" y="2883877"/>
            <a:ext cx="4847492" cy="295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Testbed</a:t>
            </a: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  - 302 Building, Room 105</a:t>
            </a: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  - Approximately 14 X 13 (182 seats)</a:t>
            </a:r>
            <a:endParaRPr lang="en-US" altLang="ko-KR" sz="2000" dirty="0"/>
          </a:p>
          <a:p>
            <a:endParaRPr lang="ko-KR" altLang="en-US" sz="2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9" y="4314095"/>
            <a:ext cx="4716325" cy="18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Find Number of  Transmit Points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711632"/>
              </p:ext>
            </p:extLst>
          </p:nvPr>
        </p:nvGraphicFramePr>
        <p:xfrm>
          <a:off x="2403230" y="4065093"/>
          <a:ext cx="7690343" cy="2505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078">
                  <a:extLst>
                    <a:ext uri="{9D8B030D-6E8A-4147-A177-3AD203B41FA5}">
                      <a16:colId xmlns:a16="http://schemas.microsoft.com/office/drawing/2014/main" val="694609689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3395242350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3987781924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1029595312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1490116430"/>
                    </a:ext>
                  </a:extLst>
                </a:gridCol>
                <a:gridCol w="1324653">
                  <a:extLst>
                    <a:ext uri="{9D8B030D-6E8A-4147-A177-3AD203B41FA5}">
                      <a16:colId xmlns:a16="http://schemas.microsoft.com/office/drawing/2014/main" val="79057046"/>
                    </a:ext>
                  </a:extLst>
                </a:gridCol>
              </a:tblGrid>
              <a:tr h="50118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646520"/>
                  </a:ext>
                </a:extLst>
              </a:tr>
              <a:tr h="50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(1820)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(1630)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1.000 (1360)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(1090)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(910)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7002"/>
                  </a:ext>
                </a:extLst>
              </a:tr>
              <a:tr h="50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450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400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340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270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220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9570"/>
                  </a:ext>
                </a:extLst>
              </a:tr>
              <a:tr h="50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180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160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130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100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</a:t>
                      </a:r>
                      <a:r>
                        <a:rPr lang="en-US" altLang="ko-KR" sz="1600" b="1" dirty="0"/>
                        <a:t>90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92747"/>
                  </a:ext>
                </a:extLst>
              </a:tr>
              <a:tr h="50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1.000 (90)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0.998 (80)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0.980 (60)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0.951 (50)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0.882 (40)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08939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825626"/>
            <a:ext cx="10515600" cy="199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In order to reduce the execution time,</a:t>
            </a:r>
            <a:b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</a:br>
            <a:r>
              <a:rPr lang="en-US" altLang="ko-KR" sz="24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find the number of points which are selected to transmit signals among all points</a:t>
            </a:r>
            <a:endParaRPr lang="en-US" altLang="ko-KR" sz="2400" dirty="0"/>
          </a:p>
          <a:p>
            <a:r>
              <a:rPr lang="en-US" altLang="ko-KR" sz="2400" dirty="0">
                <a:latin typeface="Gill Sans MT" panose="020B0502020104020203" pitchFamily="34" charset="0"/>
              </a:rPr>
              <a:t>Test by adjusting </a:t>
            </a:r>
            <a:r>
              <a:rPr lang="en-US" altLang="ko-KR" sz="2400" b="1" dirty="0">
                <a:latin typeface="Gill Sans MT" panose="020B0502020104020203" pitchFamily="34" charset="0"/>
              </a:rPr>
              <a:t># of students</a:t>
            </a:r>
            <a:r>
              <a:rPr lang="en-US" altLang="ko-KR" sz="2400" dirty="0">
                <a:latin typeface="Gill Sans MT" panose="020B0502020104020203" pitchFamily="34" charset="0"/>
              </a:rPr>
              <a:t> in class and </a:t>
            </a:r>
            <a:r>
              <a:rPr lang="en-US" altLang="ko-KR" sz="2400" b="1" dirty="0">
                <a:latin typeface="Gill Sans MT" panose="020B0502020104020203" pitchFamily="34" charset="0"/>
              </a:rPr>
              <a:t># of transmit points</a:t>
            </a:r>
            <a:endParaRPr lang="en-US" altLang="ko-KR" sz="2400" dirty="0">
              <a:latin typeface="Gill Sans MT" panose="020B0502020104020203" pitchFamily="34" charset="0"/>
            </a:endParaRP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Each point’s transmit time: 10 secs</a:t>
            </a:r>
          </a:p>
          <a:p>
            <a:pPr lvl="1"/>
            <a:r>
              <a:rPr lang="en-US" altLang="ko-KR" sz="2000" dirty="0">
                <a:latin typeface="Gill Sans MT" panose="020B0502020104020203" pitchFamily="34" charset="0"/>
              </a:rPr>
              <a:t>Signal range: 10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647" y="3606317"/>
            <a:ext cx="16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# of students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61" y="4994892"/>
            <a:ext cx="162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# of transmit points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05296" y="4527340"/>
            <a:ext cx="147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ill Sans MT" panose="020B0502020104020203" pitchFamily="34" charset="0"/>
              </a:rPr>
              <a:t>Success ratio (time in secs)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2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77"/>
              </a:rPr>
              <a:t>Success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Does it work well? (User Experience)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Does it consume a reasonable amount of energy? </a:t>
            </a:r>
          </a:p>
          <a:p>
            <a:pPr lvl="1">
              <a:buClr>
                <a:srgbClr val="B80D48"/>
              </a:buClr>
            </a:pPr>
            <a:endParaRPr lang="en-US" altLang="ko-KR" dirty="0">
              <a:latin typeface="Gill Sans MT" panose="020B0502020104020203" pitchFamily="34" charset="0"/>
            </a:endParaRPr>
          </a:p>
          <a:p>
            <a:pPr lvl="1">
              <a:buClr>
                <a:srgbClr val="B80D48"/>
              </a:buClr>
            </a:pPr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Can it discriminate absence from attendance? (accuracy)</a:t>
            </a:r>
          </a:p>
          <a:p>
            <a:pPr lvl="1">
              <a:buClr>
                <a:srgbClr val="B80D48"/>
              </a:buClr>
            </a:pPr>
            <a:endParaRPr lang="en-US" altLang="ko-KR" dirty="0">
              <a:latin typeface="Gill Sans MT" panose="020B0502020104020203" pitchFamily="34" charset="0"/>
            </a:endParaRPr>
          </a:p>
          <a:p>
            <a:pPr lvl="1">
              <a:buClr>
                <a:srgbClr val="B80D48"/>
              </a:buClr>
            </a:pPr>
            <a:endParaRPr lang="en-US" altLang="ko-KR" sz="1000" dirty="0">
              <a:latin typeface="Gill Sans MT" panose="020B0502020104020203" pitchFamily="34" charset="0"/>
            </a:endParaRPr>
          </a:p>
          <a:p>
            <a:pPr>
              <a:buClr>
                <a:srgbClr val="B80D48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Gill Sans MT" panose="020B0502020104020203" pitchFamily="34" charset="0"/>
              </a:rPr>
              <a:t> Can it work well when there are lots of students? (scalability)</a:t>
            </a:r>
          </a:p>
          <a:p>
            <a:pPr lvl="1">
              <a:buClr>
                <a:srgbClr val="B80D48"/>
              </a:buClr>
            </a:pPr>
            <a:r>
              <a:rPr lang="en-US" altLang="ko-KR" dirty="0">
                <a:latin typeface="Gill Sans MT" panose="020B0502020104020203" pitchFamily="34" charset="0"/>
              </a:rPr>
              <a:t>It can spend only 3 to 5 minutes by choosing 10 ~ 25% students to transmit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5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4960F-58B6-4190-BF4A-234E53CE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Thank you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028E-410B-4B3E-B111-1806B143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Before we start..</a:t>
            </a:r>
            <a:endParaRPr lang="ko-KR" alt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E4BE8-BB40-4A40-8402-2CA29595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</a:rPr>
              <a:t>To participate in Demo if you want, </a:t>
            </a:r>
          </a:p>
          <a:p>
            <a:pPr marL="0" indent="0">
              <a:buNone/>
            </a:pPr>
            <a:r>
              <a:rPr lang="en-US" altLang="ko-KR" dirty="0">
                <a:latin typeface="Gill Sans MT" panose="020B0502020104020203" pitchFamily="34" charset="0"/>
              </a:rPr>
              <a:t>   Download the android app(.apk) from the Direct link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pPr lvl="1"/>
            <a:r>
              <a:rPr lang="en-US" altLang="ko-KR" sz="3200" b="1" dirty="0">
                <a:latin typeface="Gill Sans MT" panose="020B0502020104020203" pitchFamily="34" charset="0"/>
              </a:rPr>
              <a:t>http://52.79.226.66:8080/download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25068-BDE6-4D62-90B2-4F5DC080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9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Overview </a:t>
            </a:r>
            <a:r>
              <a:rPr lang="en-US" altLang="ko-KR" b="1">
                <a:latin typeface="Gill Sans MT" panose="020B0502020104020203" pitchFamily="34" charset="0"/>
              </a:rPr>
              <a:t>of “I’m </a:t>
            </a:r>
            <a:r>
              <a:rPr lang="en-US" altLang="ko-KR" b="1" dirty="0">
                <a:latin typeface="Gill Sans MT" panose="020B0502020104020203" pitchFamily="34" charset="0"/>
              </a:rPr>
              <a:t>Here!”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Automatic attendance check system using students’ mobile device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No waste of time and paper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No cheating 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Good reliability</a:t>
            </a:r>
          </a:p>
          <a:p>
            <a:pPr marL="457200" lvl="1" indent="0">
              <a:buNone/>
            </a:pPr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dirty="0">
                <a:latin typeface="Gill Sans MT" panose="020B0502020104020203" pitchFamily="34" charset="0"/>
              </a:rPr>
              <a:t>Fundamental building blocks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Bluetooth Low Energy (BLE) scanning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Fingerprint authentication</a:t>
            </a:r>
          </a:p>
          <a:p>
            <a:pPr lvl="1"/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2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Overview of “I’m Here!”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77442" y="1877278"/>
            <a:ext cx="5791199" cy="4661634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b="1" dirty="0">
                <a:latin typeface="Gill Sans MT" panose="020B0502020104020203" pitchFamily="34" charset="0"/>
              </a:rPr>
              <a:t>Register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Register device to server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MAC address, student name, etc..</a:t>
            </a:r>
          </a:p>
          <a:p>
            <a:pPr marL="0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(2) GetPlan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Send BLE sequence plan</a:t>
            </a:r>
          </a:p>
          <a:p>
            <a:pPr marL="0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(3) UploadFile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Uploads BLE measurement files</a:t>
            </a:r>
          </a:p>
          <a:p>
            <a:pPr marL="0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(4) FinalAttendance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Notify the result of clustering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Fingerprint authentication if possible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>
                <a:latin typeface="Gill Sans MT" panose="020B0502020104020203" pitchFamily="34" charset="0"/>
              </a:rPr>
              <a:t>4</a:t>
            </a:fld>
            <a:endParaRPr lang="ko-KR" altLang="en-US" dirty="0">
              <a:latin typeface="Gill Sans MT" panose="020B0502020104020203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4" y="1857528"/>
            <a:ext cx="784109" cy="784109"/>
          </a:xfrm>
          <a:prstGeom prst="rect">
            <a:avLst/>
          </a:prstGeom>
        </p:spPr>
      </p:pic>
      <p:pic>
        <p:nvPicPr>
          <p:cNvPr id="13" name="그림 3">
            <a:extLst>
              <a:ext uri="{FF2B5EF4-FFF2-40B4-BE49-F238E27FC236}">
                <a16:creationId xmlns:a16="http://schemas.microsoft.com/office/drawing/2014/main" id="{7D98E54C-65C7-9543-B116-F935ECEC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30" y="1857528"/>
            <a:ext cx="784109" cy="784109"/>
          </a:xfrm>
          <a:prstGeom prst="rect">
            <a:avLst/>
          </a:prstGeom>
        </p:spPr>
      </p:pic>
      <p:cxnSp>
        <p:nvCxnSpPr>
          <p:cNvPr id="16" name="직선 연결선 15"/>
          <p:cNvCxnSpPr>
            <a:stCxn id="10" idx="2"/>
          </p:cNvCxnSpPr>
          <p:nvPr/>
        </p:nvCxnSpPr>
        <p:spPr>
          <a:xfrm flipH="1">
            <a:off x="1366816" y="2641637"/>
            <a:ext cx="0" cy="393235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2"/>
          </p:cNvCxnSpPr>
          <p:nvPr/>
        </p:nvCxnSpPr>
        <p:spPr>
          <a:xfrm flipH="1">
            <a:off x="4502069" y="2641637"/>
            <a:ext cx="0" cy="393235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66816" y="2849167"/>
            <a:ext cx="3114739" cy="188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내용 개체 틀 2"/>
          <p:cNvSpPr txBox="1">
            <a:spLocks/>
          </p:cNvSpPr>
          <p:nvPr/>
        </p:nvSpPr>
        <p:spPr>
          <a:xfrm rot="316755">
            <a:off x="1958361" y="2525165"/>
            <a:ext cx="1696089" cy="591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Gill Sans MT" panose="020B0502020104020203" pitchFamily="34" charset="0"/>
              </a:rPr>
              <a:t>(1)Register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407845" y="3710499"/>
            <a:ext cx="3073711" cy="159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2"/>
          <p:cNvSpPr txBox="1">
            <a:spLocks/>
          </p:cNvSpPr>
          <p:nvPr/>
        </p:nvSpPr>
        <p:spPr>
          <a:xfrm rot="21387854">
            <a:off x="1961111" y="3352559"/>
            <a:ext cx="1696089" cy="591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Gill Sans MT" panose="020B0502020104020203" pitchFamily="34" charset="0"/>
              </a:rPr>
              <a:t>(2)GetPlan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4481555" y="2943646"/>
            <a:ext cx="1766846" cy="795613"/>
          </a:xfrm>
          <a:prstGeom prst="wedgeRectCallout">
            <a:avLst>
              <a:gd name="adj1" fmla="val -23799"/>
              <a:gd name="adj2" fmla="val 508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Waiting for all devices to be registered 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327061" y="4036551"/>
            <a:ext cx="1617426" cy="714314"/>
          </a:xfrm>
          <a:prstGeom prst="wedgeRectCallout">
            <a:avLst>
              <a:gd name="adj1" fmla="val -27780"/>
              <a:gd name="adj2" fmla="val 25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Performs BLE measurement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46301" y="4985715"/>
            <a:ext cx="3176283" cy="768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2"/>
          <p:cNvSpPr txBox="1">
            <a:spLocks/>
          </p:cNvSpPr>
          <p:nvPr/>
        </p:nvSpPr>
        <p:spPr>
          <a:xfrm rot="166912">
            <a:off x="1957848" y="4618425"/>
            <a:ext cx="2394666" cy="59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</a:rPr>
              <a:t>(3)UploadFile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4481555" y="5149778"/>
            <a:ext cx="1766846" cy="505662"/>
          </a:xfrm>
          <a:prstGeom prst="wedgeRectCallout">
            <a:avLst>
              <a:gd name="adj1" fmla="val -23799"/>
              <a:gd name="adj2" fmla="val 508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ill Sans MT" panose="020B0502020104020203" pitchFamily="34" charset="0"/>
              </a:rPr>
              <a:t>Clustering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315529" y="5810865"/>
            <a:ext cx="3207055" cy="2572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내용 개체 틀 2"/>
          <p:cNvSpPr txBox="1">
            <a:spLocks/>
          </p:cNvSpPr>
          <p:nvPr/>
        </p:nvSpPr>
        <p:spPr>
          <a:xfrm rot="21328249">
            <a:off x="1681081" y="5525890"/>
            <a:ext cx="2652222" cy="59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Gill Sans MT" panose="020B0502020104020203" pitchFamily="34" charset="0"/>
              </a:rPr>
              <a:t>(4) FinalAttendance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 animBg="1"/>
      <p:bldP spid="29" grpId="0" animBg="1"/>
      <p:bldP spid="36" grpId="0"/>
      <p:bldP spid="37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>
              <a:latin typeface="Gill Sans MT" panose="020B0502020104020203" pitchFamily="34" charset="0"/>
            </a:endParaRPr>
          </a:p>
          <a:p>
            <a:endParaRPr lang="en-US" altLang="ko-KR" b="1" dirty="0">
              <a:latin typeface="Gill Sans MT" panose="020B0502020104020203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I’m Here! Application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81277" y="1546749"/>
            <a:ext cx="2524477" cy="4909090"/>
            <a:chOff x="4969164" y="787079"/>
            <a:chExt cx="3411141" cy="66332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24"/>
            <a:stretch/>
          </p:blipFill>
          <p:spPr>
            <a:xfrm>
              <a:off x="4969164" y="787079"/>
              <a:ext cx="3411141" cy="6088283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"/>
            <a:stretch/>
          </p:blipFill>
          <p:spPr>
            <a:xfrm>
              <a:off x="5149984" y="1502468"/>
              <a:ext cx="3010168" cy="514088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70"/>
            <a:stretch/>
          </p:blipFill>
          <p:spPr>
            <a:xfrm>
              <a:off x="4969164" y="6643355"/>
              <a:ext cx="3411141" cy="777018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60" y="2627453"/>
            <a:ext cx="2759469" cy="27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</a:rPr>
              <a:t>The client sends several request to the server with an http message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dirty="0">
                <a:latin typeface="Gill Sans MT" panose="020B0502020104020203" pitchFamily="34" charset="0"/>
              </a:rPr>
              <a:t>Registration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Class name, student name and MAC address of device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dirty="0">
                <a:latin typeface="Gill Sans MT" panose="020B0502020104020203" pitchFamily="34" charset="0"/>
              </a:rPr>
              <a:t>BLE (Bluetooth Low Energy) signal exchange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Timestamp, MAC address of the scanned device, RSSI (Received Signal Strength Indicator), TX (Transmit) power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endParaRPr lang="en-US" altLang="ko-KR" dirty="0">
              <a:latin typeface="Gill Sans MT" panose="020B0502020104020203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Details of the Application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58" y="5518541"/>
            <a:ext cx="7180592" cy="331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99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</a:rPr>
              <a:t>Upload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Text files contacting scan information</a:t>
            </a:r>
          </a:p>
          <a:p>
            <a:pPr lvl="1"/>
            <a:endParaRPr lang="en-US" altLang="ko-KR" dirty="0">
              <a:latin typeface="Gill Sans MT" panose="020B0502020104020203" pitchFamily="34" charset="0"/>
            </a:endParaRPr>
          </a:p>
          <a:p>
            <a:pPr marL="457200" lvl="1" indent="0">
              <a:buNone/>
            </a:pPr>
            <a:endParaRPr lang="en-US" altLang="ko-KR" dirty="0">
              <a:latin typeface="Gill Sans MT" panose="020B0502020104020203" pitchFamily="34" charset="0"/>
            </a:endParaRPr>
          </a:p>
          <a:p>
            <a:r>
              <a:rPr lang="en-US" altLang="ko-KR" dirty="0">
                <a:latin typeface="Gill Sans MT" panose="020B0502020104020203" pitchFamily="34" charset="0"/>
              </a:rPr>
              <a:t>Authentication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Fingerprint recognition result</a:t>
            </a:r>
          </a:p>
          <a:p>
            <a:endParaRPr lang="en-US" altLang="ko-KR" dirty="0">
              <a:latin typeface="Gill Sans MT" panose="020B0502020104020203" pitchFamily="34" charset="0"/>
            </a:endParaRPr>
          </a:p>
          <a:p>
            <a:endParaRPr lang="en-US" altLang="ko-KR" dirty="0">
              <a:latin typeface="Gill Sans MT" panose="020B0502020104020203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Details of the Application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94" y="1825625"/>
            <a:ext cx="2115972" cy="16284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9522762" y="2424111"/>
            <a:ext cx="522144" cy="43149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23" y="2070187"/>
            <a:ext cx="1046781" cy="1046781"/>
          </a:xfrm>
          <a:prstGeom prst="rect">
            <a:avLst/>
          </a:prstGeom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53CE8FD8-19EA-4912-B6CE-19F7DD5EB34D}"/>
              </a:ext>
            </a:extLst>
          </p:cNvPr>
          <p:cNvSpPr txBox="1">
            <a:spLocks/>
          </p:cNvSpPr>
          <p:nvPr/>
        </p:nvSpPr>
        <p:spPr>
          <a:xfrm>
            <a:off x="10024226" y="3072975"/>
            <a:ext cx="1329574" cy="46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>
                <a:latin typeface="Gill Sans MT" panose="020B0502020104020203" pitchFamily="34" charset="0"/>
                <a:ea typeface="나눔스퀘어" panose="020B0600000101010101" pitchFamily="50" charset="-127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684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</a:rPr>
              <a:t>Device variety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If the device does not provide the fingerprint recognition function, the process is performed except for the fingerprint recognition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Details of the Application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bsca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43" y="2458063"/>
            <a:ext cx="3937898" cy="38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Gill Sans MT" panose="020B0502020104020203" pitchFamily="34" charset="0"/>
              </a:rPr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ill Sans MT" panose="020B0502020104020203" pitchFamily="34" charset="0"/>
                <a:ea typeface="나눔스퀘어" panose="020B0600000101010101" pitchFamily="50" charset="-127"/>
              </a:rPr>
              <a:t>Cluster points by a density-based clustering (DBSCAN)</a:t>
            </a:r>
          </a:p>
          <a:p>
            <a:pPr lvl="1"/>
            <a:r>
              <a:rPr lang="en-US" altLang="ko-KR" dirty="0">
                <a:latin typeface="Gill Sans MT" panose="020B0502020104020203" pitchFamily="34" charset="0"/>
              </a:rPr>
              <a:t>Assume that students sit close to each other</a:t>
            </a:r>
          </a:p>
          <a:p>
            <a:pPr lvl="1"/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29E1-8510-46CE-AB4E-3F9C9D0B960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6" name="Picture 2" descr="Density based clustering basic idea - minimal point and epsil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33" y="2908758"/>
            <a:ext cx="4075551" cy="191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7330" y="4992700"/>
            <a:ext cx="56563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 point p is a </a:t>
            </a:r>
            <a:r>
              <a:rPr lang="en-US" altLang="ko-KR" b="1" dirty="0"/>
              <a:t>core point</a:t>
            </a:r>
            <a:r>
              <a:rPr lang="en-US" altLang="ko-KR" dirty="0"/>
              <a:t> if at least </a:t>
            </a:r>
            <a:r>
              <a:rPr lang="en-US" altLang="ko-KR" b="1" dirty="0">
                <a:solidFill>
                  <a:srgbClr val="0070C0"/>
                </a:solidFill>
              </a:rPr>
              <a:t>MinPts</a:t>
            </a:r>
            <a:r>
              <a:rPr lang="en-US" altLang="ko-KR" dirty="0"/>
              <a:t> points are within distance </a:t>
            </a:r>
            <a:r>
              <a:rPr lang="el-GR" altLang="ko-KR" sz="2000" b="1" dirty="0">
                <a:solidFill>
                  <a:srgbClr val="0070C0"/>
                </a:solidFill>
              </a:rPr>
              <a:t>ε</a:t>
            </a:r>
            <a:r>
              <a:rPr lang="en-US" altLang="ko-KR" dirty="0"/>
              <a:t> of it</a:t>
            </a:r>
          </a:p>
          <a:p>
            <a:r>
              <a:rPr lang="en-US" altLang="ko-KR" dirty="0"/>
              <a:t>- A point q is a </a:t>
            </a:r>
            <a:r>
              <a:rPr lang="en-US" altLang="ko-KR" b="1" dirty="0"/>
              <a:t>border point</a:t>
            </a:r>
            <a:r>
              <a:rPr lang="en-US" altLang="ko-KR" dirty="0"/>
              <a:t> if it is reachable from core point 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04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558</Words>
  <Application>Microsoft Office PowerPoint</Application>
  <PresentationFormat>와이드스크린</PresentationFormat>
  <Paragraphs>130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Gill Sans MT</vt:lpstr>
      <vt:lpstr>Wingdings</vt:lpstr>
      <vt:lpstr>Office 테마</vt:lpstr>
      <vt:lpstr>I’m Here!: A Practical Attendance Checking System using Smartphones</vt:lpstr>
      <vt:lpstr>Before we start..</vt:lpstr>
      <vt:lpstr>Overview of “I’m Here!”</vt:lpstr>
      <vt:lpstr>Overview of “I’m Here!”</vt:lpstr>
      <vt:lpstr>I’m Here! Application</vt:lpstr>
      <vt:lpstr>Details of the Application</vt:lpstr>
      <vt:lpstr>Details of the Application</vt:lpstr>
      <vt:lpstr>Details of the Application</vt:lpstr>
      <vt:lpstr>Clustering</vt:lpstr>
      <vt:lpstr>Make it Scalable</vt:lpstr>
      <vt:lpstr>Find Number of  Transmit Points</vt:lpstr>
      <vt:lpstr>Success Criteria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Kwangwook</dc:creator>
  <cp:lastModifiedBy>JungHwan Lim</cp:lastModifiedBy>
  <cp:revision>109</cp:revision>
  <dcterms:created xsi:type="dcterms:W3CDTF">2019-03-22T13:24:29Z</dcterms:created>
  <dcterms:modified xsi:type="dcterms:W3CDTF">2019-06-10T14:22:14Z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C:\Users\kwang\Google 드라이브\수업\모바일 컴퓨팅\Project\1st.pptx</vt:lpwstr>
  </property>
</Properties>
</file>