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7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26B"/>
    <a:srgbClr val="F9C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71781" autoAdjust="0"/>
  </p:normalViewPr>
  <p:slideViewPr>
    <p:cSldViewPr snapToGrid="0">
      <p:cViewPr varScale="1">
        <p:scale>
          <a:sx n="82" d="100"/>
          <a:sy n="82" d="100"/>
        </p:scale>
        <p:origin x="1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9E85-5611-4A7D-80EB-E2F180D64324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B414D-68D2-4D34-8814-BD21C9FD6E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13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BFB6D-C335-4C0C-B7E5-A63FE10ADF7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3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A73A-0B53-4227-A081-E06B0BBB38FA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3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7724-C229-44EF-ABBA-C656347B2656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6781-0A69-42CE-8BF6-036A9B38E731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66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3AE7-BE7E-4F96-90A4-BA59A563EC3E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09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7A7A-B22F-492E-8728-686CBBDD26C6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09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BC5-F6B5-491B-81A8-A444CE062AD6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E3-19A4-4174-B557-529163640DC2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59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E624-47F8-4939-B8E2-1CA0839A225F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2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5E9B-B511-42B0-97ED-F1DE5DAC1E53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3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5927-C4FC-4040-B996-89F5CEE934F9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6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2DD-5AA8-4583-823F-A351C72ADAD7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3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C07C-FB42-4779-A330-78ED57233AAB}" type="datetime1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5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etnclass.com/class-attendance-take-ski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&amp;url=https://www.nearit.com/what-are-beacons/&amp;psig=AOvVaw3X86e8fVGqUFQrGBRhMagg&amp;ust=155358273187991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ved=2ahUKEwixzqq96pXhAhUMyosBHcLKA5QQjRx6BAgBEAU&amp;url=https://visualpharm.com/free-icons/school-595b40b85ba036ed117de1b0&amp;psig=AOvVaw3fKmh2xNjhauEo_l70j-kZ&amp;ust=155334693422312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127" y="1122363"/>
            <a:ext cx="10035746" cy="2387600"/>
          </a:xfrm>
        </p:spPr>
        <p:txBody>
          <a:bodyPr anchor="ctr"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A Practical Attendance Checking System using Smartphones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61535" y="3602038"/>
            <a:ext cx="9868930" cy="1655762"/>
          </a:xfrm>
        </p:spPr>
        <p:txBody>
          <a:bodyPr anchor="ctr"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4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Chorom Hamm, Junghwan Lim, Yoojung Shin, Kwangwook Kwon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11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01624"/>
              </p:ext>
            </p:extLst>
          </p:nvPr>
        </p:nvGraphicFramePr>
        <p:xfrm>
          <a:off x="838200" y="1628439"/>
          <a:ext cx="10700244" cy="4037032"/>
        </p:xfrm>
        <a:graphic>
          <a:graphicData uri="http://schemas.openxmlformats.org/drawingml/2006/table">
            <a:tbl>
              <a:tblPr/>
              <a:tblGrid>
                <a:gridCol w="1285068">
                  <a:extLst>
                    <a:ext uri="{9D8B030D-6E8A-4147-A177-3AD203B41FA5}">
                      <a16:colId xmlns:a16="http://schemas.microsoft.com/office/drawing/2014/main" val="3539680015"/>
                    </a:ext>
                  </a:extLst>
                </a:gridCol>
                <a:gridCol w="3595607">
                  <a:extLst>
                    <a:ext uri="{9D8B030D-6E8A-4147-A177-3AD203B41FA5}">
                      <a16:colId xmlns:a16="http://schemas.microsoft.com/office/drawing/2014/main" val="1630508509"/>
                    </a:ext>
                  </a:extLst>
                </a:gridCol>
                <a:gridCol w="1051201">
                  <a:extLst>
                    <a:ext uri="{9D8B030D-6E8A-4147-A177-3AD203B41FA5}">
                      <a16:colId xmlns:a16="http://schemas.microsoft.com/office/drawing/2014/main" val="918752532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4017168706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909093224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2124340059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3959885136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2921318405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1131066657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3069216264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2724106819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195779245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1200926549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607527332"/>
                    </a:ext>
                  </a:extLst>
                </a:gridCol>
                <a:gridCol w="397364">
                  <a:extLst>
                    <a:ext uri="{9D8B030D-6E8A-4147-A177-3AD203B41FA5}">
                      <a16:colId xmlns:a16="http://schemas.microsoft.com/office/drawing/2014/main" val="2304426504"/>
                    </a:ext>
                  </a:extLst>
                </a:gridCol>
              </a:tblGrid>
              <a:tr h="150142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</a:rPr>
                        <a:t>Task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</a:rPr>
                        <a:t>Worker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b="1" dirty="0"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21817"/>
                  </a:ext>
                </a:extLst>
              </a:tr>
              <a:tr h="15014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26</a:t>
                      </a: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9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16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23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30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14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21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28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400" dirty="0">
                          <a:effectLst/>
                          <a:latin typeface="Gill Sans MT" panose="020B0502020104020203" pitchFamily="34" charset="0"/>
                        </a:rPr>
                        <a:t>11</a:t>
                      </a: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0326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rtl="0" fontAlgn="ctr">
                        <a:lnSpc>
                          <a:spcPts val="1500"/>
                        </a:lnSpc>
                      </a:pPr>
                      <a:endParaRPr lang="ko-KR" altLang="en-US" sz="28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b="1" dirty="0">
                          <a:effectLst/>
                          <a:latin typeface="Gill Sans MT" panose="020B0502020104020203" pitchFamily="34" charset="0"/>
                        </a:rPr>
                        <a:t>Proposal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all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74512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rtl="0" fontAlgn="ctr">
                        <a:lnSpc>
                          <a:spcPts val="1500"/>
                        </a:lnSpc>
                      </a:pPr>
                      <a:endParaRPr lang="ko-KR" altLang="en-US" sz="28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Setting development environment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jh &amp; kw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611838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rtl="0" fontAlgn="ctr">
                        <a:lnSpc>
                          <a:spcPts val="1500"/>
                        </a:lnSpc>
                      </a:pPr>
                      <a:endParaRPr lang="ko-KR" altLang="en-US" sz="28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Define methods between server and client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yj &amp;</a:t>
                      </a:r>
                      <a:r>
                        <a:rPr lang="en-US" sz="1600" baseline="0" dirty="0">
                          <a:effectLst/>
                          <a:latin typeface="Gill Sans MT" panose="020B0502020104020203" pitchFamily="34" charset="0"/>
                        </a:rPr>
                        <a:t> cr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999710"/>
                  </a:ext>
                </a:extLst>
              </a:tr>
              <a:tr h="108000">
                <a:tc rowSpan="4">
                  <a:txBody>
                    <a:bodyPr/>
                    <a:lstStyle/>
                    <a:p>
                      <a:pPr algn="ctr" rtl="0" fontAlgn="ctr">
                        <a:lnSpc>
                          <a:spcPts val="1500"/>
                        </a:lnSpc>
                      </a:pPr>
                      <a:r>
                        <a:rPr lang="en-US" sz="1800" dirty="0">
                          <a:effectLst/>
                          <a:latin typeface="Gill Sans MT" panose="020B0502020104020203" pitchFamily="34" charset="0"/>
                        </a:rPr>
                        <a:t>Application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BLE Scan/Transmit function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yjshin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1830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UI development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crhamm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46812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altLang="ko-KR" sz="1600" dirty="0">
                          <a:effectLst/>
                          <a:latin typeface="Gill Sans MT" panose="020B0502020104020203" pitchFamily="34" charset="0"/>
                        </a:rPr>
                        <a:t>Communication module</a:t>
                      </a:r>
                      <a:endParaRPr lang="en-US" sz="16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yjshin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56048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Gill Sans MT" panose="020B0502020104020203" pitchFamily="34" charset="0"/>
                        </a:rPr>
                        <a:t>Authentication</a:t>
                      </a:r>
                      <a:r>
                        <a:rPr lang="en-US" altLang="ko-KR" sz="1600" baseline="0" dirty="0"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ko-KR" sz="1600" dirty="0">
                          <a:effectLst/>
                          <a:latin typeface="Gill Sans MT" panose="020B0502020104020203" pitchFamily="34" charset="0"/>
                        </a:rPr>
                        <a:t>processing module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crhamm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00047"/>
                  </a:ext>
                </a:extLst>
              </a:tr>
              <a:tr h="108000">
                <a:tc rowSpan="4">
                  <a:txBody>
                    <a:bodyPr/>
                    <a:lstStyle/>
                    <a:p>
                      <a:pPr algn="ctr" rtl="0" fontAlgn="ctr">
                        <a:lnSpc>
                          <a:spcPts val="1500"/>
                        </a:lnSpc>
                      </a:pPr>
                      <a:r>
                        <a:rPr lang="en-US" sz="1800" dirty="0">
                          <a:effectLst/>
                          <a:latin typeface="Gill Sans MT" panose="020B0502020104020203" pitchFamily="34" charset="0"/>
                        </a:rPr>
                        <a:t>Server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Attendance checking plan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kwkwon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707588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Clustering algorithm</a:t>
                      </a:r>
                    </a:p>
                  </a:txBody>
                  <a:tcPr marL="17062" marR="17062" marT="11374" marB="11374" anchor="ctr">
                    <a:lnL w="12700" cmpd="sng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jhlim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03744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Gill Sans MT" panose="020B0502020104020203" pitchFamily="34" charset="0"/>
                        </a:rPr>
                        <a:t>Communication module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jhlim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730791"/>
                  </a:ext>
                </a:extLst>
              </a:tr>
              <a:tr h="1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effectLst/>
                          <a:latin typeface="Gill Sans MT" panose="020B0502020104020203" pitchFamily="34" charset="0"/>
                        </a:rPr>
                        <a:t>Data processing module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kwkwon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47458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rtl="0" fontAlgn="ctr">
                        <a:lnSpc>
                          <a:spcPts val="1500"/>
                        </a:lnSpc>
                      </a:pPr>
                      <a:endParaRPr lang="ko-KR" altLang="en-US" sz="28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lnSpc>
                          <a:spcPts val="1500"/>
                        </a:lnSpc>
                      </a:pPr>
                      <a:r>
                        <a:rPr lang="en-US" sz="1600" b="1" dirty="0">
                          <a:effectLst/>
                          <a:latin typeface="Gill Sans MT" panose="020B0502020104020203" pitchFamily="34" charset="0"/>
                        </a:rPr>
                        <a:t>Review/prototype demo</a:t>
                      </a:r>
                    </a:p>
                  </a:txBody>
                  <a:tcPr marL="17062" marR="17062" marT="11374" marB="113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ts val="1500"/>
                        </a:lnSpc>
                      </a:pPr>
                      <a:r>
                        <a:rPr lang="en-US" sz="1600" dirty="0">
                          <a:effectLst/>
                          <a:latin typeface="Gill Sans MT" panose="020B0502020104020203" pitchFamily="34" charset="0"/>
                        </a:rPr>
                        <a:t>all</a:t>
                      </a:r>
                    </a:p>
                  </a:txBody>
                  <a:tcPr marL="17062" marR="17062" marT="11374" marB="11374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17062" marR="17062" marT="11374" marB="1137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654936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1823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Project Plan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03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7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Final Deliverables</a:t>
            </a:r>
          </a:p>
        </p:txBody>
      </p:sp>
      <p:pic>
        <p:nvPicPr>
          <p:cNvPr id="9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72" y="2564375"/>
            <a:ext cx="1103288" cy="1103288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3026824" y="3767516"/>
            <a:ext cx="1846384" cy="52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Application</a:t>
            </a:r>
          </a:p>
        </p:txBody>
      </p:sp>
      <p:pic>
        <p:nvPicPr>
          <p:cNvPr id="11" name="그림 3">
            <a:extLst>
              <a:ext uri="{FF2B5EF4-FFF2-40B4-BE49-F238E27FC236}">
                <a16:creationId xmlns:a16="http://schemas.microsoft.com/office/drawing/2014/main" id="{7D98E54C-65C7-9543-B116-F935ECEC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87" y="2731092"/>
            <a:ext cx="879371" cy="879371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7106080" y="3767516"/>
            <a:ext cx="1846384" cy="52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Server</a:t>
            </a:r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838200" y="4386211"/>
            <a:ext cx="10515600" cy="21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ill Sans MT" panose="020B0502020104020203" pitchFamily="34" charset="0"/>
              </a:rPr>
              <a:t>Success criteria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Does it work well?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Does it consume a reasonable amount of energy?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Can it discriminate absence from attendance? (accuracy)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Can it work well when there are lots of students? (scalability)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Final Deliverable &amp; Success Criteria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16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4960F-58B6-4190-BF4A-234E53CE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Thank you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4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242544" cy="4351338"/>
          </a:xfrm>
        </p:spPr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Class attendance check is our duty</a:t>
            </a:r>
            <a:endParaRPr lang="en-US" altLang="ko-KR" dirty="0">
              <a:latin typeface="Gill Sans MT" panose="020B0502020104020203" pitchFamily="34" charset="0"/>
            </a:endParaRP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Attendance is one of the rating items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Professors are requested to check it at every classes</a:t>
            </a:r>
          </a:p>
          <a:p>
            <a:pPr lvl="1"/>
            <a:endParaRPr lang="en-US" altLang="ko-KR" b="1" dirty="0">
              <a:latin typeface="Gill Sans MT" panose="020B0502020104020203" pitchFamily="34" charset="0"/>
            </a:endParaRPr>
          </a:p>
          <a:p>
            <a:r>
              <a:rPr lang="en-US" altLang="ko-KR" b="1" dirty="0">
                <a:latin typeface="Gill Sans MT" panose="020B0502020104020203" pitchFamily="34" charset="0"/>
              </a:rPr>
              <a:t>But it is…</a:t>
            </a:r>
          </a:p>
          <a:p>
            <a:pPr lvl="1"/>
            <a:r>
              <a:rPr lang="en-US" altLang="ko-KR" b="1" dirty="0">
                <a:latin typeface="Gill Sans MT" panose="020B0502020104020203" pitchFamily="34" charset="0"/>
              </a:rPr>
              <a:t>Time waste task</a:t>
            </a:r>
          </a:p>
          <a:p>
            <a:pPr lvl="1"/>
            <a:r>
              <a:rPr lang="en-US" altLang="ko-KR" b="1" dirty="0">
                <a:latin typeface="Gill Sans MT" panose="020B0502020104020203" pitchFamily="34" charset="0"/>
              </a:rPr>
              <a:t>Waste of papers</a:t>
            </a:r>
          </a:p>
        </p:txBody>
      </p:sp>
      <p:pic>
        <p:nvPicPr>
          <p:cNvPr id="1026" name="Picture 2" descr="class attendance check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81" y="1690688"/>
            <a:ext cx="411480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Introduction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3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RFID checking system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Possible surrogate attendance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Students should carry the card</a:t>
            </a:r>
          </a:p>
          <a:p>
            <a:pPr lvl="1"/>
            <a:endParaRPr lang="en-US" altLang="ko-KR" dirty="0">
              <a:latin typeface="Gill Sans MT" panose="020B0502020104020203" pitchFamily="34" charset="0"/>
            </a:endParaRPr>
          </a:p>
          <a:p>
            <a:pPr lvl="1"/>
            <a:endParaRPr lang="en-US" altLang="ko-KR" dirty="0">
              <a:latin typeface="Gill Sans MT" panose="020B0502020104020203" pitchFamily="34" charset="0"/>
            </a:endParaRPr>
          </a:p>
          <a:p>
            <a:r>
              <a:rPr lang="en-US" altLang="ko-KR" b="1" dirty="0">
                <a:latin typeface="Gill Sans MT" panose="020B0502020104020203" pitchFamily="34" charset="0"/>
              </a:rPr>
              <a:t>Central beacon and mobile system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Single point of failure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High cost of maintenance</a:t>
            </a:r>
          </a:p>
          <a:p>
            <a:pPr lvl="1"/>
            <a:endParaRPr lang="en-US" altLang="ko-KR" dirty="0">
              <a:latin typeface="Gill Sans MT" panose="020B0502020104020203" pitchFamily="34" charset="0"/>
            </a:endParaRPr>
          </a:p>
          <a:p>
            <a:pPr lvl="1"/>
            <a:endParaRPr lang="ko-KR" alt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http://press.cnumedia.com/news/photo/201109/9256_6728_51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79" y="1338639"/>
            <a:ext cx="1946121" cy="2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con and mobile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49" y="3990847"/>
            <a:ext cx="3104285" cy="21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Existing Solution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8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Automatic attendance check system using students’ mobile device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Devices behave like BLE Beacons to periodically detect the presence of each other by sending and receiving messages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Based on the BLE Beacon signal exchanged, clustering is performed and attendance is determined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DAA893-1B61-4420-9EDB-EEB0FDB41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2510748" y="3700618"/>
            <a:ext cx="566287" cy="10056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5D6152-D5AA-4070-A1E4-AE8C50665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1254334" y="5593225"/>
            <a:ext cx="566287" cy="10056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8FA66F-9928-43F5-BBF4-E20B90F58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t="1556" r="28645" b="21793"/>
          <a:stretch/>
        </p:blipFill>
        <p:spPr>
          <a:xfrm>
            <a:off x="3767162" y="5593225"/>
            <a:ext cx="566287" cy="100564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E427B1E-F39F-4958-88D2-F5304AB01ADA}"/>
              </a:ext>
            </a:extLst>
          </p:cNvPr>
          <p:cNvGrpSpPr/>
          <p:nvPr/>
        </p:nvGrpSpPr>
        <p:grpSpPr>
          <a:xfrm>
            <a:off x="1537478" y="4203443"/>
            <a:ext cx="2512828" cy="2048088"/>
            <a:chOff x="1537478" y="4203443"/>
            <a:chExt cx="2512828" cy="2048088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B991693-84CD-4234-9963-C3975B2C13A7}"/>
                </a:ext>
              </a:extLst>
            </p:cNvPr>
            <p:cNvCxnSpPr>
              <a:stCxn id="6" idx="1"/>
              <a:endCxn id="17" idx="0"/>
            </p:cNvCxnSpPr>
            <p:nvPr/>
          </p:nvCxnSpPr>
          <p:spPr>
            <a:xfrm flipH="1">
              <a:off x="1537478" y="4203443"/>
              <a:ext cx="973270" cy="13897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262627A-4A75-453C-9BF3-C017CAE865BA}"/>
                </a:ext>
              </a:extLst>
            </p:cNvPr>
            <p:cNvCxnSpPr>
              <a:stCxn id="6" idx="3"/>
              <a:endCxn id="18" idx="0"/>
            </p:cNvCxnSpPr>
            <p:nvPr/>
          </p:nvCxnSpPr>
          <p:spPr>
            <a:xfrm>
              <a:off x="3077035" y="4203443"/>
              <a:ext cx="973271" cy="13897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EE30BCA-FE54-4DD0-B42C-FB2085BEA1A6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1820621" y="6096050"/>
              <a:ext cx="1946541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5796ABF-0D91-4E6F-AEF6-9C1AD7304B9D}"/>
                </a:ext>
              </a:extLst>
            </p:cNvPr>
            <p:cNvGrpSpPr/>
            <p:nvPr/>
          </p:nvGrpSpPr>
          <p:grpSpPr>
            <a:xfrm>
              <a:off x="1675316" y="4706268"/>
              <a:ext cx="616688" cy="330129"/>
              <a:chOff x="6694534" y="4402935"/>
              <a:chExt cx="1258841" cy="67389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AD27B0A-C069-4EDC-8F72-B354CE0E64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0293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CCED3F9-13D2-4739-991A-2F26348CB7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1" t="18314" r="27105" b="16271"/>
              <a:stretch/>
            </p:blipFill>
            <p:spPr>
              <a:xfrm flipH="1">
                <a:off x="6694534" y="4402935"/>
                <a:ext cx="396058" cy="673890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D3EACC2-FEB1-4B9D-A439-91666BAEF5AD}"/>
                </a:ext>
              </a:extLst>
            </p:cNvPr>
            <p:cNvGrpSpPr/>
            <p:nvPr/>
          </p:nvGrpSpPr>
          <p:grpSpPr>
            <a:xfrm>
              <a:off x="3242727" y="4706268"/>
              <a:ext cx="616688" cy="330129"/>
              <a:chOff x="6694534" y="4402935"/>
              <a:chExt cx="1258841" cy="67389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11B4FE6-A8EE-4B1A-AEEB-650245D7B2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0293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4C35941-4696-444A-BC65-FB8094AFEF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1" t="18314" r="27105" b="16271"/>
              <a:stretch/>
            </p:blipFill>
            <p:spPr>
              <a:xfrm flipH="1">
                <a:off x="6694534" y="4402935"/>
                <a:ext cx="396058" cy="67389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9C6FDE0-3E8C-41EA-B1D9-4D9DEA4422D5}"/>
                </a:ext>
              </a:extLst>
            </p:cNvPr>
            <p:cNvGrpSpPr/>
            <p:nvPr/>
          </p:nvGrpSpPr>
          <p:grpSpPr>
            <a:xfrm>
              <a:off x="2466276" y="5921402"/>
              <a:ext cx="616688" cy="330129"/>
              <a:chOff x="6694534" y="4474725"/>
              <a:chExt cx="1258841" cy="673890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AC5D2767-B795-421C-8522-5E18518307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7472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F258EE2E-D913-4174-9092-31A10E0E6D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1" t="18314" r="27105" b="16271"/>
              <a:stretch/>
            </p:blipFill>
            <p:spPr>
              <a:xfrm flipH="1">
                <a:off x="6694534" y="4474725"/>
                <a:ext cx="396058" cy="673890"/>
              </a:xfrm>
              <a:prstGeom prst="rect">
                <a:avLst/>
              </a:prstGeom>
            </p:spPr>
          </p:pic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1E12AD-C156-4ACC-A592-C1BAC48A0BAC}"/>
              </a:ext>
            </a:extLst>
          </p:cNvPr>
          <p:cNvGrpSpPr/>
          <p:nvPr/>
        </p:nvGrpSpPr>
        <p:grpSpPr>
          <a:xfrm>
            <a:off x="4521858" y="4408567"/>
            <a:ext cx="2041985" cy="1095154"/>
            <a:chOff x="4521858" y="4408567"/>
            <a:chExt cx="2041985" cy="109515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D32936D-D0F2-4B0A-BF69-22D55A8AA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3" t="1556" r="28645" b="21793"/>
            <a:stretch/>
          </p:blipFill>
          <p:spPr>
            <a:xfrm>
              <a:off x="5947155" y="4408567"/>
              <a:ext cx="616688" cy="1095154"/>
            </a:xfrm>
            <a:prstGeom prst="rect">
              <a:avLst/>
            </a:prstGeom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4958E07-3029-4D12-9DF4-6C51B39B844B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4521858" y="4956144"/>
              <a:ext cx="1425297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ABBB1B1-7330-458D-9FE1-12C1097215E4}"/>
                </a:ext>
              </a:extLst>
            </p:cNvPr>
            <p:cNvGrpSpPr/>
            <p:nvPr/>
          </p:nvGrpSpPr>
          <p:grpSpPr>
            <a:xfrm>
              <a:off x="5158088" y="4791079"/>
              <a:ext cx="651423" cy="330129"/>
              <a:chOff x="6623630" y="4402935"/>
              <a:chExt cx="1329745" cy="673890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E1BD0CFD-1619-41A8-8EE3-1DE9A67FEF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6" t="18314" r="27105" b="16271"/>
              <a:stretch/>
            </p:blipFill>
            <p:spPr>
              <a:xfrm>
                <a:off x="7090592" y="4402935"/>
                <a:ext cx="862783" cy="67389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AAE1B095-A18C-4C9B-BE0D-94715E33FE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712" t="18315" r="23491" b="18693"/>
              <a:stretch/>
            </p:blipFill>
            <p:spPr>
              <a:xfrm flipH="1">
                <a:off x="6623630" y="4402937"/>
                <a:ext cx="466960" cy="648935"/>
              </a:xfrm>
              <a:prstGeom prst="rect">
                <a:avLst/>
              </a:prstGeom>
            </p:spPr>
          </p:pic>
        </p:grpSp>
      </p:grpSp>
      <p:sp>
        <p:nvSpPr>
          <p:cNvPr id="55" name="번개 54">
            <a:extLst>
              <a:ext uri="{FF2B5EF4-FFF2-40B4-BE49-F238E27FC236}">
                <a16:creationId xmlns:a16="http://schemas.microsoft.com/office/drawing/2014/main" id="{3CAC56F0-D4D6-4581-99EB-A08B9FB777D5}"/>
              </a:ext>
            </a:extLst>
          </p:cNvPr>
          <p:cNvSpPr/>
          <p:nvPr/>
        </p:nvSpPr>
        <p:spPr>
          <a:xfrm>
            <a:off x="4688564" y="4629375"/>
            <a:ext cx="405727" cy="653537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4040E-7265-40A8-8257-B3E696A7B686}"/>
              </a:ext>
            </a:extLst>
          </p:cNvPr>
          <p:cNvSpPr/>
          <p:nvPr/>
        </p:nvSpPr>
        <p:spPr>
          <a:xfrm>
            <a:off x="7093624" y="3906222"/>
            <a:ext cx="3372934" cy="24056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EEB3C1-A4F4-4574-997A-E8A08A5A3699}"/>
              </a:ext>
            </a:extLst>
          </p:cNvPr>
          <p:cNvGrpSpPr/>
          <p:nvPr/>
        </p:nvGrpSpPr>
        <p:grpSpPr>
          <a:xfrm>
            <a:off x="7262624" y="4045790"/>
            <a:ext cx="2197897" cy="2089622"/>
            <a:chOff x="7262624" y="4045790"/>
            <a:chExt cx="2197897" cy="208962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3838A6D-8008-4F0E-94F8-AE2F999CE809}"/>
                </a:ext>
              </a:extLst>
            </p:cNvPr>
            <p:cNvSpPr/>
            <p:nvPr/>
          </p:nvSpPr>
          <p:spPr>
            <a:xfrm>
              <a:off x="7488005" y="4283401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093DFEC-DEA3-424A-ADAD-D8CDFA7C14E9}"/>
                </a:ext>
              </a:extLst>
            </p:cNvPr>
            <p:cNvSpPr/>
            <p:nvPr/>
          </p:nvSpPr>
          <p:spPr>
            <a:xfrm>
              <a:off x="8044345" y="4045790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6AD64D8-09E3-4B07-88A8-A584BB2F9A9E}"/>
                </a:ext>
              </a:extLst>
            </p:cNvPr>
            <p:cNvSpPr/>
            <p:nvPr/>
          </p:nvSpPr>
          <p:spPr>
            <a:xfrm>
              <a:off x="8579958" y="4368957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D5500254-BF3C-4E1C-95CA-B0462C9E131D}"/>
                </a:ext>
              </a:extLst>
            </p:cNvPr>
            <p:cNvSpPr/>
            <p:nvPr/>
          </p:nvSpPr>
          <p:spPr>
            <a:xfrm>
              <a:off x="7262624" y="5006924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F08B728-1F98-4EC3-97E3-E41837DB30C0}"/>
                </a:ext>
              </a:extLst>
            </p:cNvPr>
            <p:cNvSpPr/>
            <p:nvPr/>
          </p:nvSpPr>
          <p:spPr>
            <a:xfrm>
              <a:off x="8157718" y="4677123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1EB3F0A-BFD1-4E5C-BA4C-3BD2E58E7632}"/>
                </a:ext>
              </a:extLst>
            </p:cNvPr>
            <p:cNvSpPr/>
            <p:nvPr/>
          </p:nvSpPr>
          <p:spPr>
            <a:xfrm>
              <a:off x="8626008" y="5049702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60E0B0-80BE-48F5-836C-E76BA0087E13}"/>
                </a:ext>
              </a:extLst>
            </p:cNvPr>
            <p:cNvSpPr/>
            <p:nvPr/>
          </p:nvSpPr>
          <p:spPr>
            <a:xfrm>
              <a:off x="7570790" y="5593226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C8C2E68-2B36-4B5B-94CE-DAFB426D97F9}"/>
                </a:ext>
              </a:extLst>
            </p:cNvPr>
            <p:cNvSpPr/>
            <p:nvPr/>
          </p:nvSpPr>
          <p:spPr>
            <a:xfrm>
              <a:off x="8041694" y="5394254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26350B6-EDD7-4FD5-9A2C-A3E94CDF0DEE}"/>
                </a:ext>
              </a:extLst>
            </p:cNvPr>
            <p:cNvSpPr/>
            <p:nvPr/>
          </p:nvSpPr>
          <p:spPr>
            <a:xfrm>
              <a:off x="8547944" y="5673163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463D579-867F-4C3A-9414-5E62056689C8}"/>
                </a:ext>
              </a:extLst>
            </p:cNvPr>
            <p:cNvSpPr/>
            <p:nvPr/>
          </p:nvSpPr>
          <p:spPr>
            <a:xfrm>
              <a:off x="9149149" y="4254484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74833CD-4240-4B8F-8096-214C8D5DE3EF}"/>
                </a:ext>
              </a:extLst>
            </p:cNvPr>
            <p:cNvSpPr/>
            <p:nvPr/>
          </p:nvSpPr>
          <p:spPr>
            <a:xfrm>
              <a:off x="9152355" y="5827246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2F050B2-4A83-4C95-BCAC-98EAA3C2EF86}"/>
                </a:ext>
              </a:extLst>
            </p:cNvPr>
            <p:cNvSpPr/>
            <p:nvPr/>
          </p:nvSpPr>
          <p:spPr>
            <a:xfrm>
              <a:off x="7788061" y="4852841"/>
              <a:ext cx="308166" cy="30816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DE24464C-7A1C-4CC7-8EAC-172489AE9B58}"/>
              </a:ext>
            </a:extLst>
          </p:cNvPr>
          <p:cNvSpPr/>
          <p:nvPr/>
        </p:nvSpPr>
        <p:spPr>
          <a:xfrm>
            <a:off x="10801934" y="3955331"/>
            <a:ext cx="308166" cy="3081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1D23B49-5709-4355-973C-F79E5B9616D6}"/>
              </a:ext>
            </a:extLst>
          </p:cNvPr>
          <p:cNvSpPr/>
          <p:nvPr/>
        </p:nvSpPr>
        <p:spPr>
          <a:xfrm>
            <a:off x="10602013" y="5322789"/>
            <a:ext cx="308166" cy="3081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8C25B0-295C-485E-AF95-D73D698F48A4}"/>
              </a:ext>
            </a:extLst>
          </p:cNvPr>
          <p:cNvSpPr/>
          <p:nvPr/>
        </p:nvSpPr>
        <p:spPr>
          <a:xfrm>
            <a:off x="7260476" y="3949659"/>
            <a:ext cx="2369737" cy="23106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F40BDB-B6C4-4FFB-940D-2621815FF775}"/>
              </a:ext>
            </a:extLst>
          </p:cNvPr>
          <p:cNvSpPr/>
          <p:nvPr/>
        </p:nvSpPr>
        <p:spPr>
          <a:xfrm rot="474833">
            <a:off x="10485523" y="3733725"/>
            <a:ext cx="736176" cy="212711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Key Solution Idea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88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" grpId="0" animBg="1"/>
      <p:bldP spid="63" grpId="0" animBg="1"/>
      <p:bldP spid="64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Confirmation of attendance by user authentication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For the reliability, it is necessary to verify that the device user is actually in the place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After clustering, only those who have been authenticated are finally considered to be present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8BB1D3-F710-4B65-81F7-C6D5283B18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09" y="3851030"/>
            <a:ext cx="2119313" cy="211931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BD16D97-A374-41C7-8DB5-ADCA0B799EE5}"/>
              </a:ext>
            </a:extLst>
          </p:cNvPr>
          <p:cNvSpPr/>
          <p:nvPr/>
        </p:nvSpPr>
        <p:spPr>
          <a:xfrm>
            <a:off x="5391150" y="4624936"/>
            <a:ext cx="952500" cy="5715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attendance icon에 대한 이미지 검색결과">
            <a:hlinkClick r:id="rId3"/>
            <a:extLst>
              <a:ext uri="{FF2B5EF4-FFF2-40B4-BE49-F238E27FC236}">
                <a16:creationId xmlns:a16="http://schemas.microsoft.com/office/drawing/2014/main" id="{9D5AD2F3-F9CC-4DE9-84B1-FDD2210C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378" y="3851030"/>
            <a:ext cx="2119313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Key Solution Idea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3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249" y="5006822"/>
            <a:ext cx="5002059" cy="5241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Automatically attend attendance check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40C7DE-3A00-4E9C-8334-8FE614258917}"/>
              </a:ext>
            </a:extLst>
          </p:cNvPr>
          <p:cNvGrpSpPr/>
          <p:nvPr/>
        </p:nvGrpSpPr>
        <p:grpSpPr>
          <a:xfrm>
            <a:off x="7267919" y="1825625"/>
            <a:ext cx="2625604" cy="3094289"/>
            <a:chOff x="3535324" y="3027002"/>
            <a:chExt cx="2625604" cy="30942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FDF4274-2B8A-4086-8DD7-E1711111F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324" y="3495687"/>
              <a:ext cx="2625604" cy="2625604"/>
            </a:xfrm>
            <a:prstGeom prst="rect">
              <a:avLst/>
            </a:prstGeom>
          </p:spPr>
        </p:pic>
        <p:sp>
          <p:nvSpPr>
            <p:cNvPr id="13" name="내용 개체 틀 4">
              <a:extLst>
                <a:ext uri="{FF2B5EF4-FFF2-40B4-BE49-F238E27FC236}">
                  <a16:creationId xmlns:a16="http://schemas.microsoft.com/office/drawing/2014/main" id="{1B21DB88-2F45-4969-9D2C-12CF03BAEBCC}"/>
                </a:ext>
              </a:extLst>
            </p:cNvPr>
            <p:cNvSpPr txBox="1">
              <a:spLocks/>
            </p:cNvSpPr>
            <p:nvPr/>
          </p:nvSpPr>
          <p:spPr>
            <a:xfrm>
              <a:off x="4003723" y="3027002"/>
              <a:ext cx="1688805" cy="524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Gill Sans MT" panose="020B0502020104020203" pitchFamily="34" charset="0"/>
                  <a:ea typeface="나눔스퀘어" panose="020B0600000101010101" pitchFamily="50" charset="-127"/>
                </a:rPr>
                <a:t>Professor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DE1EF8-87D0-43CA-B837-E1EDFED8E919}"/>
              </a:ext>
            </a:extLst>
          </p:cNvPr>
          <p:cNvGrpSpPr/>
          <p:nvPr/>
        </p:nvGrpSpPr>
        <p:grpSpPr>
          <a:xfrm>
            <a:off x="2298475" y="1825625"/>
            <a:ext cx="2625605" cy="3094289"/>
            <a:chOff x="893772" y="2820403"/>
            <a:chExt cx="2625605" cy="309428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67E0DD3-CA91-492C-AE3F-B487C41F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72" y="3289087"/>
              <a:ext cx="2625605" cy="2625605"/>
            </a:xfrm>
            <a:prstGeom prst="rect">
              <a:avLst/>
            </a:prstGeom>
          </p:spPr>
        </p:pic>
        <p:sp>
          <p:nvSpPr>
            <p:cNvPr id="14" name="내용 개체 틀 4">
              <a:extLst>
                <a:ext uri="{FF2B5EF4-FFF2-40B4-BE49-F238E27FC236}">
                  <a16:creationId xmlns:a16="http://schemas.microsoft.com/office/drawing/2014/main" id="{EA473937-E1BA-4F0A-8473-89BB74E2C6B4}"/>
                </a:ext>
              </a:extLst>
            </p:cNvPr>
            <p:cNvSpPr txBox="1">
              <a:spLocks/>
            </p:cNvSpPr>
            <p:nvPr/>
          </p:nvSpPr>
          <p:spPr>
            <a:xfrm>
              <a:off x="1362171" y="2820403"/>
              <a:ext cx="1688805" cy="524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2400" dirty="0">
                  <a:latin typeface="Gill Sans MT" panose="020B0502020104020203" pitchFamily="34" charset="0"/>
                  <a:ea typeface="나눔스퀘어" panose="020B0600000101010101" pitchFamily="50" charset="-127"/>
                </a:rPr>
                <a:t>Student</a:t>
              </a:r>
            </a:p>
          </p:txBody>
        </p:sp>
      </p:grp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542D01E8-A5E7-4A04-982C-CFF6FECAFEB1}"/>
              </a:ext>
            </a:extLst>
          </p:cNvPr>
          <p:cNvSpPr txBox="1">
            <a:spLocks/>
          </p:cNvSpPr>
          <p:nvPr/>
        </p:nvSpPr>
        <p:spPr>
          <a:xfrm>
            <a:off x="6705924" y="5006822"/>
            <a:ext cx="4180367" cy="52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Lower attendance check burden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DEBE260-7AEC-4EFF-8183-C7B5BE5D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Target</a:t>
            </a:r>
            <a:r>
              <a:rPr lang="ko-KR" altLang="en-US" sz="4000" b="1" dirty="0">
                <a:latin typeface="Gill Sans MT" panose="020B0502020104020203" pitchFamily="34" charset="0"/>
              </a:rPr>
              <a:t> </a:t>
            </a:r>
            <a:r>
              <a:rPr lang="en-US" altLang="ko-KR" sz="4000" b="1" dirty="0">
                <a:latin typeface="Gill Sans MT" panose="020B0502020104020203" pitchFamily="34" charset="0"/>
              </a:rPr>
              <a:t>User</a:t>
            </a:r>
            <a:endParaRPr lang="en-US" sz="40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</a:rPr>
              <a:t>Usage Scenario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781353"/>
            <a:ext cx="10629900" cy="44100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97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System Overview</a:t>
            </a:r>
          </a:p>
        </p:txBody>
      </p:sp>
      <p:sp>
        <p:nvSpPr>
          <p:cNvPr id="3" name="AutoShape 4" descr="serv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6365" y="3261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665918"/>
            <a:ext cx="5328270" cy="2552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Transmit and scan signal by </a:t>
            </a:r>
            <a:br>
              <a:rPr lang="en-US" sz="2500" dirty="0">
                <a:latin typeface="Gill Sans MT" panose="020B0502020104020203" pitchFamily="34" charset="77"/>
              </a:rPr>
            </a:br>
            <a:r>
              <a:rPr lang="en-US" sz="2500" dirty="0">
                <a:latin typeface="Gill Sans MT" panose="020B0502020104020203" pitchFamily="34" charset="77"/>
              </a:rPr>
              <a:t>Bluetooth Low Energy (BLE)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Communicate with server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Recognize user by fingerprint authentication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665918"/>
            <a:ext cx="5181600" cy="2552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Attendance check plan 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Check attendance list by clustering algorithm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Communicate with client</a:t>
            </a:r>
          </a:p>
          <a:p>
            <a:pPr marL="285750" indent="-285750">
              <a:lnSpc>
                <a:spcPct val="130000"/>
              </a:lnSpc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sz="2500" dirty="0">
                <a:latin typeface="Gill Sans MT" panose="020B0502020104020203" pitchFamily="34" charset="77"/>
              </a:rPr>
              <a:t>Manage attendance history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7FD514-E085-AB4B-ADAB-A49876221ECD}"/>
              </a:ext>
            </a:extLst>
          </p:cNvPr>
          <p:cNvSpPr/>
          <p:nvPr/>
        </p:nvSpPr>
        <p:spPr>
          <a:xfrm>
            <a:off x="7108760" y="2603044"/>
            <a:ext cx="2335265" cy="74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buClr>
                <a:srgbClr val="B80D48"/>
              </a:buClr>
            </a:pPr>
            <a:r>
              <a:rPr lang="en-US" sz="1700" dirty="0">
                <a:latin typeface="Gill Sans MT" panose="020B0502020104020203" pitchFamily="34" charset="77"/>
              </a:rPr>
              <a:t>※ System requirement</a:t>
            </a:r>
          </a:p>
          <a:p>
            <a:pPr marL="742950" lvl="1" indent="-285750" algn="r">
              <a:lnSpc>
                <a:spcPct val="130000"/>
              </a:lnSpc>
              <a:buClr>
                <a:srgbClr val="B80D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Gill Sans MT" panose="020B0502020104020203" pitchFamily="34" charset="77"/>
              </a:rPr>
              <a:t>Amazon EC2</a:t>
            </a:r>
          </a:p>
        </p:txBody>
      </p:sp>
      <p:pic>
        <p:nvPicPr>
          <p:cNvPr id="21" name="그림 3">
            <a:extLst>
              <a:ext uri="{FF2B5EF4-FFF2-40B4-BE49-F238E27FC236}">
                <a16:creationId xmlns:a16="http://schemas.microsoft.com/office/drawing/2014/main" id="{7D98E54C-65C7-9543-B116-F935ECEC9C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264" y="1951336"/>
            <a:ext cx="879371" cy="879371"/>
          </a:xfrm>
          <a:prstGeom prst="rect">
            <a:avLst/>
          </a:prstGeom>
        </p:spPr>
      </p:pic>
      <p:pic>
        <p:nvPicPr>
          <p:cNvPr id="22" name="그림 5">
            <a:extLst>
              <a:ext uri="{FF2B5EF4-FFF2-40B4-BE49-F238E27FC236}">
                <a16:creationId xmlns:a16="http://schemas.microsoft.com/office/drawing/2014/main" id="{5C8DF074-9C82-5542-9E86-3EF49D3DB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1" y="1900269"/>
            <a:ext cx="879371" cy="879371"/>
          </a:xfrm>
          <a:prstGeom prst="rect">
            <a:avLst/>
          </a:prstGeom>
        </p:spPr>
      </p:pic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AE6254EA-CA94-4947-AF2A-C76AA1DE75B0}"/>
              </a:ext>
            </a:extLst>
          </p:cNvPr>
          <p:cNvSpPr/>
          <p:nvPr/>
        </p:nvSpPr>
        <p:spPr>
          <a:xfrm>
            <a:off x="1944852" y="1951336"/>
            <a:ext cx="7906489" cy="783420"/>
          </a:xfrm>
          <a:prstGeom prst="leftRightArrow">
            <a:avLst/>
          </a:prstGeom>
          <a:solidFill>
            <a:srgbClr val="F29724"/>
          </a:solidFill>
          <a:ln>
            <a:solidFill>
              <a:srgbClr val="F29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4CBF4F-BC9D-9945-942E-694363EE94B9}"/>
              </a:ext>
            </a:extLst>
          </p:cNvPr>
          <p:cNvSpPr/>
          <p:nvPr/>
        </p:nvSpPr>
        <p:spPr>
          <a:xfrm>
            <a:off x="2351430" y="2603044"/>
            <a:ext cx="3389983" cy="1085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B80D48"/>
              </a:buClr>
            </a:pPr>
            <a:r>
              <a:rPr lang="en-US" sz="1700" dirty="0">
                <a:latin typeface="Gill Sans MT" panose="020B0502020104020203" pitchFamily="34" charset="77"/>
              </a:rPr>
              <a:t>※ System requirement</a:t>
            </a:r>
          </a:p>
          <a:p>
            <a:pPr marL="800100" lvl="1" indent="-342900">
              <a:lnSpc>
                <a:spcPct val="130000"/>
              </a:lnSpc>
              <a:buClr>
                <a:srgbClr val="B80D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Gill Sans MT" panose="020B0502020104020203" pitchFamily="34" charset="77"/>
              </a:rPr>
              <a:t>Android OS</a:t>
            </a:r>
          </a:p>
          <a:p>
            <a:pPr marL="800100" lvl="1" indent="-342900">
              <a:lnSpc>
                <a:spcPct val="130000"/>
              </a:lnSpc>
              <a:buClr>
                <a:srgbClr val="B80D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Gill Sans MT" panose="020B0502020104020203" pitchFamily="34" charset="77"/>
              </a:rPr>
              <a:t>BLE support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84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099474" y="1875477"/>
            <a:ext cx="9806823" cy="1851798"/>
            <a:chOff x="1099474" y="1923438"/>
            <a:chExt cx="9806823" cy="1851798"/>
          </a:xfrm>
        </p:grpSpPr>
        <p:grpSp>
          <p:nvGrpSpPr>
            <p:cNvPr id="25" name="그룹 24"/>
            <p:cNvGrpSpPr/>
            <p:nvPr/>
          </p:nvGrpSpPr>
          <p:grpSpPr>
            <a:xfrm>
              <a:off x="1099474" y="1923438"/>
              <a:ext cx="9806823" cy="1851798"/>
              <a:chOff x="1099474" y="1923438"/>
              <a:chExt cx="9806823" cy="1851798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704108" y="1923438"/>
                <a:ext cx="9202189" cy="1851797"/>
              </a:xfrm>
              <a:prstGeom prst="roundRect">
                <a:avLst>
                  <a:gd name="adj" fmla="val 1416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1099474" y="1923439"/>
                <a:ext cx="1919426" cy="1851797"/>
                <a:chOff x="949568" y="1475031"/>
                <a:chExt cx="1857021" cy="1734369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" name="타원 4"/>
                <p:cNvSpPr/>
                <p:nvPr/>
              </p:nvSpPr>
              <p:spPr>
                <a:xfrm>
                  <a:off x="949568" y="1475031"/>
                  <a:ext cx="1828887" cy="173436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034852" y="2058441"/>
                  <a:ext cx="1771737" cy="4900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Accuracy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0" name="그룹 19"/>
            <p:cNvGrpSpPr/>
            <p:nvPr/>
          </p:nvGrpSpPr>
          <p:grpSpPr>
            <a:xfrm>
              <a:off x="3024990" y="2006552"/>
              <a:ext cx="7737231" cy="1710446"/>
              <a:chOff x="2875084" y="1408675"/>
              <a:chExt cx="7737231" cy="171044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875084" y="1408675"/>
                <a:ext cx="7737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- The automatic attendance check should operate accurately without omitting any present student</a:t>
                </a:r>
                <a:endParaRPr lang="ko-KR" altLang="en-US" sz="240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875084" y="2288124"/>
                <a:ext cx="7737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Perform attendance checking several times to prevent omitting</a:t>
                </a:r>
                <a:endParaRPr lang="ko-KR" altLang="en-US" sz="240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1099474" y="4328355"/>
            <a:ext cx="9806823" cy="1873152"/>
            <a:chOff x="1099474" y="3977734"/>
            <a:chExt cx="9806823" cy="1873152"/>
          </a:xfrm>
        </p:grpSpPr>
        <p:grpSp>
          <p:nvGrpSpPr>
            <p:cNvPr id="24" name="그룹 23"/>
            <p:cNvGrpSpPr/>
            <p:nvPr/>
          </p:nvGrpSpPr>
          <p:grpSpPr>
            <a:xfrm>
              <a:off x="1099474" y="3977734"/>
              <a:ext cx="9806823" cy="1873152"/>
              <a:chOff x="1099474" y="3911230"/>
              <a:chExt cx="9806823" cy="187315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1704108" y="3911230"/>
                <a:ext cx="9202189" cy="1873152"/>
              </a:xfrm>
              <a:prstGeom prst="roundRect">
                <a:avLst>
                  <a:gd name="adj" fmla="val 1416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1099474" y="3911230"/>
                <a:ext cx="1890347" cy="1873152"/>
                <a:chOff x="949569" y="1475032"/>
                <a:chExt cx="1828888" cy="1754370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949569" y="1475032"/>
                  <a:ext cx="1828888" cy="17543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b="1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972251" y="2091533"/>
                  <a:ext cx="1752011" cy="4612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600" b="1" dirty="0">
                      <a:solidFill>
                        <a:schemeClr val="bg1"/>
                      </a:solidFill>
                    </a:rPr>
                    <a:t>Scalability</a:t>
                  </a:r>
                  <a:endParaRPr lang="ko-KR" altLang="en-US" sz="26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1" name="그룹 20"/>
            <p:cNvGrpSpPr/>
            <p:nvPr/>
          </p:nvGrpSpPr>
          <p:grpSpPr>
            <a:xfrm>
              <a:off x="3069249" y="4068665"/>
              <a:ext cx="7737231" cy="1639039"/>
              <a:chOff x="2919343" y="3470788"/>
              <a:chExt cx="7737231" cy="163903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919343" y="3470788"/>
                <a:ext cx="7737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- If there are lots of students in a class, it takes a long time and consumes a lot of energy</a:t>
                </a:r>
                <a:endParaRPr lang="ko-KR" altLang="en-US" sz="240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19343" y="4278830"/>
                <a:ext cx="77372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4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Select some students randomly so that only those students transmits the signal. </a:t>
                </a:r>
                <a:endParaRPr lang="ko-KR" altLang="en-US" sz="240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ill Sans MT" panose="020B0502020104020203" pitchFamily="34" charset="77"/>
              </a:rPr>
              <a:t>Expected Challenges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91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413</Words>
  <Application>Microsoft Office PowerPoint</Application>
  <PresentationFormat>와이드스크린</PresentationFormat>
  <Paragraphs>121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Gill Sans MT</vt:lpstr>
      <vt:lpstr>Wingdings</vt:lpstr>
      <vt:lpstr>Office 테마</vt:lpstr>
      <vt:lpstr>A Practical Attendance Checking System using Smartphones</vt:lpstr>
      <vt:lpstr>Introduction</vt:lpstr>
      <vt:lpstr>Existing Solution</vt:lpstr>
      <vt:lpstr>Key Solution Idea</vt:lpstr>
      <vt:lpstr>Key Solution Idea</vt:lpstr>
      <vt:lpstr>Target User</vt:lpstr>
      <vt:lpstr>Usage Scenario</vt:lpstr>
      <vt:lpstr>System Overview</vt:lpstr>
      <vt:lpstr>Expected Challenges</vt:lpstr>
      <vt:lpstr>Project Plan</vt:lpstr>
      <vt:lpstr>Final Deliverable &amp; Success Criteria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Kwangwook</dc:creator>
  <cp:lastModifiedBy>JungHwan Lim</cp:lastModifiedBy>
  <cp:revision>30</cp:revision>
  <dcterms:created xsi:type="dcterms:W3CDTF">2019-03-22T13:24:29Z</dcterms:created>
  <dcterms:modified xsi:type="dcterms:W3CDTF">2019-03-25T10:50:08Z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C:\Users\kwang\Google 드라이브\수업\모바일 컴퓨팅\Project\1st.pptx</vt:lpwstr>
  </property>
</Properties>
</file>