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
  </p:notesMasterIdLst>
  <p:sldIdLst>
    <p:sldId id="285" r:id="rId2"/>
    <p:sldId id="286" r:id="rId3"/>
    <p:sldId id="287" r:id="rId4"/>
    <p:sldId id="288" r:id="rId5"/>
    <p:sldId id="28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BB8"/>
    <a:srgbClr val="6D6387"/>
    <a:srgbClr val="5472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34F04-6888-42A8-8BCD-0A1F9E85EB97}" type="datetimeFigureOut">
              <a:rPr lang="en-US" smtClean="0"/>
              <a:pPr/>
              <a:t>11/18/2014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20298-0B7A-48C6-800D-0C6E62B33D9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520298-0B7A-48C6-800D-0C6E62B33D9F}"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520298-0B7A-48C6-800D-0C6E62B33D9F}"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8031D7E-1C31-4923-8475-A06C8193EF7A}"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031D7E-1C31-4923-8475-A06C8193EF7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C8031D7E-1C31-4923-8475-A06C8193EF7A}"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C8031D7E-1C31-4923-8475-A06C8193EF7A}"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8031D7E-1C31-4923-8475-A06C8193EF7A}"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BA0E24D-B3EE-4D44-A696-8377D59E488E}" type="datetimeFigureOut">
              <a:rPr lang="en-US" smtClean="0"/>
              <a:pPr/>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031D7E-1C31-4923-8475-A06C8193EF7A}"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8031D7E-1C31-4923-8475-A06C8193EF7A}"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C8031D7E-1C31-4923-8475-A06C8193EF7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8031D7E-1C31-4923-8475-A06C8193EF7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8031D7E-1C31-4923-8475-A06C8193EF7A}"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FBA0E24D-B3EE-4D44-A696-8377D59E488E}" type="datetimeFigureOut">
              <a:rPr lang="en-US" smtClean="0"/>
              <a:pPr/>
              <a:t>11/18/2014</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C8031D7E-1C31-4923-8475-A06C8193EF7A}"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FBA0E24D-B3EE-4D44-A696-8377D59E488E}" type="datetimeFigureOut">
              <a:rPr lang="en-US" smtClean="0"/>
              <a:pPr/>
              <a:t>11/18/2014</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BA0E24D-B3EE-4D44-A696-8377D59E488E}" type="datetimeFigureOut">
              <a:rPr lang="en-US" smtClean="0"/>
              <a:pPr/>
              <a:t>11/18/2014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8031D7E-1C31-4923-8475-A06C8193EF7A}"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752600"/>
          </a:xfrm>
        </p:spPr>
        <p:txBody>
          <a:bodyPr/>
          <a:lstStyle/>
          <a:p>
            <a:pPr algn="l"/>
            <a:r>
              <a:rPr lang="en-US" dirty="0" smtClean="0"/>
              <a:t>6.3 Introducing a tool into an organization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032147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6.3.1 Main Principles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following factors are important in selecting tool:</a:t>
            </a:r>
          </a:p>
          <a:p>
            <a:pPr lvl="1">
              <a:buNone/>
            </a:pPr>
            <a:r>
              <a:rPr lang="en-US" dirty="0" smtClean="0"/>
              <a:t>	</a:t>
            </a:r>
            <a:r>
              <a:rPr lang="en-US" dirty="0" smtClean="0"/>
              <a:t>	</a:t>
            </a:r>
            <a:r>
              <a:rPr lang="en-US" dirty="0" smtClean="0">
                <a:solidFill>
                  <a:srgbClr val="6D6387"/>
                </a:solidFill>
              </a:rPr>
              <a:t>+ </a:t>
            </a:r>
            <a:r>
              <a:rPr lang="en-US" sz="2700" b="1" dirty="0" smtClean="0">
                <a:solidFill>
                  <a:srgbClr val="327BB8"/>
                </a:solidFill>
              </a:rPr>
              <a:t>A</a:t>
            </a:r>
            <a:r>
              <a:rPr lang="en-US" dirty="0" smtClean="0">
                <a:solidFill>
                  <a:srgbClr val="6D6387"/>
                </a:solidFill>
              </a:rPr>
              <a:t>ssessment of the organization’s maturity (e.g. readiness for change)</a:t>
            </a:r>
          </a:p>
          <a:p>
            <a:pPr lvl="1">
              <a:buNone/>
            </a:pPr>
            <a:r>
              <a:rPr lang="en-US" dirty="0" smtClean="0">
                <a:solidFill>
                  <a:srgbClr val="6D6387"/>
                </a:solidFill>
              </a:rPr>
              <a:t>	</a:t>
            </a:r>
            <a:r>
              <a:rPr lang="en-US" dirty="0" smtClean="0">
                <a:solidFill>
                  <a:srgbClr val="6D6387"/>
                </a:solidFill>
              </a:rPr>
              <a:t>	+ </a:t>
            </a:r>
            <a:r>
              <a:rPr lang="en-US" sz="2700" b="1" dirty="0" smtClean="0">
                <a:solidFill>
                  <a:srgbClr val="327BB8"/>
                </a:solidFill>
              </a:rPr>
              <a:t>I</a:t>
            </a:r>
            <a:r>
              <a:rPr lang="en-US" dirty="0" smtClean="0">
                <a:solidFill>
                  <a:srgbClr val="6D6387"/>
                </a:solidFill>
              </a:rPr>
              <a:t>dentification of the areas within the organization where tool support will help to improve testing processes</a:t>
            </a:r>
          </a:p>
          <a:p>
            <a:pPr lvl="1">
              <a:buNone/>
            </a:pPr>
            <a:r>
              <a:rPr lang="en-US" dirty="0" smtClean="0">
                <a:solidFill>
                  <a:srgbClr val="6D6387"/>
                </a:solidFill>
              </a:rPr>
              <a:t>	</a:t>
            </a:r>
            <a:r>
              <a:rPr lang="en-US" dirty="0" smtClean="0">
                <a:solidFill>
                  <a:srgbClr val="6D6387"/>
                </a:solidFill>
              </a:rPr>
              <a:t>	</a:t>
            </a:r>
            <a:r>
              <a:rPr lang="en-US" dirty="0" smtClean="0">
                <a:solidFill>
                  <a:srgbClr val="6D6387"/>
                </a:solidFill>
              </a:rPr>
              <a:t>+ </a:t>
            </a:r>
            <a:r>
              <a:rPr lang="en-US" sz="2700" b="1" dirty="0" smtClean="0">
                <a:solidFill>
                  <a:srgbClr val="327BB8"/>
                </a:solidFill>
              </a:rPr>
              <a:t>E</a:t>
            </a:r>
            <a:r>
              <a:rPr lang="en-US" dirty="0" smtClean="0">
                <a:solidFill>
                  <a:srgbClr val="6D6387"/>
                </a:solidFill>
              </a:rPr>
              <a:t>valuation </a:t>
            </a:r>
            <a:r>
              <a:rPr lang="en-US" dirty="0" smtClean="0">
                <a:solidFill>
                  <a:srgbClr val="6D6387"/>
                </a:solidFill>
              </a:rPr>
              <a:t>of tools against clear requirements and objective </a:t>
            </a:r>
            <a:r>
              <a:rPr lang="en-US" dirty="0" smtClean="0">
                <a:solidFill>
                  <a:srgbClr val="6D6387"/>
                </a:solidFill>
              </a:rPr>
              <a:t>criteria</a:t>
            </a:r>
          </a:p>
          <a:p>
            <a:pPr lvl="1">
              <a:buNone/>
            </a:pPr>
            <a:r>
              <a:rPr lang="en-US" dirty="0" smtClean="0">
                <a:solidFill>
                  <a:srgbClr val="6D6387"/>
                </a:solidFill>
              </a:rPr>
              <a:t>		+ </a:t>
            </a:r>
            <a:r>
              <a:rPr lang="en-US" sz="2700" b="1" dirty="0" smtClean="0">
                <a:solidFill>
                  <a:srgbClr val="327BB8"/>
                </a:solidFill>
              </a:rPr>
              <a:t>P</a:t>
            </a:r>
            <a:r>
              <a:rPr lang="en-US" dirty="0" smtClean="0">
                <a:solidFill>
                  <a:srgbClr val="6D6387"/>
                </a:solidFill>
              </a:rPr>
              <a:t>roof-of-concept </a:t>
            </a:r>
            <a:r>
              <a:rPr lang="en-US" dirty="0" smtClean="0">
                <a:solidFill>
                  <a:srgbClr val="6D6387"/>
                </a:solidFill>
              </a:rPr>
              <a:t>to see whether the product works as desired and meets the </a:t>
            </a:r>
            <a:r>
              <a:rPr lang="en-US" dirty="0" smtClean="0">
                <a:solidFill>
                  <a:srgbClr val="6D6387"/>
                </a:solidFill>
              </a:rPr>
              <a:t>requirements </a:t>
            </a:r>
            <a:r>
              <a:rPr lang="en-US" dirty="0" smtClean="0">
                <a:solidFill>
                  <a:srgbClr val="6D6387"/>
                </a:solidFill>
              </a:rPr>
              <a:t>and objectives defined for </a:t>
            </a:r>
            <a:r>
              <a:rPr lang="en-US" dirty="0" smtClean="0">
                <a:solidFill>
                  <a:srgbClr val="6D6387"/>
                </a:solidFill>
              </a:rPr>
              <a:t>it</a:t>
            </a:r>
          </a:p>
          <a:p>
            <a:pPr lvl="1">
              <a:buNone/>
            </a:pPr>
            <a:r>
              <a:rPr lang="en-US" dirty="0" smtClean="0">
                <a:solidFill>
                  <a:srgbClr val="6D6387"/>
                </a:solidFill>
              </a:rPr>
              <a:t>		+ </a:t>
            </a:r>
            <a:r>
              <a:rPr lang="en-US" sz="2700" b="1" dirty="0" smtClean="0">
                <a:solidFill>
                  <a:srgbClr val="327BB8"/>
                </a:solidFill>
              </a:rPr>
              <a:t>E</a:t>
            </a:r>
            <a:r>
              <a:rPr lang="en-US" dirty="0" smtClean="0">
                <a:solidFill>
                  <a:srgbClr val="6D6387"/>
                </a:solidFill>
              </a:rPr>
              <a:t>valuation </a:t>
            </a:r>
            <a:r>
              <a:rPr lang="en-US" dirty="0" smtClean="0">
                <a:solidFill>
                  <a:srgbClr val="6D6387"/>
                </a:solidFill>
              </a:rPr>
              <a:t>of the vendor (training, support and other commercial aspects) or open-source network of </a:t>
            </a:r>
            <a:r>
              <a:rPr lang="en-US" dirty="0" smtClean="0">
                <a:solidFill>
                  <a:srgbClr val="6D6387"/>
                </a:solidFill>
              </a:rPr>
              <a:t>support</a:t>
            </a:r>
          </a:p>
          <a:p>
            <a:pPr lvl="1">
              <a:buNone/>
            </a:pPr>
            <a:r>
              <a:rPr lang="en-US" dirty="0" smtClean="0">
                <a:solidFill>
                  <a:srgbClr val="6D6387"/>
                </a:solidFill>
              </a:rPr>
              <a:t>		+ </a:t>
            </a:r>
            <a:r>
              <a:rPr lang="en-US" sz="2700" b="1" dirty="0" smtClean="0">
                <a:solidFill>
                  <a:srgbClr val="327BB8"/>
                </a:solidFill>
              </a:rPr>
              <a:t>I</a:t>
            </a:r>
            <a:r>
              <a:rPr lang="en-US" dirty="0" smtClean="0">
                <a:solidFill>
                  <a:srgbClr val="6D6387"/>
                </a:solidFill>
              </a:rPr>
              <a:t>dentifying </a:t>
            </a:r>
            <a:r>
              <a:rPr lang="en-US" dirty="0" smtClean="0">
                <a:solidFill>
                  <a:srgbClr val="6D6387"/>
                </a:solidFill>
              </a:rPr>
              <a:t>and planning internal implementation (including coaching and mentoring for those new to the use of the tool). </a:t>
            </a:r>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6.3.2 Pilot Project</a:t>
            </a:r>
            <a:endParaRPr lang="en-US" dirty="0"/>
          </a:p>
        </p:txBody>
      </p:sp>
      <p:sp>
        <p:nvSpPr>
          <p:cNvPr id="3" name="Content Placeholder 2"/>
          <p:cNvSpPr>
            <a:spLocks noGrp="1"/>
          </p:cNvSpPr>
          <p:nvPr>
            <p:ph sz="quarter" idx="1"/>
          </p:nvPr>
        </p:nvSpPr>
        <p:spPr>
          <a:xfrm>
            <a:off x="301752" y="2286000"/>
            <a:ext cx="8503920" cy="4572000"/>
          </a:xfrm>
        </p:spPr>
        <p:txBody>
          <a:bodyPr/>
          <a:lstStyle/>
          <a:p>
            <a:r>
              <a:rPr lang="en-US" dirty="0" smtClean="0"/>
              <a:t>The first thing done with a new tool</a:t>
            </a:r>
          </a:p>
          <a:p>
            <a:r>
              <a:rPr lang="en-US" dirty="0" smtClean="0"/>
              <a:t>A pilot tool project should expect to encounter problem – they should be solved in ways that can be used by everyone later on</a:t>
            </a:r>
          </a:p>
          <a:p>
            <a:r>
              <a:rPr lang="en-US" dirty="0" smtClean="0"/>
              <a:t>The pilot project should experiment with different ways of using the tool</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6.3.2 Pilot Project</a:t>
            </a:r>
            <a:endParaRPr lang="en-US" dirty="0"/>
          </a:p>
        </p:txBody>
      </p:sp>
      <p:sp>
        <p:nvSpPr>
          <p:cNvPr id="3" name="Content Placeholder 2"/>
          <p:cNvSpPr>
            <a:spLocks noGrp="1"/>
          </p:cNvSpPr>
          <p:nvPr>
            <p:ph sz="quarter" idx="1"/>
          </p:nvPr>
        </p:nvSpPr>
        <p:spPr/>
        <p:txBody>
          <a:bodyPr>
            <a:normAutofit/>
          </a:bodyPr>
          <a:lstStyle/>
          <a:p>
            <a:r>
              <a:rPr lang="en-US" dirty="0" smtClean="0"/>
              <a:t>The objectives for a pilot project for a new tool are:</a:t>
            </a:r>
          </a:p>
          <a:p>
            <a:pPr>
              <a:buNone/>
            </a:pPr>
            <a:r>
              <a:rPr lang="en-US" dirty="0" smtClean="0"/>
              <a:t>	</a:t>
            </a:r>
            <a:r>
              <a:rPr lang="en-US" dirty="0" smtClean="0"/>
              <a:t>	</a:t>
            </a:r>
            <a:r>
              <a:rPr lang="en-US" sz="2200" dirty="0" smtClean="0">
                <a:solidFill>
                  <a:srgbClr val="6D6387"/>
                </a:solidFill>
              </a:rPr>
              <a:t>+ </a:t>
            </a:r>
            <a:r>
              <a:rPr lang="en-US" sz="2500" b="1" dirty="0" smtClean="0">
                <a:solidFill>
                  <a:srgbClr val="327BB8"/>
                </a:solidFill>
              </a:rPr>
              <a:t>T</a:t>
            </a:r>
            <a:r>
              <a:rPr lang="en-US" sz="2200" dirty="0" smtClean="0">
                <a:solidFill>
                  <a:srgbClr val="6D6387"/>
                </a:solidFill>
              </a:rPr>
              <a:t>o learn more about the tool </a:t>
            </a:r>
          </a:p>
          <a:p>
            <a:pPr>
              <a:buNone/>
            </a:pPr>
            <a:r>
              <a:rPr lang="en-US" sz="2200" dirty="0" smtClean="0">
                <a:solidFill>
                  <a:srgbClr val="6D6387"/>
                </a:solidFill>
              </a:rPr>
              <a:t>	</a:t>
            </a:r>
            <a:r>
              <a:rPr lang="en-US" sz="2200" dirty="0" smtClean="0">
                <a:solidFill>
                  <a:srgbClr val="6D6387"/>
                </a:solidFill>
              </a:rPr>
              <a:t>	+ </a:t>
            </a:r>
            <a:r>
              <a:rPr lang="en-US" sz="2500" b="1" dirty="0" smtClean="0">
                <a:solidFill>
                  <a:srgbClr val="327BB8"/>
                </a:solidFill>
              </a:rPr>
              <a:t>T</a:t>
            </a:r>
            <a:r>
              <a:rPr lang="en-US" sz="2200" dirty="0" smtClean="0">
                <a:solidFill>
                  <a:srgbClr val="6D6387"/>
                </a:solidFill>
              </a:rPr>
              <a:t>o see how the tool would fit with existing processes or documentation, how those would need to change to work well with the tool and how to use the tool streamline existing processes</a:t>
            </a:r>
          </a:p>
          <a:p>
            <a:pPr>
              <a:buNone/>
            </a:pPr>
            <a:r>
              <a:rPr lang="en-US" sz="2200" dirty="0" smtClean="0">
                <a:solidFill>
                  <a:srgbClr val="6D6387"/>
                </a:solidFill>
              </a:rPr>
              <a:t>	</a:t>
            </a:r>
            <a:r>
              <a:rPr lang="en-US" sz="2200" dirty="0" smtClean="0">
                <a:solidFill>
                  <a:srgbClr val="6D6387"/>
                </a:solidFill>
              </a:rPr>
              <a:t>	+ </a:t>
            </a:r>
            <a:r>
              <a:rPr lang="en-US" sz="2500" b="1" dirty="0" smtClean="0">
                <a:solidFill>
                  <a:srgbClr val="327BB8"/>
                </a:solidFill>
              </a:rPr>
              <a:t>T</a:t>
            </a:r>
            <a:r>
              <a:rPr lang="en-US" sz="2200" dirty="0" smtClean="0">
                <a:solidFill>
                  <a:srgbClr val="6D6387"/>
                </a:solidFill>
              </a:rPr>
              <a:t>o decide on standard ways of using tool that will work for all potential users (e.g. naming conventions, creation of libraries, where different elements will be stored,…)</a:t>
            </a:r>
          </a:p>
          <a:p>
            <a:pPr>
              <a:buNone/>
            </a:pPr>
            <a:r>
              <a:rPr lang="en-US" sz="2200" dirty="0" smtClean="0">
                <a:solidFill>
                  <a:srgbClr val="6D6387"/>
                </a:solidFill>
              </a:rPr>
              <a:t>	</a:t>
            </a:r>
            <a:r>
              <a:rPr lang="en-US" sz="2200" dirty="0" smtClean="0">
                <a:solidFill>
                  <a:srgbClr val="6D6387"/>
                </a:solidFill>
              </a:rPr>
              <a:t>	+ </a:t>
            </a:r>
            <a:r>
              <a:rPr lang="en-US" sz="2500" b="1" dirty="0" smtClean="0">
                <a:solidFill>
                  <a:srgbClr val="327BB8"/>
                </a:solidFill>
              </a:rPr>
              <a:t>T</a:t>
            </a:r>
            <a:r>
              <a:rPr lang="en-US" sz="2200" dirty="0" smtClean="0">
                <a:solidFill>
                  <a:srgbClr val="6D6387"/>
                </a:solidFill>
              </a:rPr>
              <a:t>o evaluate the pilot project against its objective (have the benefits been achieved at reasonable cost?)</a:t>
            </a:r>
            <a:r>
              <a:rPr 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6.3.3 Success Factors</a:t>
            </a:r>
            <a:endParaRPr lang="en-US" dirty="0"/>
          </a:p>
        </p:txBody>
      </p:sp>
      <p:sp>
        <p:nvSpPr>
          <p:cNvPr id="3" name="Content Placeholder 2"/>
          <p:cNvSpPr>
            <a:spLocks noGrp="1"/>
          </p:cNvSpPr>
          <p:nvPr>
            <p:ph sz="quarter" idx="1"/>
          </p:nvPr>
        </p:nvSpPr>
        <p:spPr>
          <a:xfrm>
            <a:off x="301752" y="1752600"/>
            <a:ext cx="8503920" cy="4572000"/>
          </a:xfrm>
        </p:spPr>
        <p:txBody>
          <a:bodyPr>
            <a:normAutofit fontScale="92500"/>
          </a:bodyPr>
          <a:lstStyle/>
          <a:p>
            <a:r>
              <a:rPr lang="en-US" dirty="0" smtClean="0"/>
              <a:t>Some factors that have contributed to success:</a:t>
            </a:r>
          </a:p>
          <a:p>
            <a:pPr lvl="1">
              <a:buNone/>
            </a:pPr>
            <a:r>
              <a:rPr lang="en-US" dirty="0" smtClean="0"/>
              <a:t>	</a:t>
            </a:r>
            <a:r>
              <a:rPr lang="en-US" dirty="0" smtClean="0"/>
              <a:t>+ </a:t>
            </a:r>
            <a:r>
              <a:rPr lang="en-US" sz="2700" b="1" dirty="0" smtClean="0">
                <a:solidFill>
                  <a:srgbClr val="327BB8"/>
                </a:solidFill>
              </a:rPr>
              <a:t>I</a:t>
            </a:r>
            <a:r>
              <a:rPr lang="en-US" dirty="0" smtClean="0"/>
              <a:t>ncremental roll-out (after the pilot) to the rest of organization</a:t>
            </a:r>
          </a:p>
          <a:p>
            <a:pPr lvl="1">
              <a:buNone/>
            </a:pPr>
            <a:r>
              <a:rPr lang="en-US" dirty="0" smtClean="0"/>
              <a:t>	</a:t>
            </a:r>
            <a:r>
              <a:rPr lang="en-US" dirty="0" smtClean="0"/>
              <a:t>+ </a:t>
            </a:r>
            <a:r>
              <a:rPr lang="en-US" sz="2700" b="1" dirty="0" smtClean="0">
                <a:solidFill>
                  <a:srgbClr val="327BB8"/>
                </a:solidFill>
              </a:rPr>
              <a:t>A</a:t>
            </a:r>
            <a:r>
              <a:rPr lang="en-US" dirty="0" smtClean="0"/>
              <a:t>dapting and improving processes, </a:t>
            </a:r>
            <a:r>
              <a:rPr lang="en-US" dirty="0" err="1" smtClean="0"/>
              <a:t>testware</a:t>
            </a:r>
            <a:r>
              <a:rPr lang="en-US" dirty="0" smtClean="0"/>
              <a:t> and tool </a:t>
            </a:r>
            <a:r>
              <a:rPr lang="en-US" dirty="0" err="1" smtClean="0"/>
              <a:t>artefacts</a:t>
            </a:r>
            <a:r>
              <a:rPr lang="en-US" dirty="0" smtClean="0"/>
              <a:t> to get the best fit and balance between them and the use of the tool</a:t>
            </a:r>
          </a:p>
          <a:p>
            <a:pPr lvl="1">
              <a:buNone/>
            </a:pPr>
            <a:r>
              <a:rPr lang="en-US" dirty="0" smtClean="0"/>
              <a:t>	</a:t>
            </a:r>
            <a:r>
              <a:rPr lang="en-US" dirty="0" smtClean="0"/>
              <a:t>+ </a:t>
            </a:r>
            <a:r>
              <a:rPr lang="en-US" sz="2700" b="1" dirty="0" smtClean="0">
                <a:solidFill>
                  <a:srgbClr val="327BB8"/>
                </a:solidFill>
              </a:rPr>
              <a:t>P</a:t>
            </a:r>
            <a:r>
              <a:rPr lang="en-US" dirty="0" smtClean="0"/>
              <a:t>roviding adequate training, coaching and mentoring of new users</a:t>
            </a:r>
          </a:p>
          <a:p>
            <a:pPr lvl="1">
              <a:buNone/>
            </a:pPr>
            <a:r>
              <a:rPr lang="en-US" dirty="0" smtClean="0"/>
              <a:t>	</a:t>
            </a:r>
            <a:r>
              <a:rPr lang="en-US" dirty="0" smtClean="0"/>
              <a:t>+ </a:t>
            </a:r>
            <a:r>
              <a:rPr lang="en-US" sz="2700" b="1" dirty="0" smtClean="0">
                <a:solidFill>
                  <a:srgbClr val="327BB8"/>
                </a:solidFill>
              </a:rPr>
              <a:t>D</a:t>
            </a:r>
            <a:r>
              <a:rPr lang="en-US" dirty="0" smtClean="0"/>
              <a:t>efining and communicating guidelines for the use of tool, based on what was learned in the pilot</a:t>
            </a:r>
          </a:p>
          <a:p>
            <a:pPr lvl="1">
              <a:buNone/>
            </a:pPr>
            <a:r>
              <a:rPr lang="en-US" dirty="0" smtClean="0"/>
              <a:t>	</a:t>
            </a:r>
            <a:r>
              <a:rPr lang="en-US" dirty="0" smtClean="0"/>
              <a:t>+ </a:t>
            </a:r>
            <a:r>
              <a:rPr lang="en-US" sz="2700" b="1" dirty="0" smtClean="0">
                <a:solidFill>
                  <a:srgbClr val="327BB8"/>
                </a:solidFill>
              </a:rPr>
              <a:t>I</a:t>
            </a:r>
            <a:r>
              <a:rPr lang="en-US" dirty="0" smtClean="0"/>
              <a:t>mplementing the continuous improvement mechanism as tool use spreads through more of the organization</a:t>
            </a:r>
          </a:p>
          <a:p>
            <a:pPr lvl="1">
              <a:buNone/>
            </a:pPr>
            <a:r>
              <a:rPr lang="en-US" dirty="0" smtClean="0"/>
              <a:t>	</a:t>
            </a:r>
            <a:r>
              <a:rPr lang="en-US" dirty="0" smtClean="0"/>
              <a:t>+ </a:t>
            </a:r>
            <a:r>
              <a:rPr lang="en-US" sz="2700" b="1" dirty="0" smtClean="0">
                <a:solidFill>
                  <a:srgbClr val="327BB8"/>
                </a:solidFill>
              </a:rPr>
              <a:t>M</a:t>
            </a:r>
            <a:r>
              <a:rPr lang="en-US" dirty="0" smtClean="0"/>
              <a:t>onitoring the use of the tool and the benefits achieved and adapting the use of the tool to take account of what is learned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783</TotalTime>
  <Words>94</Words>
  <Application>Microsoft Office PowerPoint</Application>
  <PresentationFormat>On-screen Show (4:3)</PresentationFormat>
  <Paragraphs>29</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Civic</vt:lpstr>
      <vt:lpstr>6.3 Introducing a tool into an organization </vt:lpstr>
      <vt:lpstr>6.3.1 Main Principles</vt:lpstr>
      <vt:lpstr>6.3.2 Pilot Project</vt:lpstr>
      <vt:lpstr>6.3.2 Pilot Project</vt:lpstr>
      <vt:lpstr>6.3.3 Success Factors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 Categories of test design techniques</dc:title>
  <dc:creator>Asus</dc:creator>
  <cp:lastModifiedBy>Asus</cp:lastModifiedBy>
  <cp:revision>87</cp:revision>
  <dcterms:created xsi:type="dcterms:W3CDTF">2014-11-04T01:42:28Z</dcterms:created>
  <dcterms:modified xsi:type="dcterms:W3CDTF">2014-11-18T17:15:06Z</dcterms:modified>
</cp:coreProperties>
</file>