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B8AD-20DD-4CA9-94C3-8E1195F25DC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638D-2B5B-4D58-B572-BEE00DF5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doctype.as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73" y="1122363"/>
            <a:ext cx="10289628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2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 the HTML </a:t>
            </a:r>
            <a:r>
              <a:rPr lang="en-US" b="1" dirty="0"/>
              <a:t>&lt;table&gt;</a:t>
            </a:r>
            <a:r>
              <a:rPr lang="en-US" dirty="0"/>
              <a:t> element to define a table</a:t>
            </a:r>
          </a:p>
          <a:p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  <a:r>
              <a:rPr lang="en-US" dirty="0"/>
              <a:t> element to define a table row</a:t>
            </a:r>
          </a:p>
          <a:p>
            <a:r>
              <a:rPr lang="en-US" dirty="0"/>
              <a:t>Use the HTML </a:t>
            </a:r>
            <a:r>
              <a:rPr lang="en-US" b="1" dirty="0"/>
              <a:t>&lt;td&gt;</a:t>
            </a:r>
            <a:r>
              <a:rPr lang="en-US" dirty="0"/>
              <a:t> element to define a table data</a:t>
            </a:r>
          </a:p>
          <a:p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r>
              <a:rPr lang="en-US" dirty="0"/>
              <a:t> element to define a table heading</a:t>
            </a:r>
          </a:p>
          <a:p>
            <a:r>
              <a:rPr lang="en-US" dirty="0"/>
              <a:t>Use the HTML </a:t>
            </a:r>
            <a:r>
              <a:rPr lang="en-US" b="1" dirty="0"/>
              <a:t>&lt;caption&gt;</a:t>
            </a:r>
            <a:r>
              <a:rPr lang="en-US" dirty="0"/>
              <a:t> element to define a table caption</a:t>
            </a:r>
          </a:p>
          <a:p>
            <a:r>
              <a:rPr lang="en-US" dirty="0"/>
              <a:t>Use the CSS </a:t>
            </a:r>
            <a:r>
              <a:rPr lang="en-US" b="1" dirty="0"/>
              <a:t>border</a:t>
            </a:r>
            <a:r>
              <a:rPr lang="en-US" dirty="0"/>
              <a:t> property to define a border</a:t>
            </a:r>
          </a:p>
          <a:p>
            <a:r>
              <a:rPr lang="en-US" dirty="0"/>
              <a:t>Use the CSS </a:t>
            </a:r>
            <a:r>
              <a:rPr lang="en-US" b="1" dirty="0"/>
              <a:t>border-collapse</a:t>
            </a:r>
            <a:r>
              <a:rPr lang="en-US" dirty="0"/>
              <a:t> property to collapse cell borders</a:t>
            </a:r>
          </a:p>
          <a:p>
            <a:r>
              <a:rPr lang="en-US" dirty="0"/>
              <a:t>Use the CSS </a:t>
            </a:r>
            <a:r>
              <a:rPr lang="en-US" b="1" dirty="0"/>
              <a:t>padding</a:t>
            </a:r>
            <a:r>
              <a:rPr lang="en-US" dirty="0"/>
              <a:t> property to add padding to cells</a:t>
            </a:r>
          </a:p>
          <a:p>
            <a:r>
              <a:rPr lang="en-US" dirty="0"/>
              <a:t>Use the CSS </a:t>
            </a:r>
            <a:r>
              <a:rPr lang="en-US" b="1" dirty="0"/>
              <a:t>text-align</a:t>
            </a:r>
            <a:r>
              <a:rPr lang="en-US" dirty="0"/>
              <a:t> property to align cell text</a:t>
            </a:r>
          </a:p>
          <a:p>
            <a:r>
              <a:rPr lang="en-US" dirty="0"/>
              <a:t>Use the CSS </a:t>
            </a:r>
            <a:r>
              <a:rPr lang="en-US" b="1" dirty="0"/>
              <a:t>border-spacing</a:t>
            </a:r>
            <a:r>
              <a:rPr lang="en-US" dirty="0"/>
              <a:t> property to set the spacing between cells</a:t>
            </a:r>
          </a:p>
          <a:p>
            <a:r>
              <a:rPr lang="en-US" dirty="0"/>
              <a:t>Use the </a:t>
            </a:r>
            <a:r>
              <a:rPr lang="en-US" b="1" dirty="0" err="1"/>
              <a:t>colspan</a:t>
            </a:r>
            <a:r>
              <a:rPr lang="en-US" dirty="0"/>
              <a:t> attribute to make a cell span many columns</a:t>
            </a:r>
          </a:p>
          <a:p>
            <a:r>
              <a:rPr lang="en-US" dirty="0"/>
              <a:t>Use the </a:t>
            </a:r>
            <a:r>
              <a:rPr lang="en-US" b="1" dirty="0" err="1"/>
              <a:t>rowspan</a:t>
            </a:r>
            <a:r>
              <a:rPr lang="en-US" dirty="0"/>
              <a:t> attribute to make a cell span many rows</a:t>
            </a:r>
          </a:p>
          <a:p>
            <a:r>
              <a:rPr lang="en-US" dirty="0"/>
              <a:t>Use the </a:t>
            </a:r>
            <a:r>
              <a:rPr lang="en-US" b="1" dirty="0"/>
              <a:t>id</a:t>
            </a:r>
            <a:r>
              <a:rPr lang="en-US" dirty="0"/>
              <a:t> attribute to uniquely define one table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2" y="1027906"/>
            <a:ext cx="4438231" cy="28282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2" y="4130083"/>
            <a:ext cx="487894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The HTML &lt;div&gt; Element</a:t>
            </a:r>
          </a:p>
          <a:p>
            <a:r>
              <a:rPr lang="en-US" dirty="0"/>
              <a:t>The HTML &lt;div&gt; element is a </a:t>
            </a:r>
            <a:r>
              <a:rPr lang="en-US" b="1" dirty="0"/>
              <a:t>block level element</a:t>
            </a:r>
            <a:r>
              <a:rPr lang="en-US" dirty="0"/>
              <a:t> that can be used as a container for other HTML elements.</a:t>
            </a:r>
          </a:p>
          <a:p>
            <a:r>
              <a:rPr lang="en-US" dirty="0"/>
              <a:t>The &lt;div&gt; element has no special meaning. It has no required attributes, but </a:t>
            </a:r>
            <a:r>
              <a:rPr lang="en-US" b="1" dirty="0"/>
              <a:t>style</a:t>
            </a:r>
            <a:r>
              <a:rPr lang="en-US" dirty="0"/>
              <a:t> and </a:t>
            </a:r>
            <a:r>
              <a:rPr lang="en-US" b="1" dirty="0"/>
              <a:t>class</a:t>
            </a:r>
            <a:r>
              <a:rPr lang="en-US" dirty="0"/>
              <a:t> are common.</a:t>
            </a:r>
          </a:p>
          <a:p>
            <a:r>
              <a:rPr lang="en-US" dirty="0"/>
              <a:t>Because it is a block level element, the browser will display line breaks before and after it.</a:t>
            </a:r>
          </a:p>
          <a:p>
            <a:r>
              <a:rPr lang="en-US" dirty="0"/>
              <a:t>When used together with CSS, the &lt;div&gt; element can be used to style blocks of content.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The HTML &lt;span&gt; Element</a:t>
            </a:r>
          </a:p>
          <a:p>
            <a:r>
              <a:rPr lang="en-US" dirty="0"/>
              <a:t>The HTML &lt;span&gt; element is an </a:t>
            </a:r>
            <a:r>
              <a:rPr lang="en-US" b="1" dirty="0"/>
              <a:t>inline element</a:t>
            </a:r>
            <a:r>
              <a:rPr lang="en-US" dirty="0"/>
              <a:t> that can be used as a container for text.</a:t>
            </a:r>
          </a:p>
          <a:p>
            <a:r>
              <a:rPr lang="en-US" dirty="0"/>
              <a:t>The &lt;span&gt; element has no special meaning. It has no required attributes, but </a:t>
            </a:r>
            <a:r>
              <a:rPr lang="en-US" b="1" dirty="0"/>
              <a:t>style</a:t>
            </a:r>
            <a:r>
              <a:rPr lang="en-US" dirty="0"/>
              <a:t> and </a:t>
            </a:r>
            <a:r>
              <a:rPr lang="en-US" b="1" dirty="0"/>
              <a:t>class</a:t>
            </a:r>
            <a:r>
              <a:rPr lang="en-US" dirty="0"/>
              <a:t> are common.</a:t>
            </a:r>
          </a:p>
          <a:p>
            <a:r>
              <a:rPr lang="en-US" dirty="0"/>
              <a:t>Unlike &lt;div&gt;, which is formatted with line breaks, the &lt;span&gt; element does not have any automatic formatting.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65" y="5005187"/>
            <a:ext cx="462027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 Forms and Input</a:t>
            </a:r>
            <a:br>
              <a:rPr lang="en-US" dirty="0"/>
            </a:br>
            <a:r>
              <a:rPr lang="en-US" sz="2000" i="1" dirty="0"/>
              <a:t>HTML forms are used to </a:t>
            </a:r>
            <a:r>
              <a:rPr lang="en-US" sz="2000" b="1" i="1" dirty="0"/>
              <a:t>pass data to a server</a:t>
            </a:r>
            <a:r>
              <a:rPr lang="en-US" sz="2000" i="1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 HTML form can contain input elements like text fields, checkboxes, radio-buttons, submit buttons and more. A form can also contain select lists, </a:t>
            </a:r>
            <a:r>
              <a:rPr lang="en-US" sz="2000" dirty="0" err="1"/>
              <a:t>textarea</a:t>
            </a:r>
            <a:r>
              <a:rPr lang="en-US" sz="2000" dirty="0"/>
              <a:t>, </a:t>
            </a:r>
            <a:r>
              <a:rPr lang="en-US" sz="2000" dirty="0" err="1"/>
              <a:t>fieldset</a:t>
            </a:r>
            <a:r>
              <a:rPr lang="en-US" sz="2000" dirty="0"/>
              <a:t>, legend, and label </a:t>
            </a:r>
            <a:r>
              <a:rPr lang="en-US" sz="2000" dirty="0" smtClean="0"/>
              <a:t>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22609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1464"/>
            <a:ext cx="5181600" cy="16563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02" y="2401297"/>
            <a:ext cx="548419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6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and XHTML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Is XHTML?</a:t>
            </a:r>
          </a:p>
          <a:p>
            <a:r>
              <a:rPr lang="en-US" dirty="0"/>
              <a:t>XHTML stands for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 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XHTML is almost identical to HTML</a:t>
            </a:r>
          </a:p>
          <a:p>
            <a:r>
              <a:rPr lang="en-US" dirty="0"/>
              <a:t>XHTML is stricter than HTML</a:t>
            </a:r>
          </a:p>
          <a:p>
            <a:r>
              <a:rPr lang="en-US" dirty="0"/>
              <a:t>XHTML is HTML defined as an XML application</a:t>
            </a:r>
          </a:p>
          <a:p>
            <a:r>
              <a:rPr lang="en-US" dirty="0"/>
              <a:t>XHTML is supported by all major browsers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&lt;!DOCTYPE ....&gt; Is Mandatory</a:t>
            </a:r>
          </a:p>
          <a:p>
            <a:r>
              <a:rPr lang="en-US" dirty="0"/>
              <a:t>An XHTML document must have an XHTML DOCTYPE declaration.</a:t>
            </a:r>
          </a:p>
          <a:p>
            <a:r>
              <a:rPr lang="en-US" dirty="0"/>
              <a:t>A complete list of all the </a:t>
            </a:r>
            <a:r>
              <a:rPr lang="en-US" dirty="0">
                <a:hlinkClick r:id="rId2"/>
              </a:rPr>
              <a:t>XHTML </a:t>
            </a:r>
            <a:r>
              <a:rPr lang="en-US" dirty="0" err="1">
                <a:hlinkClick r:id="rId2"/>
              </a:rPr>
              <a:t>Doctypes</a:t>
            </a:r>
            <a:r>
              <a:rPr lang="en-US" dirty="0"/>
              <a:t> is found in our HTML Tags Reference.</a:t>
            </a:r>
          </a:p>
          <a:p>
            <a:r>
              <a:rPr lang="en-US" dirty="0"/>
              <a:t>The &lt;html&gt;, &lt;head&gt;, &lt;title&gt;, and &lt;body&gt; elements must also be present, and the </a:t>
            </a:r>
            <a:r>
              <a:rPr lang="en-US" dirty="0" err="1"/>
              <a:t>xmlns</a:t>
            </a:r>
            <a:r>
              <a:rPr lang="en-US" dirty="0"/>
              <a:t> attribute in &lt;html&gt; must specify the xml namespace for the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a </a:t>
            </a:r>
            <a:r>
              <a:rPr lang="en-US" b="1" dirty="0"/>
              <a:t>markup</a:t>
            </a:r>
            <a:r>
              <a:rPr lang="en-US" dirty="0"/>
              <a:t> language for </a:t>
            </a:r>
            <a:r>
              <a:rPr lang="en-US" b="1" dirty="0"/>
              <a:t>describing</a:t>
            </a:r>
            <a:r>
              <a:rPr lang="en-US" dirty="0"/>
              <a:t> web documents (web pages).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Basic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HTML Documents</a:t>
            </a:r>
          </a:p>
          <a:p>
            <a:r>
              <a:rPr lang="en-US" dirty="0"/>
              <a:t>All HTML documents must start with a type declaration: </a:t>
            </a:r>
            <a:r>
              <a:rPr lang="en-US" b="1" dirty="0"/>
              <a:t>&lt;!DOCTYPE html&gt;</a:t>
            </a:r>
            <a:r>
              <a:rPr lang="en-US" dirty="0"/>
              <a:t>.</a:t>
            </a:r>
          </a:p>
          <a:p>
            <a:r>
              <a:rPr lang="en-US" dirty="0"/>
              <a:t>The HTML document itself begins with </a:t>
            </a:r>
            <a:r>
              <a:rPr lang="en-US" b="1" dirty="0"/>
              <a:t>&lt;html&gt;</a:t>
            </a:r>
            <a:r>
              <a:rPr lang="en-US" dirty="0"/>
              <a:t> and ends with </a:t>
            </a:r>
            <a:r>
              <a:rPr lang="en-US" b="1" dirty="0"/>
              <a:t>&lt;/html&gt;</a:t>
            </a:r>
            <a:r>
              <a:rPr lang="en-US" dirty="0"/>
              <a:t>.</a:t>
            </a:r>
          </a:p>
          <a:p>
            <a:r>
              <a:rPr lang="en-US" dirty="0"/>
              <a:t>The visible part of the HTML document is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44" y="3747753"/>
            <a:ext cx="4645294" cy="23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Headings &amp;&amp; </a:t>
            </a:r>
            <a:r>
              <a:rPr lang="en-US" dirty="0"/>
              <a:t>HTML Paragraphs</a:t>
            </a:r>
            <a:br>
              <a:rPr lang="en-US" dirty="0"/>
            </a:br>
            <a:r>
              <a:rPr lang="en-US" dirty="0" smtClean="0"/>
              <a:t>(HTML basic)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08" y="2044567"/>
            <a:ext cx="3789762" cy="281076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24" y="2044566"/>
            <a:ext cx="3419952" cy="3106982"/>
          </a:xfrm>
        </p:spPr>
      </p:pic>
    </p:spTree>
    <p:extLst>
      <p:ext uri="{BB962C8B-B14F-4D97-AF65-F5344CB8AC3E}">
        <p14:creationId xmlns:p14="http://schemas.microsoft.com/office/powerpoint/2010/main" val="219664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Links &amp;&amp; </a:t>
            </a:r>
            <a:r>
              <a:rPr lang="en-US" dirty="0"/>
              <a:t>HTML Images</a:t>
            </a:r>
            <a:br>
              <a:rPr lang="en-US" dirty="0"/>
            </a:br>
            <a:r>
              <a:rPr lang="en-US" dirty="0" smtClean="0"/>
              <a:t>(HTML basic)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02" y="2485624"/>
            <a:ext cx="4267796" cy="227002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9273"/>
            <a:ext cx="5181600" cy="2816379"/>
          </a:xfrm>
        </p:spPr>
      </p:pic>
    </p:spTree>
    <p:extLst>
      <p:ext uri="{BB962C8B-B14F-4D97-AF65-F5344CB8AC3E}">
        <p14:creationId xmlns:p14="http://schemas.microsoft.com/office/powerpoint/2010/main" val="300809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i="1" u="sng" dirty="0"/>
              <a:t>HTML 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HTML </a:t>
            </a:r>
            <a:r>
              <a:rPr lang="en-US" sz="2000" dirty="0"/>
              <a:t>elements can have </a:t>
            </a:r>
            <a:r>
              <a:rPr lang="en-US" sz="2000" b="1" dirty="0"/>
              <a:t>attributes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Attributes</a:t>
            </a:r>
            <a:r>
              <a:rPr lang="en-US" sz="2000" dirty="0"/>
              <a:t> provide </a:t>
            </a:r>
            <a:r>
              <a:rPr lang="en-US" sz="2000" b="1" dirty="0"/>
              <a:t>additional information</a:t>
            </a:r>
            <a:r>
              <a:rPr lang="en-US" sz="2000" dirty="0"/>
              <a:t> about an element</a:t>
            </a:r>
            <a:br>
              <a:rPr lang="en-US" sz="2000" dirty="0"/>
            </a:br>
            <a:r>
              <a:rPr lang="en-US" sz="2000" dirty="0"/>
              <a:t>Attributes are always specified in </a:t>
            </a:r>
            <a:r>
              <a:rPr lang="en-US" sz="2000" b="1" dirty="0"/>
              <a:t>the start tag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Attributes come in name/value pairs like: </a:t>
            </a:r>
            <a:r>
              <a:rPr lang="en-US" sz="2000" b="1" dirty="0"/>
              <a:t>name="value"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lang</a:t>
            </a:r>
            <a:r>
              <a:rPr lang="en-US" dirty="0"/>
              <a:t> Attribute</a:t>
            </a:r>
          </a:p>
          <a:p>
            <a:r>
              <a:rPr lang="en-US" sz="1800" dirty="0"/>
              <a:t>The document language can be declared in the </a:t>
            </a:r>
            <a:r>
              <a:rPr lang="en-US" sz="1800" b="1" dirty="0"/>
              <a:t>&lt;html&gt;</a:t>
            </a:r>
            <a:r>
              <a:rPr lang="en-US" sz="1800" dirty="0"/>
              <a:t> tag.</a:t>
            </a:r>
          </a:p>
          <a:p>
            <a:r>
              <a:rPr lang="en-US" sz="1800" dirty="0"/>
              <a:t>The language is declared in the </a:t>
            </a:r>
            <a:r>
              <a:rPr lang="en-US" sz="1800" b="1" dirty="0" err="1"/>
              <a:t>lang</a:t>
            </a:r>
            <a:r>
              <a:rPr lang="en-US" sz="1800" dirty="0"/>
              <a:t> attribute.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</a:t>
            </a:r>
            <a:r>
              <a:rPr lang="en-US" dirty="0" smtClean="0"/>
              <a:t>Attributes</a:t>
            </a:r>
          </a:p>
          <a:p>
            <a:r>
              <a:rPr lang="en-US" sz="1800" dirty="0"/>
              <a:t>HTML images are defined with the </a:t>
            </a:r>
            <a:r>
              <a:rPr lang="en-US" sz="1800" b="1" dirty="0"/>
              <a:t>&lt;</a:t>
            </a:r>
            <a:r>
              <a:rPr lang="en-US" sz="1800" b="1" dirty="0" err="1"/>
              <a:t>img</a:t>
            </a:r>
            <a:r>
              <a:rPr lang="en-US" sz="1800" b="1" dirty="0"/>
              <a:t>&gt;</a:t>
            </a:r>
            <a:r>
              <a:rPr lang="en-US" sz="1800" dirty="0"/>
              <a:t> tag.</a:t>
            </a:r>
          </a:p>
          <a:p>
            <a:r>
              <a:rPr lang="en-US" sz="1800" dirty="0"/>
              <a:t>The filename of the source (</a:t>
            </a:r>
            <a:r>
              <a:rPr lang="en-US" sz="1800" b="1" dirty="0" err="1"/>
              <a:t>src</a:t>
            </a:r>
            <a:r>
              <a:rPr lang="en-US" sz="1800" dirty="0"/>
              <a:t>), and the size of the image (</a:t>
            </a:r>
            <a:r>
              <a:rPr lang="en-US" sz="1800" b="1" dirty="0"/>
              <a:t>width</a:t>
            </a:r>
            <a:r>
              <a:rPr lang="en-US" sz="1800" dirty="0"/>
              <a:t> and </a:t>
            </a:r>
            <a:r>
              <a:rPr lang="en-US" sz="1800" b="1" dirty="0"/>
              <a:t>height</a:t>
            </a:r>
            <a:r>
              <a:rPr lang="en-US" sz="1800" dirty="0"/>
              <a:t>) are all provided as </a:t>
            </a:r>
            <a:r>
              <a:rPr lang="en-US" sz="1800" b="1" dirty="0"/>
              <a:t>attributes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39" y="3698796"/>
            <a:ext cx="3624628" cy="175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2" y="3685366"/>
            <a:ext cx="399153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Headings</a:t>
            </a:r>
            <a:br>
              <a:rPr lang="en-US" dirty="0"/>
            </a:br>
            <a:r>
              <a:rPr lang="en-US" sz="3100" i="1" dirty="0" err="1"/>
              <a:t>Headings</a:t>
            </a:r>
            <a:r>
              <a:rPr lang="en-US" sz="3100" i="1" dirty="0"/>
              <a:t> are defined with the &lt;h1&gt; to &lt;h6&gt; tags.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Headings Are Important</a:t>
            </a:r>
          </a:p>
          <a:p>
            <a:r>
              <a:rPr lang="en-US" sz="1500" dirty="0"/>
              <a:t>Use HTML headings for headings only. Don't use headings to make text </a:t>
            </a:r>
            <a:r>
              <a:rPr lang="en-US" sz="1500" b="1" dirty="0"/>
              <a:t>BIG</a:t>
            </a:r>
            <a:r>
              <a:rPr lang="en-US" sz="1500" dirty="0"/>
              <a:t> or </a:t>
            </a:r>
            <a:r>
              <a:rPr lang="en-US" sz="1500" b="1" dirty="0"/>
              <a:t>bold</a:t>
            </a:r>
            <a:r>
              <a:rPr lang="en-US" sz="1500" dirty="0"/>
              <a:t>.</a:t>
            </a:r>
          </a:p>
          <a:p>
            <a:r>
              <a:rPr lang="en-US" sz="1500" dirty="0"/>
              <a:t>Search engines use your headings </a:t>
            </a:r>
            <a:r>
              <a:rPr lang="en-US" sz="1500"/>
              <a:t>to </a:t>
            </a:r>
            <a:r>
              <a:rPr lang="en-US" sz="1500" smtClean="0"/>
              <a:t>index </a:t>
            </a:r>
            <a:r>
              <a:rPr lang="en-US" sz="1500" dirty="0"/>
              <a:t>the structure and content of your web pages.</a:t>
            </a:r>
          </a:p>
          <a:p>
            <a:r>
              <a:rPr lang="en-US" sz="1500" dirty="0"/>
              <a:t>Users skim your pages by its headings. It is important to use headings to show the document structure.</a:t>
            </a:r>
          </a:p>
          <a:p>
            <a:r>
              <a:rPr lang="en-US" sz="1500" dirty="0"/>
              <a:t>h1 headings should be main headings, followed by h2 headings, then the less important h3, and so on.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6126"/>
            <a:ext cx="2124371" cy="85737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95" y="1690688"/>
            <a:ext cx="3926235" cy="3592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0" y="4273705"/>
            <a:ext cx="313046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Paragraphs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HTML Display</a:t>
            </a:r>
          </a:p>
          <a:p>
            <a:r>
              <a:rPr lang="en-US" dirty="0"/>
              <a:t>You cannot be sure how HTML will be displayed.</a:t>
            </a:r>
          </a:p>
          <a:p>
            <a:r>
              <a:rPr lang="en-US" dirty="0"/>
              <a:t>Large or small screens, and resized windows will create different results.</a:t>
            </a:r>
          </a:p>
          <a:p>
            <a:r>
              <a:rPr lang="en-US" dirty="0"/>
              <a:t>With HTML, you cannot change the output by adding extra spaces or extra lines in your HTML code.</a:t>
            </a:r>
          </a:p>
          <a:p>
            <a:r>
              <a:rPr lang="en-US" dirty="0"/>
              <a:t>The browser will remove extra spaces and extra lines when the page is displayed.</a:t>
            </a:r>
          </a:p>
          <a:p>
            <a:r>
              <a:rPr lang="en-US" dirty="0"/>
              <a:t>Any number of spaces, and any number of new lines, count as </a:t>
            </a:r>
            <a:r>
              <a:rPr lang="en-US" b="1" dirty="0"/>
              <a:t>only one 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9" y="821074"/>
            <a:ext cx="3533081" cy="16516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82" y="2600924"/>
            <a:ext cx="4027525" cy="140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9" y="4129474"/>
            <a:ext cx="4007766" cy="1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6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b="1" dirty="0"/>
              <a:t>style</a:t>
            </a:r>
            <a:r>
              <a:rPr lang="en-US" dirty="0"/>
              <a:t> attribute for styling HTML elements</a:t>
            </a:r>
          </a:p>
          <a:p>
            <a:r>
              <a:rPr lang="en-US" dirty="0"/>
              <a:t>Use </a:t>
            </a:r>
            <a:r>
              <a:rPr lang="en-US" b="1" dirty="0"/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b="1" dirty="0"/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b="1" dirty="0"/>
              <a:t>font-family</a:t>
            </a:r>
            <a:r>
              <a:rPr lang="en-US" dirty="0"/>
              <a:t> for text fonts</a:t>
            </a:r>
          </a:p>
          <a:p>
            <a:r>
              <a:rPr lang="en-US" dirty="0"/>
              <a:t>Use </a:t>
            </a:r>
            <a:r>
              <a:rPr lang="en-US" b="1" dirty="0"/>
              <a:t>font-size</a:t>
            </a:r>
            <a:r>
              <a:rPr lang="en-US" dirty="0"/>
              <a:t> for text sizes</a:t>
            </a:r>
          </a:p>
          <a:p>
            <a:r>
              <a:rPr lang="en-US" dirty="0"/>
              <a:t>Use </a:t>
            </a:r>
            <a:r>
              <a:rPr lang="en-US" b="1" dirty="0"/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37" y="669701"/>
            <a:ext cx="3947128" cy="27432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9" y="3569731"/>
            <a:ext cx="3392863" cy="20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210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HTML (Hyper Text Markup Language)</vt:lpstr>
      <vt:lpstr>What is HTML? </vt:lpstr>
      <vt:lpstr>HTML Basic </vt:lpstr>
      <vt:lpstr>HTML Headings &amp;&amp; HTML Paragraphs (HTML basic) </vt:lpstr>
      <vt:lpstr>HTML Links &amp;&amp; HTML Images (HTML basic) </vt:lpstr>
      <vt:lpstr>HTML Attributes HTML elements can have attributes Attributes provide additional information about an element Attributes are always specified in the start tag Attributes come in name/value pairs like: name="value" </vt:lpstr>
      <vt:lpstr>HTML Headings Headings are defined with the &lt;h1&gt; to &lt;h6&gt; tags.</vt:lpstr>
      <vt:lpstr>HTML Paragraphs </vt:lpstr>
      <vt:lpstr>HTML Styles </vt:lpstr>
      <vt:lpstr>HTML Tables </vt:lpstr>
      <vt:lpstr>HTML Block Elements </vt:lpstr>
      <vt:lpstr>HTML Forms and Input HTML forms are used to pass data to a server. An HTML form can contain input elements like text fields, checkboxes, radio-buttons, submit buttons and more. A form can also contain select lists, textarea, fieldset, legend, and label elements </vt:lpstr>
      <vt:lpstr>HTML and XHTML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 Text Markup Language)</dc:title>
  <dc:creator>Nguyen Huu Loc</dc:creator>
  <cp:lastModifiedBy>Baontse61307</cp:lastModifiedBy>
  <cp:revision>12</cp:revision>
  <dcterms:created xsi:type="dcterms:W3CDTF">2014-10-21T17:28:47Z</dcterms:created>
  <dcterms:modified xsi:type="dcterms:W3CDTF">2014-10-22T06:48:54Z</dcterms:modified>
</cp:coreProperties>
</file>